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slides/slide229.xml" ContentType="application/vnd.openxmlformats-officedocument.presentationml.slide+xml"/>
  <Override PartName="/ppt/slides/slide276.xml" ContentType="application/vnd.openxmlformats-officedocument.presentationml.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18.xml" ContentType="application/vnd.openxmlformats-officedocument.presentationml.slide+xml"/>
  <Override PartName="/ppt/slides/slide265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s/slide207.xml" ContentType="application/vnd.openxmlformats-officedocument.presentationml.slide+xml"/>
  <Override PartName="/ppt/slides/slide254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232.xml" ContentType="application/vnd.openxmlformats-officedocument.presentationml.slide+xml"/>
  <Override PartName="/ppt/slides/slide243.xml" ContentType="application/vnd.openxmlformats-officedocument.presentationml.slide+xml"/>
  <Override PartName="/ppt/slides/slide290.xml" ContentType="application/vnd.openxmlformats-officedocument.presentationml.slide+xml"/>
  <Override PartName="/ppt/slides/slide169.xml" ContentType="application/vnd.openxmlformats-officedocument.presentationml.slide+xml"/>
  <Override PartName="/ppt/slides/slide221.xml" ContentType="application/vnd.openxmlformats-officedocument.presentationml.slide+xml"/>
  <Override PartName="/ppt/tableStyles.xml" ContentType="application/vnd.openxmlformats-officedocument.presentationml.tableStyles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194.xml" ContentType="application/vnd.openxmlformats-officedocument.presentationml.slide+xml"/>
  <Override PartName="/ppt/slides/slide210.xml" ContentType="application/vnd.openxmlformats-officedocument.presentationml.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slides/slide183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slides/slide172.xml" ContentType="application/vnd.openxmlformats-officedocument.presentationml.slide+xml"/>
  <Override PartName="/ppt/slides/slide259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s/slide248.xml" ContentType="application/vnd.openxmlformats-officedocument.presentationml.slide+xml"/>
  <Default Extension="png" ContentType="image/png"/>
  <Override PartName="/ppt/slides/slide55.xml" ContentType="application/vnd.openxmlformats-officedocument.presentationml.slide+xml"/>
  <Override PartName="/ppt/slides/slide237.xml" ContentType="application/vnd.openxmlformats-officedocument.presentationml.slide+xml"/>
  <Override PartName="/ppt/slides/slide284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215.xml" ContentType="application/vnd.openxmlformats-officedocument.presentationml.slide+xml"/>
  <Override PartName="/ppt/slides/slide226.xml" ContentType="application/vnd.openxmlformats-officedocument.presentationml.slide+xml"/>
  <Override PartName="/ppt/slides/slide262.xml" ContentType="application/vnd.openxmlformats-officedocument.presentationml.slide+xml"/>
  <Override PartName="/ppt/slides/slide273.xml" ContentType="application/vnd.openxmlformats-officedocument.presentationml.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99.xml" ContentType="application/vnd.openxmlformats-officedocument.presentationml.slide+xml"/>
  <Override PartName="/ppt/slides/slide204.xml" ContentType="application/vnd.openxmlformats-officedocument.presentationml.slide+xml"/>
  <Override PartName="/ppt/slides/slide2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8.xml" ContentType="application/vnd.openxmlformats-officedocument.presentationml.slide+xml"/>
  <Override PartName="/ppt/slides/slide240.xml" ContentType="application/vnd.openxmlformats-officedocument.presentationml.slide+xml"/>
  <Override PartName="/ppt/slides/slide119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s/slide108.xml" ContentType="application/vnd.openxmlformats-officedocument.presentationml.slide+xml"/>
  <Override PartName="/ppt/slides/slide155.xml" ContentType="application/vnd.openxmlformats-officedocument.presentationml.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slides/slide191.xml" ContentType="application/vnd.openxmlformats-officedocument.presentationml.slide+xml"/>
  <Override PartName="/ppt/slides/slide278.xml" ContentType="application/vnd.openxmlformats-officedocument.presentationml.slide+xml"/>
  <Override PartName="/ppt/slides/slide289.xml" ContentType="application/vnd.openxmlformats-officedocument.presentationml.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80.xml" ContentType="application/vnd.openxmlformats-officedocument.presentationml.slide+xml"/>
  <Override PartName="/ppt/slides/slide267.xml" ContentType="application/vnd.openxmlformats-officedocument.presentationml.sl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slides/slide209.xml" ContentType="application/vnd.openxmlformats-officedocument.presentationml.slide+xml"/>
  <Override PartName="/ppt/slides/slide256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Override PartName="/ppt/slides/slide234.xml" ContentType="application/vnd.openxmlformats-officedocument.presentationml.slide+xml"/>
  <Override PartName="/ppt/slides/slide245.xml" ContentType="application/vnd.openxmlformats-officedocument.presentationml.slide+xml"/>
  <Override PartName="/ppt/slides/slide281.xml" ContentType="application/vnd.openxmlformats-officedocument.presentationml.slide+xml"/>
  <Default Extension="wmf" ContentType="image/x-wmf"/>
  <Override PartName="/ppt/slides/slide41.xml" ContentType="application/vnd.openxmlformats-officedocument.presentationml.slide+xml"/>
  <Override PartName="/ppt/slides/slide223.xml" ContentType="application/vnd.openxmlformats-officedocument.presentationml.slide+xml"/>
  <Override PartName="/ppt/slides/slide2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78.xml" ContentType="application/vnd.openxmlformats-officedocument.presentationml.slide+xml"/>
  <Override PartName="/ppt/slides/slide196.xml" ContentType="application/vnd.openxmlformats-officedocument.presentationml.slide+xml"/>
  <Override PartName="/ppt/slides/slide212.xml" ContentType="application/vnd.openxmlformats-officedocument.presentationml.slide+xml"/>
  <Override PartName="/ppt/slides/slide230.xml" ContentType="application/vnd.openxmlformats-officedocument.presentationml.slide+xml"/>
  <Override PartName="/ppt/slides/slide138.xml" ContentType="application/vnd.openxmlformats-officedocument.presentationml.slide+xml"/>
  <Override PartName="/ppt/slides/slide167.xml" ContentType="application/vnd.openxmlformats-officedocument.presentationml.slide+xml"/>
  <Override PartName="/ppt/slides/slide185.xml" ContentType="application/vnd.openxmlformats-officedocument.presentationml.slide+xml"/>
  <Override PartName="/ppt/slides/slide201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74.xml" ContentType="application/vnd.openxmlformats-officedocument.presentationml.slide+xml"/>
  <Override PartName="/ppt/slides/slide192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s/slide181.xml" ContentType="application/vnd.openxmlformats-officedocument.presentationml.slide+xml"/>
  <Override PartName="/ppt/slides/slide27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170.xml" ContentType="application/vnd.openxmlformats-officedocument.presentationml.slide+xml"/>
  <Override PartName="/ppt/slides/slide239.xml" ContentType="application/vnd.openxmlformats-officedocument.presentationml.slide+xml"/>
  <Override PartName="/ppt/slides/slide257.xml" ContentType="application/vnd.openxmlformats-officedocument.presentationml.slide+xml"/>
  <Override PartName="/ppt/slides/slide268.xml" ContentType="application/vnd.openxmlformats-officedocument.presentationml.slide+xml"/>
  <Override PartName="/ppt/slides/slide286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s/slide217.xml" ContentType="application/vnd.openxmlformats-officedocument.presentationml.slide+xml"/>
  <Override PartName="/ppt/slides/slide228.xml" ContentType="application/vnd.openxmlformats-officedocument.presentationml.slide+xml"/>
  <Override PartName="/ppt/slides/slide246.xml" ContentType="application/vnd.openxmlformats-officedocument.presentationml.slide+xml"/>
  <Override PartName="/ppt/slides/slide264.xml" ContentType="application/vnd.openxmlformats-officedocument.presentationml.slide+xml"/>
  <Override PartName="/ppt/slides/slide275.xml" ContentType="application/vnd.openxmlformats-officedocument.presentationml.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s/slide206.xml" ContentType="application/vnd.openxmlformats-officedocument.presentationml.slide+xml"/>
  <Override PartName="/ppt/slides/slide235.xml" ContentType="application/vnd.openxmlformats-officedocument.presentationml.slide+xml"/>
  <Override PartName="/ppt/slides/slide253.xml" ContentType="application/vnd.openxmlformats-officedocument.presentationml.slide+xml"/>
  <Override PartName="/ppt/slides/slide2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s/slide213.xml" ContentType="application/vnd.openxmlformats-officedocument.presentationml.slide+xml"/>
  <Override PartName="/ppt/slides/slide224.xml" ContentType="application/vnd.openxmlformats-officedocument.presentationml.slide+xml"/>
  <Override PartName="/ppt/slides/slide242.xml" ContentType="application/vnd.openxmlformats-officedocument.presentationml.slide+xml"/>
  <Override PartName="/ppt/slides/slide260.xml" ContentType="application/vnd.openxmlformats-officedocument.presentationml.slide+xml"/>
  <Override PartName="/ppt/slides/slide27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slides/slide197.xml" ContentType="application/vnd.openxmlformats-officedocument.presentationml.slide+xml"/>
  <Override PartName="/ppt/slides/slide202.xml" ContentType="application/vnd.openxmlformats-officedocument.presentationml.slide+xml"/>
  <Override PartName="/ppt/slides/slide231.xml" ContentType="application/vnd.openxmlformats-officedocument.presentationml.slide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186.xml" ContentType="application/vnd.openxmlformats-officedocument.presentationml.slide+xml"/>
  <Override PartName="/ppt/slides/slide220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slides/slide193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slides/slide269.xml" ContentType="application/vnd.openxmlformats-officedocument.presentationml.slide+xml"/>
  <Override PartName="/ppt/slides/slide287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2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s/slide236.xml" ContentType="application/vnd.openxmlformats-officedocument.presentationml.slide+xml"/>
  <Override PartName="/ppt/slides/slide247.xml" ContentType="application/vnd.openxmlformats-officedocument.presentationml.slide+xml"/>
  <Override PartName="/ppt/slides/slide283.xml" ContentType="application/vnd.openxmlformats-officedocument.presentationml.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slides/slide225.xml" ContentType="application/vnd.openxmlformats-officedocument.presentationml.slide+xml"/>
  <Override PartName="/ppt/slides/slide272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slides/slide214.xml" ContentType="application/vnd.openxmlformats-officedocument.presentationml.slide+xml"/>
  <Override PartName="/ppt/slides/slide2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87.xml" ContentType="application/vnd.openxmlformats-officedocument.presentationml.slide+xml"/>
  <Override PartName="/ppt/slides/slide198.xml" ContentType="application/vnd.openxmlformats-officedocument.presentationml.slide+xml"/>
  <Override PartName="/ppt/slides/slide203.xml" ContentType="application/vnd.openxmlformats-officedocument.presentationml.slide+xml"/>
  <Override PartName="/ppt/slides/slide250.xml" ContentType="application/vnd.openxmlformats-officedocument.presentationml.slide+xml"/>
  <Override PartName="/ppt/slides/slide129.xml" ContentType="application/vnd.openxmlformats-officedocument.presentationml.slide+xml"/>
  <Override PartName="/ppt/slides/slide176.xml" ContentType="application/vnd.openxmlformats-officedocument.presentationml.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90.xml" ContentType="application/vnd.openxmlformats-officedocument.presentationml.slide+xml"/>
  <Override PartName="/ppt/slides/slide288.xml" ContentType="application/vnd.openxmlformats-officedocument.presentationml.slide+xml"/>
  <Override PartName="/ppt/viewProps.xml" ContentType="application/vnd.openxmlformats-officedocument.presentationml.viewProps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slides/slide277.xml" ContentType="application/vnd.openxmlformats-officedocument.presentationml.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slides/slide208.xml" ContentType="application/vnd.openxmlformats-officedocument.presentationml.slide+xml"/>
  <Override PartName="/ppt/slides/slide219.xml" ContentType="application/vnd.openxmlformats-officedocument.presentationml.slide+xml"/>
  <Override PartName="/ppt/slides/slide255.xml" ContentType="application/vnd.openxmlformats-officedocument.presentationml.slide+xml"/>
  <Override PartName="/ppt/slides/slide266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s/slide244.xml" ContentType="application/vnd.openxmlformats-officedocument.presentationml.slide+xml"/>
  <Override PartName="/ppt/slides/slide291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51.xml" ContentType="application/vnd.openxmlformats-officedocument.presentationml.slide+xml"/>
  <Override PartName="/ppt/slides/slide233.xml" ContentType="application/vnd.openxmlformats-officedocument.presentationml.slide+xml"/>
  <Override PartName="/ppt/slides/slide280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211.xml" ContentType="application/vnd.openxmlformats-officedocument.presentationml.slide+xml"/>
  <Override PartName="/ppt/slides/slide222.xml" ContentType="application/vnd.openxmlformats-officedocument.presentationml.slide+xml"/>
  <Override PartName="/ppt/slides/slide148.xml" ContentType="application/vnd.openxmlformats-officedocument.presentationml.slide+xml"/>
  <Override PartName="/ppt/slides/slide195.xml" ContentType="application/vnd.openxmlformats-officedocument.presentationml.slide+xml"/>
  <Override PartName="/ppt/slides/slide200.xml" ContentType="application/vnd.openxmlformats-officedocument.presentationml.slide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slides/slide162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s/slide151.xml" ContentType="application/vnd.openxmlformats-officedocument.presentationml.slide+xml"/>
  <Override PartName="/ppt/slides/slide238.xml" ContentType="application/vnd.openxmlformats-officedocument.presentationml.slide+xml"/>
  <Override PartName="/ppt/slides/slide249.xml" ContentType="application/vnd.openxmlformats-officedocument.presentationml.slide+xml"/>
  <Override PartName="/ppt/slides/slide28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slides/slide227.xml" ContentType="application/vnd.openxmlformats-officedocument.presentationml.slide+xml"/>
  <Override PartName="/ppt/slides/slide274.xml" ContentType="application/vnd.openxmlformats-officedocument.presentationml.slid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slides/slide216.xml" ContentType="application/vnd.openxmlformats-officedocument.presentationml.slide+xml"/>
  <Override PartName="/ppt/slides/slide263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s/slide189.xml" ContentType="application/vnd.openxmlformats-officedocument.presentationml.slide+xml"/>
  <Override PartName="/ppt/slides/slide205.xml" ContentType="application/vnd.openxmlformats-officedocument.presentationml.slide+xml"/>
  <Override PartName="/ppt/slides/slide241.xml" ContentType="application/vnd.openxmlformats-officedocument.presentationml.slide+xml"/>
  <Override PartName="/ppt/slides/slide25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sldIdLst>
    <p:sldId id="369" r:id="rId2"/>
    <p:sldId id="3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351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  <p:sldId id="327" r:id="rId75"/>
    <p:sldId id="328" r:id="rId76"/>
    <p:sldId id="352" r:id="rId77"/>
    <p:sldId id="353" r:id="rId78"/>
    <p:sldId id="354" r:id="rId79"/>
    <p:sldId id="356" r:id="rId80"/>
    <p:sldId id="357" r:id="rId81"/>
    <p:sldId id="358" r:id="rId82"/>
    <p:sldId id="359" r:id="rId83"/>
    <p:sldId id="360" r:id="rId84"/>
    <p:sldId id="361" r:id="rId85"/>
    <p:sldId id="362" r:id="rId86"/>
    <p:sldId id="363" r:id="rId87"/>
    <p:sldId id="364" r:id="rId88"/>
    <p:sldId id="365" r:id="rId89"/>
    <p:sldId id="366" r:id="rId90"/>
    <p:sldId id="367" r:id="rId91"/>
    <p:sldId id="330" r:id="rId92"/>
    <p:sldId id="331" r:id="rId93"/>
    <p:sldId id="332" r:id="rId94"/>
    <p:sldId id="333" r:id="rId95"/>
    <p:sldId id="334" r:id="rId96"/>
    <p:sldId id="335" r:id="rId97"/>
    <p:sldId id="336" r:id="rId98"/>
    <p:sldId id="337" r:id="rId99"/>
    <p:sldId id="338" r:id="rId100"/>
    <p:sldId id="339" r:id="rId101"/>
    <p:sldId id="340" r:id="rId102"/>
    <p:sldId id="341" r:id="rId103"/>
    <p:sldId id="342" r:id="rId104"/>
    <p:sldId id="343" r:id="rId105"/>
    <p:sldId id="344" r:id="rId106"/>
    <p:sldId id="345" r:id="rId107"/>
    <p:sldId id="346" r:id="rId108"/>
    <p:sldId id="347" r:id="rId109"/>
    <p:sldId id="348" r:id="rId110"/>
    <p:sldId id="349" r:id="rId111"/>
    <p:sldId id="350" r:id="rId112"/>
    <p:sldId id="540" r:id="rId113"/>
    <p:sldId id="370" r:id="rId114"/>
    <p:sldId id="371" r:id="rId115"/>
    <p:sldId id="372" r:id="rId116"/>
    <p:sldId id="373" r:id="rId117"/>
    <p:sldId id="374" r:id="rId118"/>
    <p:sldId id="375" r:id="rId119"/>
    <p:sldId id="376" r:id="rId120"/>
    <p:sldId id="377" r:id="rId121"/>
    <p:sldId id="378" r:id="rId122"/>
    <p:sldId id="379" r:id="rId123"/>
    <p:sldId id="380" r:id="rId124"/>
    <p:sldId id="381" r:id="rId125"/>
    <p:sldId id="382" r:id="rId126"/>
    <p:sldId id="383" r:id="rId127"/>
    <p:sldId id="384" r:id="rId128"/>
    <p:sldId id="385" r:id="rId129"/>
    <p:sldId id="386" r:id="rId130"/>
    <p:sldId id="387" r:id="rId131"/>
    <p:sldId id="388" r:id="rId132"/>
    <p:sldId id="389" r:id="rId133"/>
    <p:sldId id="390" r:id="rId134"/>
    <p:sldId id="391" r:id="rId135"/>
    <p:sldId id="392" r:id="rId136"/>
    <p:sldId id="393" r:id="rId137"/>
    <p:sldId id="394" r:id="rId138"/>
    <p:sldId id="395" r:id="rId139"/>
    <p:sldId id="396" r:id="rId140"/>
    <p:sldId id="397" r:id="rId141"/>
    <p:sldId id="398" r:id="rId142"/>
    <p:sldId id="399" r:id="rId143"/>
    <p:sldId id="400" r:id="rId144"/>
    <p:sldId id="401" r:id="rId145"/>
    <p:sldId id="402" r:id="rId146"/>
    <p:sldId id="403" r:id="rId147"/>
    <p:sldId id="404" r:id="rId148"/>
    <p:sldId id="405" r:id="rId149"/>
    <p:sldId id="406" r:id="rId150"/>
    <p:sldId id="408" r:id="rId151"/>
    <p:sldId id="409" r:id="rId152"/>
    <p:sldId id="410" r:id="rId153"/>
    <p:sldId id="411" r:id="rId154"/>
    <p:sldId id="412" r:id="rId155"/>
    <p:sldId id="413" r:id="rId156"/>
    <p:sldId id="414" r:id="rId157"/>
    <p:sldId id="415" r:id="rId158"/>
    <p:sldId id="416" r:id="rId159"/>
    <p:sldId id="417" r:id="rId160"/>
    <p:sldId id="418" r:id="rId161"/>
    <p:sldId id="419" r:id="rId162"/>
    <p:sldId id="420" r:id="rId163"/>
    <p:sldId id="421" r:id="rId164"/>
    <p:sldId id="422" r:id="rId165"/>
    <p:sldId id="423" r:id="rId166"/>
    <p:sldId id="424" r:id="rId167"/>
    <p:sldId id="425" r:id="rId168"/>
    <p:sldId id="426" r:id="rId169"/>
    <p:sldId id="427" r:id="rId170"/>
    <p:sldId id="428" r:id="rId171"/>
    <p:sldId id="429" r:id="rId172"/>
    <p:sldId id="430" r:id="rId173"/>
    <p:sldId id="431" r:id="rId174"/>
    <p:sldId id="432" r:id="rId175"/>
    <p:sldId id="433" r:id="rId176"/>
    <p:sldId id="434" r:id="rId177"/>
    <p:sldId id="435" r:id="rId178"/>
    <p:sldId id="436" r:id="rId179"/>
    <p:sldId id="437" r:id="rId180"/>
    <p:sldId id="438" r:id="rId181"/>
    <p:sldId id="439" r:id="rId182"/>
    <p:sldId id="440" r:id="rId183"/>
    <p:sldId id="441" r:id="rId184"/>
    <p:sldId id="442" r:id="rId185"/>
    <p:sldId id="443" r:id="rId186"/>
    <p:sldId id="444" r:id="rId187"/>
    <p:sldId id="445" r:id="rId188"/>
    <p:sldId id="446" r:id="rId189"/>
    <p:sldId id="447" r:id="rId190"/>
    <p:sldId id="448" r:id="rId191"/>
    <p:sldId id="450" r:id="rId192"/>
    <p:sldId id="451" r:id="rId193"/>
    <p:sldId id="452" r:id="rId194"/>
    <p:sldId id="453" r:id="rId195"/>
    <p:sldId id="454" r:id="rId196"/>
    <p:sldId id="455" r:id="rId197"/>
    <p:sldId id="456" r:id="rId198"/>
    <p:sldId id="457" r:id="rId199"/>
    <p:sldId id="458" r:id="rId200"/>
    <p:sldId id="459" r:id="rId201"/>
    <p:sldId id="460" r:id="rId202"/>
    <p:sldId id="461" r:id="rId203"/>
    <p:sldId id="462" r:id="rId204"/>
    <p:sldId id="463" r:id="rId205"/>
    <p:sldId id="464" r:id="rId206"/>
    <p:sldId id="465" r:id="rId207"/>
    <p:sldId id="466" r:id="rId208"/>
    <p:sldId id="467" r:id="rId209"/>
    <p:sldId id="546" r:id="rId210"/>
    <p:sldId id="547" r:id="rId211"/>
    <p:sldId id="548" r:id="rId212"/>
    <p:sldId id="550" r:id="rId213"/>
    <p:sldId id="549" r:id="rId214"/>
    <p:sldId id="552" r:id="rId215"/>
    <p:sldId id="551" r:id="rId216"/>
    <p:sldId id="473" r:id="rId217"/>
    <p:sldId id="474" r:id="rId218"/>
    <p:sldId id="475" r:id="rId219"/>
    <p:sldId id="476" r:id="rId220"/>
    <p:sldId id="477" r:id="rId221"/>
    <p:sldId id="478" r:id="rId222"/>
    <p:sldId id="479" r:id="rId223"/>
    <p:sldId id="480" r:id="rId224"/>
    <p:sldId id="481" r:id="rId225"/>
    <p:sldId id="482" r:id="rId226"/>
    <p:sldId id="483" r:id="rId227"/>
    <p:sldId id="484" r:id="rId228"/>
    <p:sldId id="485" r:id="rId229"/>
    <p:sldId id="486" r:id="rId230"/>
    <p:sldId id="487" r:id="rId231"/>
    <p:sldId id="488" r:id="rId232"/>
    <p:sldId id="489" r:id="rId233"/>
    <p:sldId id="490" r:id="rId234"/>
    <p:sldId id="491" r:id="rId235"/>
    <p:sldId id="492" r:id="rId236"/>
    <p:sldId id="493" r:id="rId237"/>
    <p:sldId id="494" r:id="rId238"/>
    <p:sldId id="495" r:id="rId239"/>
    <p:sldId id="496" r:id="rId240"/>
    <p:sldId id="497" r:id="rId241"/>
    <p:sldId id="498" r:id="rId242"/>
    <p:sldId id="499" r:id="rId243"/>
    <p:sldId id="500" r:id="rId244"/>
    <p:sldId id="501" r:id="rId245"/>
    <p:sldId id="502" r:id="rId246"/>
    <p:sldId id="503" r:id="rId247"/>
    <p:sldId id="504" r:id="rId248"/>
    <p:sldId id="505" r:id="rId249"/>
    <p:sldId id="506" r:id="rId250"/>
    <p:sldId id="507" r:id="rId251"/>
    <p:sldId id="508" r:id="rId252"/>
    <p:sldId id="509" r:id="rId253"/>
    <p:sldId id="510" r:id="rId254"/>
    <p:sldId id="511" r:id="rId255"/>
    <p:sldId id="512" r:id="rId256"/>
    <p:sldId id="513" r:id="rId257"/>
    <p:sldId id="514" r:id="rId258"/>
    <p:sldId id="515" r:id="rId259"/>
    <p:sldId id="516" r:id="rId260"/>
    <p:sldId id="517" r:id="rId261"/>
    <p:sldId id="518" r:id="rId262"/>
    <p:sldId id="519" r:id="rId263"/>
    <p:sldId id="520" r:id="rId264"/>
    <p:sldId id="521" r:id="rId265"/>
    <p:sldId id="553" r:id="rId266"/>
    <p:sldId id="554" r:id="rId267"/>
    <p:sldId id="555" r:id="rId268"/>
    <p:sldId id="556" r:id="rId269"/>
    <p:sldId id="557" r:id="rId270"/>
    <p:sldId id="558" r:id="rId271"/>
    <p:sldId id="559" r:id="rId272"/>
    <p:sldId id="541" r:id="rId273"/>
    <p:sldId id="524" r:id="rId274"/>
    <p:sldId id="525" r:id="rId275"/>
    <p:sldId id="526" r:id="rId276"/>
    <p:sldId id="527" r:id="rId277"/>
    <p:sldId id="528" r:id="rId278"/>
    <p:sldId id="529" r:id="rId279"/>
    <p:sldId id="530" r:id="rId280"/>
    <p:sldId id="531" r:id="rId281"/>
    <p:sldId id="532" r:id="rId282"/>
    <p:sldId id="533" r:id="rId283"/>
    <p:sldId id="534" r:id="rId284"/>
    <p:sldId id="535" r:id="rId285"/>
    <p:sldId id="542" r:id="rId286"/>
    <p:sldId id="536" r:id="rId287"/>
    <p:sldId id="537" r:id="rId288"/>
    <p:sldId id="538" r:id="rId289"/>
    <p:sldId id="543" r:id="rId290"/>
    <p:sldId id="539" r:id="rId291"/>
    <p:sldId id="545" r:id="rId29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CE6C0"/>
    <a:srgbClr val="FF9900"/>
    <a:srgbClr val="FF0000"/>
    <a:srgbClr val="0099FF"/>
    <a:srgbClr val="FF99FF"/>
    <a:srgbClr val="0080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40" autoAdjust="0"/>
    <p:restoredTop sz="94585" autoAdjust="0"/>
  </p:normalViewPr>
  <p:slideViewPr>
    <p:cSldViewPr>
      <p:cViewPr>
        <p:scale>
          <a:sx n="60" d="100"/>
          <a:sy n="60" d="100"/>
        </p:scale>
        <p:origin x="-802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68" Type="http://schemas.openxmlformats.org/officeDocument/2006/relationships/slide" Target="slides/slide267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slide" Target="slides/slide257.xml"/><Relationship Id="rId279" Type="http://schemas.openxmlformats.org/officeDocument/2006/relationships/slide" Target="slides/slide278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269" Type="http://schemas.openxmlformats.org/officeDocument/2006/relationships/slide" Target="slides/slide268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291" Type="http://schemas.openxmlformats.org/officeDocument/2006/relationships/slide" Target="slides/slide290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81" Type="http://schemas.openxmlformats.org/officeDocument/2006/relationships/slide" Target="slides/slide280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slide" Target="slides/slide217.xml"/><Relationship Id="rId234" Type="http://schemas.openxmlformats.org/officeDocument/2006/relationships/slide" Target="slides/slide233.xml"/><Relationship Id="rId239" Type="http://schemas.openxmlformats.org/officeDocument/2006/relationships/slide" Target="slides/slide238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0" Type="http://schemas.openxmlformats.org/officeDocument/2006/relationships/slide" Target="slides/slide249.xml"/><Relationship Id="rId255" Type="http://schemas.openxmlformats.org/officeDocument/2006/relationships/slide" Target="slides/slide254.xml"/><Relationship Id="rId271" Type="http://schemas.openxmlformats.org/officeDocument/2006/relationships/slide" Target="slides/slide270.xml"/><Relationship Id="rId276" Type="http://schemas.openxmlformats.org/officeDocument/2006/relationships/slide" Target="slides/slide275.xml"/><Relationship Id="rId292" Type="http://schemas.openxmlformats.org/officeDocument/2006/relationships/slide" Target="slides/slide291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0" Type="http://schemas.openxmlformats.org/officeDocument/2006/relationships/slide" Target="slides/slide239.xml"/><Relationship Id="rId245" Type="http://schemas.openxmlformats.org/officeDocument/2006/relationships/slide" Target="slides/slide244.xml"/><Relationship Id="rId261" Type="http://schemas.openxmlformats.org/officeDocument/2006/relationships/slide" Target="slides/slide260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282" Type="http://schemas.openxmlformats.org/officeDocument/2006/relationships/slide" Target="slides/slide28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35" Type="http://schemas.openxmlformats.org/officeDocument/2006/relationships/slide" Target="slides/slide234.xml"/><Relationship Id="rId251" Type="http://schemas.openxmlformats.org/officeDocument/2006/relationships/slide" Target="slides/slide250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72" Type="http://schemas.openxmlformats.org/officeDocument/2006/relationships/slide" Target="slides/slide271.xml"/><Relationship Id="rId29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241" Type="http://schemas.openxmlformats.org/officeDocument/2006/relationships/slide" Target="slides/slide240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viewProps" Target="viewProps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theme" Target="theme/theme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tableStyles" Target="tableStyles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129">
            <a:hlinkClick r:id="rId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5999163"/>
            <a:ext cx="715963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1"/>
          <p:cNvSpPr>
            <a:spLocks noChangeArrowheads="1"/>
          </p:cNvSpPr>
          <p:nvPr userDrawn="1"/>
        </p:nvSpPr>
        <p:spPr bwMode="auto">
          <a:xfrm>
            <a:off x="0" y="6477000"/>
            <a:ext cx="24288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t" hangingPunct="1">
              <a:lnSpc>
                <a:spcPct val="140000"/>
              </a:lnSpc>
              <a:buClr>
                <a:schemeClr val="bg1"/>
              </a:buClr>
              <a:defRPr/>
            </a:pPr>
            <a:r>
              <a:rPr kumimoji="1" lang="zh-CN" altLang="en-US" sz="1000" b="1" dirty="0">
                <a:solidFill>
                  <a:schemeClr val="bg2"/>
                </a:solidFill>
                <a:latin typeface="宋体" pitchFamily="2" charset="-122"/>
              </a:rPr>
              <a:t>华南理工大学计算机学院 周霭如 </a:t>
            </a:r>
            <a:r>
              <a:rPr kumimoji="1" lang="en-US" altLang="zh-CN" sz="1000" b="1" dirty="0" smtClean="0">
                <a:solidFill>
                  <a:schemeClr val="bg2"/>
                </a:solidFill>
                <a:latin typeface="宋体" pitchFamily="2" charset="-122"/>
              </a:rPr>
              <a:t>2016</a:t>
            </a:r>
            <a:endParaRPr kumimoji="1" lang="en-US" altLang="zh-CN" sz="1000" b="1" dirty="0">
              <a:solidFill>
                <a:schemeClr val="bg2"/>
              </a:solidFill>
              <a:latin typeface="宋体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slide" Target="../slides/slide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6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 descr="129">
            <a:hlinkClick r:id="rId5" action="ppaction://hlinksldjump"/>
          </p:cNvPr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8382000" y="6019800"/>
            <a:ext cx="715963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2149" name="Rectangle 5"/>
          <p:cNvSpPr>
            <a:spLocks noChangeArrowheads="1"/>
          </p:cNvSpPr>
          <p:nvPr userDrawn="1"/>
        </p:nvSpPr>
        <p:spPr bwMode="auto">
          <a:xfrm>
            <a:off x="0" y="6477000"/>
            <a:ext cx="23647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t" hangingPunct="1">
              <a:lnSpc>
                <a:spcPct val="140000"/>
              </a:lnSpc>
              <a:buClr>
                <a:schemeClr val="bg1"/>
              </a:buClr>
              <a:defRPr/>
            </a:pPr>
            <a:r>
              <a:rPr kumimoji="1" lang="zh-CN" altLang="en-US" sz="1000" b="1" dirty="0">
                <a:solidFill>
                  <a:schemeClr val="bg2"/>
                </a:solidFill>
                <a:latin typeface="宋体" pitchFamily="2" charset="-122"/>
              </a:rPr>
              <a:t>华南理工大学计算机学院 周霭如 </a:t>
            </a:r>
            <a:r>
              <a:rPr kumimoji="1" lang="en-US" altLang="zh-CN" sz="1000" b="1" dirty="0" smtClean="0">
                <a:solidFill>
                  <a:schemeClr val="bg2"/>
                </a:solidFill>
                <a:latin typeface="宋体" pitchFamily="2" charset="-122"/>
              </a:rPr>
              <a:t>2016</a:t>
            </a:r>
            <a:endParaRPr kumimoji="1" lang="en-US" altLang="zh-CN" sz="1000" b="1" dirty="0">
              <a:solidFill>
                <a:schemeClr val="bg2"/>
              </a:solidFill>
              <a:latin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9" r:id="rId2"/>
    <p:sldLayoutId id="2147483673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12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12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12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12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12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12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12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12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w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500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slide" Target="slide286.xml"/><Relationship Id="rId18" Type="http://schemas.openxmlformats.org/officeDocument/2006/relationships/hyperlink" Target="0-&#39044;&#22791;&#30693;&#35782;.ppt" TargetMode="External"/><Relationship Id="rId3" Type="http://schemas.openxmlformats.org/officeDocument/2006/relationships/image" Target="../media/image3.jpeg"/><Relationship Id="rId7" Type="http://schemas.openxmlformats.org/officeDocument/2006/relationships/slide" Target="slide113.xml"/><Relationship Id="rId12" Type="http://schemas.openxmlformats.org/officeDocument/2006/relationships/hyperlink" Target="../C++&#31243;&#24207;&#35774;&#35745;&#22522;&#30784;&#35838;&#20214;2&#29256;(&#20363;&#39064;&#32534;&#21495;)/2-&#31243;&#24207;&#25511;&#21046;&#32467;&#26500;(2.4).ppt" TargetMode="External"/><Relationship Id="rId17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6" Type="http://schemas.openxmlformats.org/officeDocument/2006/relationships/slide" Target="slide290.xml"/><Relationship Id="rId1" Type="http://schemas.openxmlformats.org/officeDocument/2006/relationships/vmlDrawing" Target="../drawings/vmlDrawing1.vml"/><Relationship Id="rId6" Type="http://schemas.openxmlformats.org/officeDocument/2006/relationships/hyperlink" Target="../C++&#31243;&#24207;&#35774;&#35745;&#22522;&#30784;&#35838;&#20214;2&#29256;(&#20363;&#39064;&#32534;&#21495;)/2-&#31243;&#24207;&#25511;&#21046;&#32467;&#26500;(2.2).ppt" TargetMode="External"/><Relationship Id="rId11" Type="http://schemas.openxmlformats.org/officeDocument/2006/relationships/oleObject" Target="../embeddings/oleObject3.bin"/><Relationship Id="rId5" Type="http://schemas.openxmlformats.org/officeDocument/2006/relationships/oleObject" Target="../embeddings/oleObject1.bin"/><Relationship Id="rId15" Type="http://schemas.openxmlformats.org/officeDocument/2006/relationships/hyperlink" Target="../C++&#31243;&#24207;&#35774;&#35745;&#22522;&#30784;&#35838;&#20214;2&#29256;(&#20363;&#39064;&#32534;&#21495;)/2-&#31243;&#24207;&#25511;&#21046;&#32467;&#26500;(&#23567;&#32467;).ppt" TargetMode="External"/><Relationship Id="rId10" Type="http://schemas.openxmlformats.org/officeDocument/2006/relationships/slide" Target="slide273.xml"/><Relationship Id="rId19" Type="http://schemas.openxmlformats.org/officeDocument/2006/relationships/image" Target="../media/image1.png"/><Relationship Id="rId4" Type="http://schemas.openxmlformats.org/officeDocument/2006/relationships/slide" Target="slide3.xml"/><Relationship Id="rId9" Type="http://schemas.openxmlformats.org/officeDocument/2006/relationships/hyperlink" Target="../C++&#31243;&#24207;&#35774;&#35745;&#22522;&#30784;&#35838;&#20214;2&#29256;(&#20363;&#39064;&#32534;&#21495;)/2-&#31243;&#24207;&#25511;&#21046;&#32467;&#26500;(2.3).ppt" TargetMode="External"/><Relationship Id="rId14" Type="http://schemas.openxmlformats.org/officeDocument/2006/relationships/oleObject" Target="../embeddings/oleObject4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/Relationships>
</file>

<file path=ppt/slides/_rels/slide2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4" Type="http://schemas.openxmlformats.org/officeDocument/2006/relationships/oleObject" Target="../embeddings/oleObject60.bin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11" descr="face2"/>
          <p:cNvPicPr>
            <a:picLocks noChangeAspect="1" noChangeArrowheads="1"/>
          </p:cNvPicPr>
          <p:nvPr/>
        </p:nvPicPr>
        <p:blipFill>
          <a:blip r:embed="rId3">
            <a:lum bright="42000" contrast="-4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8266" name="Rectangle 10"/>
          <p:cNvSpPr>
            <a:spLocks noGrp="1" noChangeArrowheads="1"/>
          </p:cNvSpPr>
          <p:nvPr>
            <p:ph type="ctrTitle" idx="4294967295"/>
          </p:nvPr>
        </p:nvSpPr>
        <p:spPr>
          <a:xfrm>
            <a:off x="1906588" y="685800"/>
            <a:ext cx="5561012" cy="8382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zh-CN" altLang="en-US" sz="40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第</a:t>
            </a:r>
            <a:r>
              <a:rPr lang="en-US" altLang="zh-CN" sz="40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2</a:t>
            </a:r>
            <a:r>
              <a:rPr lang="zh-CN" altLang="en-US" sz="40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章  程序控制结构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331913" y="2319338"/>
            <a:ext cx="6705600" cy="468312"/>
            <a:chOff x="816" y="1824"/>
            <a:chExt cx="4224" cy="295"/>
          </a:xfrm>
        </p:grpSpPr>
        <p:sp>
          <p:nvSpPr>
            <p:cNvPr id="1043" name="Rectangle 6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816" y="1824"/>
              <a:ext cx="4224" cy="295"/>
            </a:xfrm>
            <a:prstGeom prst="rect">
              <a:avLst/>
            </a:prstGeom>
            <a:solidFill>
              <a:srgbClr val="CC33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  <a:ea typeface="Arial Unicode MS" pitchFamily="34" charset="-122"/>
                  <a:cs typeface="Arial Unicode MS" pitchFamily="34" charset="-122"/>
                </a:rPr>
                <a:t>		</a:t>
              </a:r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  <a:ea typeface="Arial Unicode MS" pitchFamily="34" charset="-122"/>
                  <a:cs typeface="Arial Unicode MS" pitchFamily="34" charset="-122"/>
                  <a:hlinkClick r:id="rId4" action="ppaction://hlinksldjump"/>
                </a:rPr>
                <a:t>2.1    </a:t>
              </a:r>
              <a:r>
                <a:rPr kumimoji="1" lang="zh-CN" altLang="en-US" sz="2000" b="1">
                  <a:solidFill>
                    <a:srgbClr val="FFFFFF"/>
                  </a:solidFill>
                  <a:latin typeface="Times New Roman" pitchFamily="18" charset="0"/>
                  <a:ea typeface="Arial Unicode MS" pitchFamily="34" charset="-122"/>
                  <a:cs typeface="Arial Unicode MS" pitchFamily="34" charset="-122"/>
                  <a:hlinkClick r:id="rId4" action="ppaction://hlinksldjump"/>
                </a:rPr>
                <a:t>选择控制</a:t>
              </a:r>
              <a:endParaRPr kumimoji="1" lang="zh-CN" altLang="en-US" sz="2000" b="1">
                <a:solidFill>
                  <a:srgbClr val="FFFF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endParaRPr>
            </a:p>
          </p:txBody>
        </p:sp>
        <p:graphicFrame>
          <p:nvGraphicFramePr>
            <p:cNvPr id="1030" name="Object 21"/>
            <p:cNvGraphicFramePr>
              <a:graphicFrameLocks noChangeAspect="1"/>
            </p:cNvGraphicFramePr>
            <p:nvPr/>
          </p:nvGraphicFramePr>
          <p:xfrm>
            <a:off x="1536" y="1857"/>
            <a:ext cx="227" cy="229"/>
          </p:xfrm>
          <a:graphic>
            <a:graphicData uri="http://schemas.openxmlformats.org/presentationml/2006/ole">
              <p:oleObj spid="_x0000_s1030" name="BMP 图象" r:id="rId5" imgW="1276190" imgH="1286055" progId="PBrush">
                <p:embed/>
              </p:oleObj>
            </a:graphicData>
          </a:graphic>
        </p:graphicFrame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1331913" y="2852738"/>
            <a:ext cx="6705600" cy="468312"/>
            <a:chOff x="816" y="2160"/>
            <a:chExt cx="4224" cy="295"/>
          </a:xfrm>
        </p:grpSpPr>
        <p:sp>
          <p:nvSpPr>
            <p:cNvPr id="1042" name="Rectangle 7">
              <a:hlinkClick r:id="rId6" action="ppaction://hlinkpres?slideindex=1&amp;slidetitle=2.2  循环控制 "/>
            </p:cNvPr>
            <p:cNvSpPr>
              <a:spLocks noChangeArrowheads="1"/>
            </p:cNvSpPr>
            <p:nvPr/>
          </p:nvSpPr>
          <p:spPr bwMode="auto">
            <a:xfrm>
              <a:off x="816" y="2160"/>
              <a:ext cx="4224" cy="295"/>
            </a:xfrm>
            <a:prstGeom prst="rect">
              <a:avLst/>
            </a:prstGeom>
            <a:solidFill>
              <a:srgbClr val="CC33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  <a:ea typeface="Arial Unicode MS" pitchFamily="34" charset="-122"/>
                  <a:cs typeface="Arial Unicode MS" pitchFamily="34" charset="-122"/>
                </a:rPr>
                <a:t>		</a:t>
              </a:r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  <a:ea typeface="Arial Unicode MS" pitchFamily="34" charset="-122"/>
                  <a:cs typeface="Arial Unicode MS" pitchFamily="34" charset="-122"/>
                  <a:hlinkClick r:id="rId7" action="ppaction://hlinksldjump"/>
                </a:rPr>
                <a:t>2.2    </a:t>
              </a:r>
              <a:r>
                <a:rPr kumimoji="1" lang="zh-CN" altLang="en-US" sz="2000" b="1">
                  <a:solidFill>
                    <a:srgbClr val="FFFFFF"/>
                  </a:solidFill>
                  <a:latin typeface="Times New Roman" pitchFamily="18" charset="0"/>
                  <a:ea typeface="Arial Unicode MS" pitchFamily="34" charset="-122"/>
                  <a:cs typeface="Arial Unicode MS" pitchFamily="34" charset="-122"/>
                  <a:hlinkClick r:id="rId7" action="ppaction://hlinksldjump"/>
                </a:rPr>
                <a:t>循环</a:t>
              </a:r>
              <a:r>
                <a:rPr kumimoji="1" lang="zh-CN" altLang="en-US" sz="2000" b="1" smtClean="0">
                  <a:solidFill>
                    <a:srgbClr val="FFFFFF"/>
                  </a:solidFill>
                  <a:latin typeface="Times New Roman" pitchFamily="18" charset="0"/>
                  <a:ea typeface="Arial Unicode MS" pitchFamily="34" charset="-122"/>
                  <a:cs typeface="Arial Unicode MS" pitchFamily="34" charset="-122"/>
                  <a:hlinkClick r:id="rId7" action="ppaction://hlinksldjump"/>
                </a:rPr>
                <a:t>控制</a:t>
              </a:r>
              <a:r>
                <a:rPr kumimoji="1" lang="zh-CN" altLang="en-US" sz="2000" b="1" smtClean="0">
                  <a:solidFill>
                    <a:srgbClr val="FFFFFF"/>
                  </a:solidFill>
                  <a:latin typeface="Times New Roman" pitchFamily="18" charset="0"/>
                  <a:ea typeface="Arial Unicode MS" pitchFamily="34" charset="-122"/>
                  <a:cs typeface="Arial Unicode MS" pitchFamily="34" charset="-122"/>
                </a:rPr>
                <a:t>                                </a:t>
              </a:r>
              <a:r>
                <a:rPr kumimoji="1" lang="zh-CN" altLang="en-US" sz="2000" b="1" smtClean="0">
                  <a:solidFill>
                    <a:srgbClr val="FFFFFF"/>
                  </a:solidFill>
                  <a:latin typeface="Times New Roman" pitchFamily="18" charset="0"/>
                  <a:ea typeface="Arial Unicode MS" pitchFamily="34" charset="-122"/>
                  <a:cs typeface="Arial Unicode MS" pitchFamily="34" charset="-122"/>
                  <a:hlinkClick r:id="rId7" action="ppaction://hlinksldjump"/>
                </a:rPr>
                <a:t> </a:t>
              </a:r>
              <a:r>
                <a:rPr kumimoji="1" lang="en-US" altLang="zh-CN" sz="2000" b="1" smtClean="0">
                  <a:solidFill>
                    <a:srgbClr val="FFFFFF"/>
                  </a:solidFill>
                  <a:latin typeface="Times New Roman" pitchFamily="18" charset="0"/>
                  <a:ea typeface="Arial Unicode MS" pitchFamily="34" charset="-122"/>
                  <a:cs typeface="Arial Unicode MS" pitchFamily="34" charset="-122"/>
                  <a:hlinkClick r:id="rId7" action="ppaction://hlinksldjump"/>
                </a:rPr>
                <a:t>113</a:t>
              </a:r>
              <a:endParaRPr kumimoji="1" lang="zh-CN" altLang="en-US" sz="2000" b="1">
                <a:solidFill>
                  <a:srgbClr val="FFFF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endParaRPr>
            </a:p>
          </p:txBody>
        </p:sp>
        <p:graphicFrame>
          <p:nvGraphicFramePr>
            <p:cNvPr id="1029" name="Object 22"/>
            <p:cNvGraphicFramePr>
              <a:graphicFrameLocks noChangeAspect="1"/>
            </p:cNvGraphicFramePr>
            <p:nvPr/>
          </p:nvGraphicFramePr>
          <p:xfrm>
            <a:off x="1536" y="2193"/>
            <a:ext cx="227" cy="229"/>
          </p:xfrm>
          <a:graphic>
            <a:graphicData uri="http://schemas.openxmlformats.org/presentationml/2006/ole">
              <p:oleObj spid="_x0000_s1029" name="BMP 图象" r:id="rId8" imgW="1276190" imgH="1286055" progId="PBrush">
                <p:embed/>
              </p:oleObj>
            </a:graphicData>
          </a:graphic>
        </p:graphicFrame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1331913" y="3386138"/>
            <a:ext cx="6705600" cy="468312"/>
            <a:chOff x="816" y="2496"/>
            <a:chExt cx="4224" cy="295"/>
          </a:xfrm>
        </p:grpSpPr>
        <p:sp>
          <p:nvSpPr>
            <p:cNvPr id="1041" name="Rectangle 8">
              <a:hlinkClick r:id="rId9" action="ppaction://hlinkpres?slideindex=1&amp;slidetitle=PowerPoint 演示文稿"/>
            </p:cNvPr>
            <p:cNvSpPr>
              <a:spLocks noChangeArrowheads="1"/>
            </p:cNvSpPr>
            <p:nvPr/>
          </p:nvSpPr>
          <p:spPr bwMode="auto">
            <a:xfrm>
              <a:off x="816" y="2496"/>
              <a:ext cx="4224" cy="295"/>
            </a:xfrm>
            <a:prstGeom prst="rect">
              <a:avLst/>
            </a:prstGeom>
            <a:solidFill>
              <a:srgbClr val="CC33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  <a:ea typeface="Arial Unicode MS" pitchFamily="34" charset="-122"/>
                  <a:cs typeface="Arial Unicode MS" pitchFamily="34" charset="-122"/>
                </a:rPr>
                <a:t>		</a:t>
              </a:r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  <a:ea typeface="Arial Unicode MS" pitchFamily="34" charset="-122"/>
                  <a:cs typeface="Arial Unicode MS" pitchFamily="34" charset="-122"/>
                  <a:hlinkClick r:id="rId10" action="ppaction://hlinksldjump"/>
                </a:rPr>
                <a:t>2.3    </a:t>
              </a:r>
              <a:r>
                <a:rPr kumimoji="1" lang="zh-CN" altLang="en-US" sz="2000" b="1">
                  <a:solidFill>
                    <a:srgbClr val="FFFFFF"/>
                  </a:solidFill>
                  <a:latin typeface="Times New Roman" pitchFamily="18" charset="0"/>
                  <a:ea typeface="Arial Unicode MS" pitchFamily="34" charset="-122"/>
                  <a:cs typeface="Arial Unicode MS" pitchFamily="34" charset="-122"/>
                  <a:hlinkClick r:id="rId10" action="ppaction://hlinksldjump"/>
                </a:rPr>
                <a:t>判断表达式的</a:t>
              </a:r>
              <a:r>
                <a:rPr kumimoji="1" lang="zh-CN" altLang="en-US" sz="2000" b="1" smtClean="0">
                  <a:solidFill>
                    <a:srgbClr val="FFFFFF"/>
                  </a:solidFill>
                  <a:latin typeface="Times New Roman" pitchFamily="18" charset="0"/>
                  <a:ea typeface="Arial Unicode MS" pitchFamily="34" charset="-122"/>
                  <a:cs typeface="Arial Unicode MS" pitchFamily="34" charset="-122"/>
                  <a:hlinkClick r:id="rId10" action="ppaction://hlinksldjump"/>
                </a:rPr>
                <a:t>使用</a:t>
              </a:r>
              <a:r>
                <a:rPr kumimoji="1" lang="zh-CN" altLang="en-US" sz="2000" b="1" smtClean="0">
                  <a:solidFill>
                    <a:srgbClr val="FFFFFF"/>
                  </a:solidFill>
                  <a:latin typeface="Times New Roman" pitchFamily="18" charset="0"/>
                  <a:ea typeface="Arial Unicode MS" pitchFamily="34" charset="-122"/>
                  <a:cs typeface="Arial Unicode MS" pitchFamily="34" charset="-122"/>
                </a:rPr>
                <a:t>                  </a:t>
              </a:r>
              <a:r>
                <a:rPr kumimoji="1" lang="en-US" altLang="zh-CN" sz="2000" b="1" smtClean="0">
                  <a:solidFill>
                    <a:srgbClr val="FFFFFF"/>
                  </a:solidFill>
                  <a:latin typeface="Times New Roman" pitchFamily="18" charset="0"/>
                  <a:ea typeface="Arial Unicode MS" pitchFamily="34" charset="-122"/>
                  <a:cs typeface="Arial Unicode MS" pitchFamily="34" charset="-122"/>
                </a:rPr>
                <a:t>273</a:t>
              </a:r>
              <a:endParaRPr kumimoji="1" lang="zh-CN" altLang="en-US" sz="2000" b="1">
                <a:solidFill>
                  <a:srgbClr val="FFFF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endParaRPr>
            </a:p>
          </p:txBody>
        </p:sp>
        <p:graphicFrame>
          <p:nvGraphicFramePr>
            <p:cNvPr id="1028" name="Object 23"/>
            <p:cNvGraphicFramePr>
              <a:graphicFrameLocks noChangeAspect="1"/>
            </p:cNvGraphicFramePr>
            <p:nvPr/>
          </p:nvGraphicFramePr>
          <p:xfrm>
            <a:off x="1536" y="2529"/>
            <a:ext cx="227" cy="229"/>
          </p:xfrm>
          <a:graphic>
            <a:graphicData uri="http://schemas.openxmlformats.org/presentationml/2006/ole">
              <p:oleObj spid="_x0000_s1028" name="BMP 图象" r:id="rId11" imgW="1276190" imgH="1286055" progId="PBrush">
                <p:embed/>
              </p:oleObj>
            </a:graphicData>
          </a:graphic>
        </p:graphicFrame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1331913" y="3919538"/>
            <a:ext cx="6705600" cy="468312"/>
            <a:chOff x="816" y="2832"/>
            <a:chExt cx="4224" cy="295"/>
          </a:xfrm>
        </p:grpSpPr>
        <p:sp>
          <p:nvSpPr>
            <p:cNvPr id="1040" name="Rectangle 9">
              <a:hlinkClick r:id="rId12" action="ppaction://hlinkpres?slideindex=1&amp;slidetitle=PowerPoint 演示文稿"/>
            </p:cNvPr>
            <p:cNvSpPr>
              <a:spLocks noChangeArrowheads="1"/>
            </p:cNvSpPr>
            <p:nvPr/>
          </p:nvSpPr>
          <p:spPr bwMode="auto">
            <a:xfrm>
              <a:off x="816" y="2832"/>
              <a:ext cx="4224" cy="295"/>
            </a:xfrm>
            <a:prstGeom prst="rect">
              <a:avLst/>
            </a:prstGeom>
            <a:solidFill>
              <a:srgbClr val="CC33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  <a:ea typeface="Arial Unicode MS" pitchFamily="34" charset="-122"/>
                  <a:cs typeface="Arial Unicode MS" pitchFamily="34" charset="-122"/>
                </a:rPr>
                <a:t>		</a:t>
              </a:r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  <a:ea typeface="Arial Unicode MS" pitchFamily="34" charset="-122"/>
                  <a:cs typeface="Arial Unicode MS" pitchFamily="34" charset="-122"/>
                  <a:hlinkClick r:id="rId13" action="ppaction://hlinksldjump"/>
                </a:rPr>
                <a:t>2.4    </a:t>
              </a:r>
              <a:r>
                <a:rPr kumimoji="1" lang="zh-CN" altLang="en-US" sz="2000" b="1">
                  <a:solidFill>
                    <a:srgbClr val="FFFFFF"/>
                  </a:solidFill>
                  <a:latin typeface="Times New Roman" pitchFamily="18" charset="0"/>
                  <a:ea typeface="Arial Unicode MS" pitchFamily="34" charset="-122"/>
                  <a:cs typeface="Arial Unicode MS" pitchFamily="34" charset="-122"/>
                  <a:hlinkClick r:id="rId13" action="ppaction://hlinksldjump"/>
                </a:rPr>
                <a:t>转向</a:t>
              </a:r>
              <a:r>
                <a:rPr kumimoji="1" lang="zh-CN" altLang="en-US" sz="2000" b="1" smtClean="0">
                  <a:solidFill>
                    <a:srgbClr val="FFFFFF"/>
                  </a:solidFill>
                  <a:latin typeface="Times New Roman" pitchFamily="18" charset="0"/>
                  <a:ea typeface="Arial Unicode MS" pitchFamily="34" charset="-122"/>
                  <a:cs typeface="Arial Unicode MS" pitchFamily="34" charset="-122"/>
                  <a:hlinkClick r:id="rId13" action="ppaction://hlinksldjump"/>
                </a:rPr>
                <a:t>语句</a:t>
              </a:r>
              <a:r>
                <a:rPr kumimoji="1" lang="zh-CN" altLang="en-US" sz="2000" b="1" smtClean="0">
                  <a:solidFill>
                    <a:srgbClr val="FFFFFF"/>
                  </a:solidFill>
                  <a:latin typeface="Times New Roman" pitchFamily="18" charset="0"/>
                  <a:ea typeface="Arial Unicode MS" pitchFamily="34" charset="-122"/>
                  <a:cs typeface="Arial Unicode MS" pitchFamily="34" charset="-122"/>
                </a:rPr>
                <a:t>                                  </a:t>
              </a:r>
              <a:r>
                <a:rPr kumimoji="1" lang="en-US" altLang="zh-CN" sz="2000" b="1" smtClean="0">
                  <a:solidFill>
                    <a:srgbClr val="FFFFFF"/>
                  </a:solidFill>
                  <a:latin typeface="Times New Roman" pitchFamily="18" charset="0"/>
                  <a:ea typeface="Arial Unicode MS" pitchFamily="34" charset="-122"/>
                  <a:cs typeface="Arial Unicode MS" pitchFamily="34" charset="-122"/>
                </a:rPr>
                <a:t>286</a:t>
              </a:r>
              <a:endParaRPr kumimoji="1" lang="zh-CN" altLang="en-US" sz="2000" b="1">
                <a:solidFill>
                  <a:srgbClr val="FFFF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endParaRPr>
            </a:p>
          </p:txBody>
        </p:sp>
        <p:graphicFrame>
          <p:nvGraphicFramePr>
            <p:cNvPr id="1027" name="Object 24"/>
            <p:cNvGraphicFramePr>
              <a:graphicFrameLocks noChangeAspect="1"/>
            </p:cNvGraphicFramePr>
            <p:nvPr/>
          </p:nvGraphicFramePr>
          <p:xfrm>
            <a:off x="1536" y="2865"/>
            <a:ext cx="227" cy="229"/>
          </p:xfrm>
          <a:graphic>
            <a:graphicData uri="http://schemas.openxmlformats.org/presentationml/2006/ole">
              <p:oleObj spid="_x0000_s1027" name="BMP 图象" r:id="rId14" imgW="1276190" imgH="1286055" progId="PBrush">
                <p:embed/>
              </p:oleObj>
            </a:graphicData>
          </a:graphic>
        </p:graphicFrame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1331913" y="4452938"/>
            <a:ext cx="6705600" cy="468312"/>
            <a:chOff x="816" y="3168"/>
            <a:chExt cx="4224" cy="295"/>
          </a:xfrm>
        </p:grpSpPr>
        <p:sp>
          <p:nvSpPr>
            <p:cNvPr id="1039" name="Rectangle 12">
              <a:hlinkClick r:id="rId15" action="ppaction://hlinkpres?slideindex=1&amp;slidetitle=PowerPoint 演示文稿"/>
            </p:cNvPr>
            <p:cNvSpPr>
              <a:spLocks noChangeArrowheads="1"/>
            </p:cNvSpPr>
            <p:nvPr/>
          </p:nvSpPr>
          <p:spPr bwMode="auto">
            <a:xfrm>
              <a:off x="816" y="3168"/>
              <a:ext cx="4224" cy="295"/>
            </a:xfrm>
            <a:prstGeom prst="rect">
              <a:avLst/>
            </a:prstGeom>
            <a:solidFill>
              <a:srgbClr val="CC33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  <a:ea typeface="Arial Unicode MS" pitchFamily="34" charset="-122"/>
                  <a:cs typeface="Arial Unicode MS" pitchFamily="34" charset="-122"/>
                </a:rPr>
                <a:t>		</a:t>
              </a:r>
              <a:r>
                <a:rPr kumimoji="1" lang="zh-CN" altLang="en-US" sz="2000" b="1">
                  <a:solidFill>
                    <a:srgbClr val="FFFFFF"/>
                  </a:solidFill>
                  <a:latin typeface="Times New Roman" pitchFamily="18" charset="0"/>
                  <a:ea typeface="Arial Unicode MS" pitchFamily="34" charset="-122"/>
                  <a:cs typeface="Arial Unicode MS" pitchFamily="34" charset="-122"/>
                  <a:hlinkClick r:id="rId16" action="ppaction://hlinksldjump"/>
                </a:rPr>
                <a:t>小结</a:t>
              </a:r>
              <a:endParaRPr kumimoji="1" lang="zh-CN" altLang="en-US" sz="2000" b="1">
                <a:solidFill>
                  <a:srgbClr val="FFFF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endParaRPr>
            </a:p>
          </p:txBody>
        </p:sp>
        <p:graphicFrame>
          <p:nvGraphicFramePr>
            <p:cNvPr id="1026" name="Object 25"/>
            <p:cNvGraphicFramePr>
              <a:graphicFrameLocks noChangeAspect="1"/>
            </p:cNvGraphicFramePr>
            <p:nvPr/>
          </p:nvGraphicFramePr>
          <p:xfrm>
            <a:off x="1536" y="3201"/>
            <a:ext cx="227" cy="229"/>
          </p:xfrm>
          <a:graphic>
            <a:graphicData uri="http://schemas.openxmlformats.org/presentationml/2006/ole">
              <p:oleObj spid="_x0000_s1026" name="BMP 图象" r:id="rId17" imgW="1276190" imgH="1286055" progId="PBrush">
                <p:embed/>
              </p:oleObj>
            </a:graphicData>
          </a:graphic>
        </p:graphicFrame>
      </p:grpSp>
      <p:pic>
        <p:nvPicPr>
          <p:cNvPr id="1038" name="Picture 34" descr="129">
            <a:hlinkClick r:id="rId1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812088" y="5741988"/>
            <a:ext cx="1116012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08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8266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533400" y="3630613"/>
            <a:ext cx="41148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515" name="Rectangle 6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2.1.1  if 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grpSp>
        <p:nvGrpSpPr>
          <p:cNvPr id="64516" name="Group 7"/>
          <p:cNvGrpSpPr>
            <a:grpSpLocks/>
          </p:cNvGrpSpPr>
          <p:nvPr/>
        </p:nvGrpSpPr>
        <p:grpSpPr bwMode="auto">
          <a:xfrm>
            <a:off x="4953000" y="2320925"/>
            <a:ext cx="3505200" cy="1387475"/>
            <a:chOff x="3024" y="1863"/>
            <a:chExt cx="2208" cy="874"/>
          </a:xfrm>
        </p:grpSpPr>
        <p:sp>
          <p:nvSpPr>
            <p:cNvPr id="500744" name="Rectangle 8"/>
            <p:cNvSpPr>
              <a:spLocks noChangeArrowheads="1"/>
            </p:cNvSpPr>
            <p:nvPr/>
          </p:nvSpPr>
          <p:spPr bwMode="auto">
            <a:xfrm>
              <a:off x="3264" y="1872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latin typeface="Times New Roman" pitchFamily="18" charset="0"/>
                </a:rPr>
                <a:t>3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500745" name="Rectangle 9"/>
            <p:cNvSpPr>
              <a:spLocks noChangeArrowheads="1"/>
            </p:cNvSpPr>
            <p:nvPr/>
          </p:nvSpPr>
          <p:spPr bwMode="auto">
            <a:xfrm>
              <a:off x="4560" y="1872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latin typeface="Times New Roman" pitchFamily="18" charset="0"/>
                </a:rPr>
                <a:t>5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500746" name="Text Box 10"/>
            <p:cNvSpPr txBox="1">
              <a:spLocks noChangeArrowheads="1"/>
            </p:cNvSpPr>
            <p:nvPr/>
          </p:nvSpPr>
          <p:spPr bwMode="auto">
            <a:xfrm>
              <a:off x="3024" y="1863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a</a:t>
              </a:r>
              <a:endParaRPr kumimoji="1"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00747" name="Text Box 11"/>
            <p:cNvSpPr txBox="1">
              <a:spLocks noChangeArrowheads="1"/>
            </p:cNvSpPr>
            <p:nvPr/>
          </p:nvSpPr>
          <p:spPr bwMode="auto">
            <a:xfrm>
              <a:off x="4312" y="1863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b</a:t>
              </a:r>
              <a:endParaRPr kumimoji="1"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00748" name="Rectangle 12"/>
            <p:cNvSpPr>
              <a:spLocks noChangeArrowheads="1"/>
            </p:cNvSpPr>
            <p:nvPr/>
          </p:nvSpPr>
          <p:spPr bwMode="auto">
            <a:xfrm>
              <a:off x="3888" y="2496"/>
              <a:ext cx="672" cy="240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zh-CN" altLang="zh-CN" sz="2000">
                <a:latin typeface="Times New Roman" pitchFamily="18" charset="0"/>
              </a:endParaRPr>
            </a:p>
          </p:txBody>
        </p:sp>
        <p:sp>
          <p:nvSpPr>
            <p:cNvPr id="500749" name="Text Box 13"/>
            <p:cNvSpPr txBox="1">
              <a:spLocks noChangeArrowheads="1"/>
            </p:cNvSpPr>
            <p:nvPr/>
          </p:nvSpPr>
          <p:spPr bwMode="auto">
            <a:xfrm>
              <a:off x="3446" y="2487"/>
              <a:ext cx="4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max</a:t>
              </a:r>
              <a:endParaRPr kumimoji="1" lang="en-US" altLang="zh-CN" sz="20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500750" name="Line 14"/>
          <p:cNvSpPr>
            <a:spLocks noChangeShapeType="1"/>
          </p:cNvSpPr>
          <p:nvPr/>
        </p:nvSpPr>
        <p:spPr bwMode="auto">
          <a:xfrm rot="6529336">
            <a:off x="7048500" y="2716213"/>
            <a:ext cx="838200" cy="609600"/>
          </a:xfrm>
          <a:prstGeom prst="line">
            <a:avLst/>
          </a:prstGeom>
          <a:noFill/>
          <a:ln w="76200">
            <a:solidFill>
              <a:srgbClr val="FF9999"/>
            </a:solidFill>
            <a:round/>
            <a:headEnd/>
            <a:tailEnd type="stealth" w="med" len="med"/>
          </a:ln>
          <a:effectLst>
            <a:outerShdw dist="68392" dir="4091915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64518" name="Text Box 15"/>
          <p:cNvSpPr txBox="1">
            <a:spLocks noChangeArrowheads="1"/>
          </p:cNvSpPr>
          <p:nvPr/>
        </p:nvSpPr>
        <p:spPr bwMode="auto">
          <a:xfrm>
            <a:off x="6705600" y="33115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CC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64519" name="Rectangle 16"/>
          <p:cNvSpPr>
            <a:spLocks noChangeArrowheads="1"/>
          </p:cNvSpPr>
          <p:nvPr/>
        </p:nvSpPr>
        <p:spPr bwMode="auto">
          <a:xfrm>
            <a:off x="533400" y="1497013"/>
            <a:ext cx="4267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</a:pPr>
            <a:r>
              <a:rPr kumimoji="1" lang="zh-CN" altLang="en-US" sz="2000" b="1" i="1">
                <a:solidFill>
                  <a:srgbClr val="009900"/>
                </a:solidFill>
                <a:latin typeface="Times New Roman" pitchFamily="18" charset="0"/>
              </a:rPr>
              <a:t>例：</a:t>
            </a:r>
          </a:p>
          <a:p>
            <a:pPr eaLnBrk="1" hangingPunct="1">
              <a:lnSpc>
                <a:spcPct val="6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</a:pPr>
            <a:endParaRPr kumimoji="1" lang="zh-CN" altLang="en-US" sz="2000" b="1" i="1">
              <a:solidFill>
                <a:schemeClr val="folHlink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</a:pPr>
            <a:r>
              <a:rPr kumimoji="1" lang="zh-CN" altLang="en-US" sz="2000" b="1">
                <a:latin typeface="Times New Roman" pitchFamily="18" charset="0"/>
              </a:rPr>
              <a:t>     </a:t>
            </a:r>
            <a:r>
              <a:rPr kumimoji="1" lang="en-US" altLang="zh-CN" sz="2000" b="1">
                <a:latin typeface="Times New Roman" pitchFamily="18" charset="0"/>
              </a:rPr>
              <a:t>:</a:t>
            </a:r>
            <a:endParaRPr kumimoji="1" lang="en-US" altLang="zh-CN" sz="2000">
              <a:latin typeface="Times New Roman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</a:pPr>
            <a:r>
              <a:rPr kumimoji="1" lang="en-US" altLang="zh-CN" sz="2000" b="1">
                <a:latin typeface="Times New Roman" pitchFamily="18" charset="0"/>
              </a:rPr>
              <a:t>max = a 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</a:pPr>
            <a:r>
              <a:rPr kumimoji="1" lang="en-US" altLang="zh-CN" sz="2000" b="1">
                <a:latin typeface="Times New Roman" pitchFamily="18" charset="0"/>
              </a:rPr>
              <a:t>if  ( b &gt; a)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</a:pPr>
            <a:r>
              <a:rPr kumimoji="1" lang="en-US" altLang="zh-CN" sz="2000" b="1">
                <a:latin typeface="Times New Roman" pitchFamily="18" charset="0"/>
              </a:rPr>
              <a:t>  </a:t>
            </a:r>
            <a:r>
              <a:rPr kumimoji="1" lang="en-US" altLang="zh-CN" sz="2000" b="1">
                <a:solidFill>
                  <a:srgbClr val="FFFFFF"/>
                </a:solidFill>
                <a:latin typeface="Times New Roman" pitchFamily="18" charset="0"/>
              </a:rPr>
              <a:t>max = b 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</a:pPr>
            <a:r>
              <a:rPr kumimoji="1" lang="en-US" altLang="zh-CN" sz="2000" b="1">
                <a:latin typeface="Times New Roman" pitchFamily="18" charset="0"/>
              </a:rPr>
              <a:t>cout &lt;&lt; "max = " &lt;&lt; max &lt;&lt; endl;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</a:pPr>
            <a:r>
              <a:rPr kumimoji="1" lang="en-US" altLang="zh-CN" sz="2000" b="1">
                <a:latin typeface="Times New Roman" pitchFamily="18" charset="0"/>
              </a:rPr>
              <a:t>      :</a:t>
            </a:r>
          </a:p>
        </p:txBody>
      </p:sp>
      <p:sp>
        <p:nvSpPr>
          <p:cNvPr id="64520" name="Rectangle 1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-26988"/>
            <a:ext cx="1104900" cy="228601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2.1.1  if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0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41" name="Text Box 5"/>
          <p:cNvSpPr txBox="1">
            <a:spLocks noChangeArrowheads="1"/>
          </p:cNvSpPr>
          <p:nvPr/>
        </p:nvSpPr>
        <p:spPr bwMode="auto">
          <a:xfrm>
            <a:off x="533400" y="328613"/>
            <a:ext cx="8305800" cy="61341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defRPr/>
            </a:pPr>
            <a:r>
              <a:rPr kumimoji="1" lang="en-US" altLang="zh-CN" b="1">
                <a:solidFill>
                  <a:srgbClr val="008000"/>
                </a:solidFill>
                <a:latin typeface="Times New Roman" pitchFamily="18" charset="0"/>
              </a:rPr>
              <a:t>  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如果月份有效，决定当月天数</a:t>
            </a:r>
          </a:p>
          <a:p>
            <a:pPr eaLnBrk="1" hangingPunct="1">
              <a:defRPr/>
            </a:pPr>
            <a:r>
              <a:rPr kumimoji="1" lang="zh-CN" altLang="en-US">
                <a:latin typeface="Times New Roman" pitchFamily="18" charset="0"/>
              </a:rPr>
              <a:t>  </a:t>
            </a:r>
            <a:r>
              <a:rPr kumimoji="1" lang="en-US" altLang="zh-CN">
                <a:latin typeface="Times New Roman" pitchFamily="18" charset="0"/>
              </a:rPr>
              <a:t>int DaysInMonth;</a:t>
            </a:r>
          </a:p>
          <a:p>
            <a:pPr eaLnBrk="1" hangingPunct="1">
              <a:defRPr/>
            </a:pPr>
            <a:r>
              <a:rPr kumimoji="1" lang="en-US" altLang="zh-CN">
                <a:latin typeface="Times New Roman" pitchFamily="18" charset="0"/>
              </a:rPr>
              <a:t>  switch (</a:t>
            </a:r>
            <a:r>
              <a:rPr kumimoji="1" lang="en-US" altLang="zh-CN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Month</a:t>
            </a:r>
            <a:r>
              <a:rPr kumimoji="1" lang="en-US" altLang="zh-CN">
                <a:latin typeface="Times New Roman" pitchFamily="18" charset="0"/>
              </a:rPr>
              <a:t>)</a:t>
            </a:r>
          </a:p>
          <a:p>
            <a:pPr eaLnBrk="1" hangingPunct="1">
              <a:defRPr/>
            </a:pPr>
            <a:r>
              <a:rPr kumimoji="1" lang="en-US" altLang="zh-CN">
                <a:latin typeface="Times New Roman" pitchFamily="18" charset="0"/>
              </a:rPr>
              <a:t> { case </a:t>
            </a:r>
            <a:r>
              <a:rPr kumimoji="1" lang="en-US" altLang="zh-CN" b="1">
                <a:solidFill>
                  <a:srgbClr val="FF3300"/>
                </a:solidFill>
                <a:latin typeface="Times New Roman" pitchFamily="18" charset="0"/>
              </a:rPr>
              <a:t>January</a:t>
            </a:r>
            <a:r>
              <a:rPr kumimoji="1" lang="en-US" altLang="zh-CN">
                <a:latin typeface="Times New Roman" pitchFamily="18" charset="0"/>
              </a:rPr>
              <a:t>: case </a:t>
            </a:r>
            <a:r>
              <a:rPr kumimoji="1" lang="en-US" altLang="zh-CN" b="1">
                <a:solidFill>
                  <a:srgbClr val="FF3300"/>
                </a:solidFill>
                <a:latin typeface="Times New Roman" pitchFamily="18" charset="0"/>
              </a:rPr>
              <a:t>March</a:t>
            </a:r>
            <a:r>
              <a:rPr kumimoji="1" lang="en-US" altLang="zh-CN">
                <a:latin typeface="Times New Roman" pitchFamily="18" charset="0"/>
              </a:rPr>
              <a:t>: case </a:t>
            </a:r>
            <a:r>
              <a:rPr kumimoji="1" lang="en-US" altLang="zh-CN" b="1">
                <a:solidFill>
                  <a:srgbClr val="FF3300"/>
                </a:solidFill>
                <a:latin typeface="Times New Roman" pitchFamily="18" charset="0"/>
              </a:rPr>
              <a:t>May</a:t>
            </a:r>
            <a:r>
              <a:rPr kumimoji="1" lang="en-US" altLang="zh-CN">
                <a:latin typeface="Times New Roman" pitchFamily="18" charset="0"/>
              </a:rPr>
              <a:t>: case </a:t>
            </a:r>
            <a:r>
              <a:rPr kumimoji="1" lang="en-US" altLang="zh-CN" b="1">
                <a:solidFill>
                  <a:srgbClr val="FF3300"/>
                </a:solidFill>
                <a:latin typeface="Times New Roman" pitchFamily="18" charset="0"/>
              </a:rPr>
              <a:t>July</a:t>
            </a:r>
            <a:r>
              <a:rPr kumimoji="1" lang="en-US" altLang="zh-CN">
                <a:latin typeface="Times New Roman" pitchFamily="18" charset="0"/>
              </a:rPr>
              <a:t>:</a:t>
            </a:r>
          </a:p>
          <a:p>
            <a:pPr eaLnBrk="1" hangingPunct="1">
              <a:defRPr/>
            </a:pPr>
            <a:r>
              <a:rPr kumimoji="1" lang="en-US" altLang="zh-CN">
                <a:latin typeface="Times New Roman" pitchFamily="18" charset="0"/>
              </a:rPr>
              <a:t>    case </a:t>
            </a:r>
            <a:r>
              <a:rPr kumimoji="1" lang="en-US" altLang="zh-CN" b="1">
                <a:solidFill>
                  <a:srgbClr val="FF3300"/>
                </a:solidFill>
                <a:latin typeface="Times New Roman" pitchFamily="18" charset="0"/>
              </a:rPr>
              <a:t>August</a:t>
            </a:r>
            <a:r>
              <a:rPr kumimoji="1" lang="en-US" altLang="zh-CN">
                <a:latin typeface="Times New Roman" pitchFamily="18" charset="0"/>
              </a:rPr>
              <a:t>: case </a:t>
            </a:r>
            <a:r>
              <a:rPr kumimoji="1" lang="en-US" altLang="zh-CN" b="1">
                <a:solidFill>
                  <a:srgbClr val="FF3300"/>
                </a:solidFill>
                <a:latin typeface="Times New Roman" pitchFamily="18" charset="0"/>
              </a:rPr>
              <a:t>October</a:t>
            </a:r>
            <a:r>
              <a:rPr kumimoji="1" lang="en-US" altLang="zh-CN">
                <a:latin typeface="Times New Roman" pitchFamily="18" charset="0"/>
              </a:rPr>
              <a:t>: case </a:t>
            </a:r>
            <a:r>
              <a:rPr kumimoji="1" lang="en-US" altLang="zh-CN" b="1">
                <a:solidFill>
                  <a:srgbClr val="FF3300"/>
                </a:solidFill>
                <a:latin typeface="Times New Roman" pitchFamily="18" charset="0"/>
              </a:rPr>
              <a:t>December</a:t>
            </a:r>
            <a:r>
              <a:rPr kumimoji="1" lang="en-US" altLang="zh-CN">
                <a:latin typeface="Times New Roman" pitchFamily="18" charset="0"/>
              </a:rPr>
              <a:t>: </a:t>
            </a:r>
          </a:p>
          <a:p>
            <a:pPr eaLnBrk="1" hangingPunct="1">
              <a:defRPr/>
            </a:pPr>
            <a:r>
              <a:rPr kumimoji="1" lang="en-US" altLang="zh-CN">
                <a:latin typeface="Times New Roman" pitchFamily="18" charset="0"/>
              </a:rPr>
              <a:t>	DaysInMonth = 31; break;</a:t>
            </a:r>
          </a:p>
          <a:p>
            <a:pPr eaLnBrk="1" hangingPunct="1">
              <a:defRPr/>
            </a:pPr>
            <a:r>
              <a:rPr kumimoji="1" lang="en-US" altLang="zh-CN">
                <a:latin typeface="Times New Roman" pitchFamily="18" charset="0"/>
              </a:rPr>
              <a:t>    case </a:t>
            </a:r>
            <a:r>
              <a:rPr kumimoji="1" lang="en-US" altLang="zh-CN" b="1">
                <a:solidFill>
                  <a:srgbClr val="FF3300"/>
                </a:solidFill>
                <a:latin typeface="Times New Roman" pitchFamily="18" charset="0"/>
              </a:rPr>
              <a:t>April</a:t>
            </a:r>
            <a:r>
              <a:rPr kumimoji="1" lang="en-US" altLang="zh-CN">
                <a:latin typeface="Times New Roman" pitchFamily="18" charset="0"/>
              </a:rPr>
              <a:t>: case </a:t>
            </a:r>
            <a:r>
              <a:rPr kumimoji="1" lang="en-US" altLang="zh-CN" b="1">
                <a:solidFill>
                  <a:srgbClr val="FF3300"/>
                </a:solidFill>
                <a:latin typeface="Times New Roman" pitchFamily="18" charset="0"/>
              </a:rPr>
              <a:t>June</a:t>
            </a:r>
            <a:r>
              <a:rPr kumimoji="1" lang="en-US" altLang="zh-CN">
                <a:latin typeface="Times New Roman" pitchFamily="18" charset="0"/>
              </a:rPr>
              <a:t>: case </a:t>
            </a:r>
            <a:r>
              <a:rPr kumimoji="1" lang="en-US" altLang="zh-CN" b="1">
                <a:solidFill>
                  <a:srgbClr val="FF3300"/>
                </a:solidFill>
                <a:latin typeface="Times New Roman" pitchFamily="18" charset="0"/>
              </a:rPr>
              <a:t>September</a:t>
            </a:r>
            <a:r>
              <a:rPr kumimoji="1" lang="en-US" altLang="zh-CN">
                <a:latin typeface="Times New Roman" pitchFamily="18" charset="0"/>
              </a:rPr>
              <a:t>: case </a:t>
            </a:r>
            <a:r>
              <a:rPr kumimoji="1" lang="en-US" altLang="zh-CN" b="1">
                <a:solidFill>
                  <a:srgbClr val="FF3300"/>
                </a:solidFill>
                <a:latin typeface="Times New Roman" pitchFamily="18" charset="0"/>
              </a:rPr>
              <a:t>November</a:t>
            </a:r>
            <a:r>
              <a:rPr kumimoji="1" lang="en-US" altLang="zh-CN">
                <a:latin typeface="Times New Roman" pitchFamily="18" charset="0"/>
              </a:rPr>
              <a:t>:</a:t>
            </a:r>
          </a:p>
          <a:p>
            <a:pPr eaLnBrk="1" hangingPunct="1">
              <a:defRPr/>
            </a:pPr>
            <a:r>
              <a:rPr kumimoji="1" lang="en-US" altLang="zh-CN">
                <a:latin typeface="Times New Roman" pitchFamily="18" charset="0"/>
              </a:rPr>
              <a:t>	DaysInMonth = 30;	break;</a:t>
            </a:r>
          </a:p>
          <a:p>
            <a:pPr eaLnBrk="1" hangingPunct="1">
              <a:defRPr/>
            </a:pPr>
            <a:r>
              <a:rPr kumimoji="1" lang="en-US" altLang="zh-CN">
                <a:latin typeface="Times New Roman" pitchFamily="18" charset="0"/>
              </a:rPr>
              <a:t>    case </a:t>
            </a:r>
            <a:r>
              <a:rPr kumimoji="1" lang="en-US" altLang="zh-CN" b="1">
                <a:solidFill>
                  <a:srgbClr val="FF3300"/>
                </a:solidFill>
                <a:latin typeface="Times New Roman" pitchFamily="18" charset="0"/>
              </a:rPr>
              <a:t>February</a:t>
            </a:r>
            <a:r>
              <a:rPr kumimoji="1" lang="en-US" altLang="zh-CN">
                <a:latin typeface="Times New Roman" pitchFamily="18" charset="0"/>
              </a:rPr>
              <a:t>:</a:t>
            </a:r>
          </a:p>
          <a:p>
            <a:pPr eaLnBrk="1" hangingPunct="1">
              <a:defRPr/>
            </a:pPr>
            <a:r>
              <a:rPr kumimoji="1" lang="en-US" altLang="zh-CN">
                <a:latin typeface="Times New Roman" pitchFamily="18" charset="0"/>
              </a:rPr>
              <a:t>	DaysInMonth = DaysInFebruary; break;</a:t>
            </a:r>
          </a:p>
          <a:p>
            <a:pPr eaLnBrk="1" hangingPunct="1">
              <a:defRPr/>
            </a:pPr>
            <a:r>
              <a:rPr kumimoji="1" lang="en-US" altLang="zh-CN">
                <a:latin typeface="Times New Roman" pitchFamily="18" charset="0"/>
              </a:rPr>
              <a:t>    default:</a:t>
            </a:r>
          </a:p>
          <a:p>
            <a:pPr eaLnBrk="1" hangingPunct="1">
              <a:defRPr/>
            </a:pPr>
            <a:r>
              <a:rPr kumimoji="1" lang="en-US" altLang="zh-CN">
                <a:latin typeface="Times New Roman" pitchFamily="18" charset="0"/>
              </a:rPr>
              <a:t>	cout &lt;&lt; "Invalid month: " &lt;&lt; Month &lt;&lt; endl;</a:t>
            </a:r>
          </a:p>
          <a:p>
            <a:pPr eaLnBrk="1" hangingPunct="1">
              <a:defRPr/>
            </a:pPr>
            <a:r>
              <a:rPr kumimoji="1" lang="en-US" altLang="zh-CN">
                <a:latin typeface="Times New Roman" pitchFamily="18" charset="0"/>
              </a:rPr>
              <a:t>	return ;</a:t>
            </a:r>
          </a:p>
          <a:p>
            <a:pPr eaLnBrk="1" hangingPunct="1">
              <a:defRPr/>
            </a:pPr>
            <a:r>
              <a:rPr kumimoji="1" lang="en-US" altLang="zh-CN">
                <a:latin typeface="Times New Roman" pitchFamily="18" charset="0"/>
              </a:rPr>
              <a:t>  }</a:t>
            </a:r>
          </a:p>
          <a:p>
            <a:pPr eaLnBrk="1" hangingPunct="1">
              <a:defRPr/>
            </a:pPr>
            <a:r>
              <a:rPr kumimoji="1" lang="en-US" altLang="zh-CN" b="1">
                <a:solidFill>
                  <a:srgbClr val="008000"/>
                </a:solidFill>
                <a:latin typeface="Times New Roman" pitchFamily="18" charset="0"/>
              </a:rPr>
              <a:t>  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判断输入日的有效性</a:t>
            </a:r>
          </a:p>
          <a:p>
            <a:pPr eaLnBrk="1" hangingPunct="1">
              <a:defRPr/>
            </a:pPr>
            <a:r>
              <a:rPr kumimoji="1" lang="zh-CN" altLang="en-US">
                <a:latin typeface="Times New Roman" pitchFamily="18" charset="0"/>
              </a:rPr>
              <a:t>  </a:t>
            </a:r>
            <a:r>
              <a:rPr kumimoji="1" lang="en-US" altLang="zh-CN">
                <a:latin typeface="Times New Roman" pitchFamily="18" charset="0"/>
              </a:rPr>
              <a:t>if ((Day &lt; 1) || (Day &gt; DaysInMonth))</a:t>
            </a:r>
          </a:p>
          <a:p>
            <a:pPr eaLnBrk="1" hangingPunct="1">
              <a:defRPr/>
            </a:pPr>
            <a:r>
              <a:rPr kumimoji="1" lang="en-US" altLang="zh-CN">
                <a:latin typeface="Times New Roman" pitchFamily="18" charset="0"/>
              </a:rPr>
              <a:t>  { cout &lt;&lt; "Invalid day of month: " &lt;&lt; Day &lt;&lt; endl;</a:t>
            </a:r>
          </a:p>
          <a:p>
            <a:pPr eaLnBrk="1" hangingPunct="1">
              <a:defRPr/>
            </a:pPr>
            <a:r>
              <a:rPr kumimoji="1" lang="en-US" altLang="zh-CN">
                <a:latin typeface="Times New Roman" pitchFamily="18" charset="0"/>
              </a:rPr>
              <a:t>     return ;</a:t>
            </a:r>
          </a:p>
          <a:p>
            <a:pPr eaLnBrk="1" hangingPunct="1">
              <a:defRPr/>
            </a:pPr>
            <a:r>
              <a:rPr kumimoji="1" lang="en-US" altLang="zh-CN">
                <a:latin typeface="Times New Roman" pitchFamily="18" charset="0"/>
              </a:rPr>
              <a:t>  }</a:t>
            </a:r>
          </a:p>
          <a:p>
            <a:pPr eaLnBrk="1" hangingPunct="1">
              <a:defRPr/>
            </a:pPr>
            <a:r>
              <a:rPr kumimoji="1" lang="en-US" altLang="zh-CN" b="1">
                <a:solidFill>
                  <a:srgbClr val="008000"/>
                </a:solidFill>
                <a:latin typeface="Times New Roman" pitchFamily="18" charset="0"/>
              </a:rPr>
              <a:t>  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输出结果</a:t>
            </a:r>
          </a:p>
          <a:p>
            <a:pPr eaLnBrk="1" hangingPunct="1">
              <a:defRPr/>
            </a:pPr>
            <a:r>
              <a:rPr kumimoji="1" lang="zh-CN" altLang="en-US">
                <a:latin typeface="Times New Roman" pitchFamily="18" charset="0"/>
              </a:rPr>
              <a:t>  </a:t>
            </a:r>
            <a:r>
              <a:rPr kumimoji="1" lang="en-US" altLang="zh-CN">
                <a:latin typeface="Times New Roman" pitchFamily="18" charset="0"/>
              </a:rPr>
              <a:t>cout &lt;&lt; Month &lt;&lt; "/" &lt;&lt; Day &lt;&lt; "/" &lt;&lt; Year	&lt;&lt; " is a valid date" &lt;&lt; endl;</a:t>
            </a:r>
          </a:p>
          <a:p>
            <a:pPr eaLnBrk="1" hangingPunct="1">
              <a:defRPr/>
            </a:pPr>
            <a:r>
              <a:rPr kumimoji="1" lang="en-US" altLang="zh-CN">
                <a:latin typeface="Times New Roman" pitchFamily="18" charset="0"/>
              </a:rPr>
              <a:t>}</a:t>
            </a:r>
          </a:p>
        </p:txBody>
      </p:sp>
      <p:sp>
        <p:nvSpPr>
          <p:cNvPr id="577542" name="AutoShape 6"/>
          <p:cNvSpPr>
            <a:spLocks/>
          </p:cNvSpPr>
          <p:nvPr/>
        </p:nvSpPr>
        <p:spPr bwMode="auto">
          <a:xfrm>
            <a:off x="6096000" y="2820988"/>
            <a:ext cx="2438400" cy="990600"/>
          </a:xfrm>
          <a:prstGeom prst="borderCallout2">
            <a:avLst>
              <a:gd name="adj1" fmla="val 11537"/>
              <a:gd name="adj2" fmla="val -3125"/>
              <a:gd name="adj3" fmla="val 11537"/>
              <a:gd name="adj4" fmla="val -18296"/>
              <a:gd name="adj5" fmla="val -100639"/>
              <a:gd name="adj6" fmla="val -66079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1" hangingPunct="1">
              <a:lnSpc>
                <a:spcPct val="140000"/>
              </a:lnSpc>
            </a:pPr>
            <a:r>
              <a:rPr kumimoji="1" lang="zh-CN" altLang="en-US" b="1">
                <a:latin typeface="Times New Roman" pitchFamily="18" charset="0"/>
              </a:rPr>
              <a:t>枚举常量</a:t>
            </a:r>
          </a:p>
          <a:p>
            <a:pPr algn="ctr" eaLnBrk="1" hangingPunct="1">
              <a:lnSpc>
                <a:spcPct val="140000"/>
              </a:lnSpc>
            </a:pPr>
            <a:r>
              <a:rPr kumimoji="1" lang="zh-CN" altLang="en-US" b="1">
                <a:latin typeface="Times New Roman" pitchFamily="18" charset="0"/>
              </a:rPr>
              <a:t>用序值参与运算</a:t>
            </a:r>
            <a:endParaRPr kumimoji="1" lang="zh-CN" altLang="en-US" b="1"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153604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115888"/>
            <a:ext cx="1104900" cy="228600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2.1.2  switch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77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542" grpId="0" animBg="1" autoUpdateAnimBg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 Box 5"/>
          <p:cNvSpPr txBox="1">
            <a:spLocks noChangeArrowheads="1"/>
          </p:cNvSpPr>
          <p:nvPr/>
        </p:nvSpPr>
        <p:spPr bwMode="auto">
          <a:xfrm>
            <a:off x="533400" y="328613"/>
            <a:ext cx="8305800" cy="61341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/>
            <a:r>
              <a:rPr kumimoji="1" lang="en-US" altLang="zh-CN">
                <a:latin typeface="Times New Roman" pitchFamily="18" charset="0"/>
              </a:rPr>
              <a:t>  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如果月份有效，决定当月天数</a:t>
            </a:r>
          </a:p>
          <a:p>
            <a:pPr eaLnBrk="1" hangingPunct="1"/>
            <a:r>
              <a:rPr kumimoji="1" lang="zh-CN" altLang="en-US">
                <a:latin typeface="Times New Roman" pitchFamily="18" charset="0"/>
              </a:rPr>
              <a:t>  </a:t>
            </a:r>
            <a:r>
              <a:rPr kumimoji="1" lang="en-US" altLang="zh-CN">
                <a:latin typeface="Times New Roman" pitchFamily="18" charset="0"/>
              </a:rPr>
              <a:t>int DaysInMonth;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switch (Month)</a:t>
            </a:r>
          </a:p>
          <a:p>
            <a:pPr eaLnBrk="1" hangingPunct="1"/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 { case January: case March: case May: case July:</a:t>
            </a:r>
          </a:p>
          <a:p>
            <a:pPr eaLnBrk="1" hangingPunct="1"/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    case August: case October: case December: </a:t>
            </a:r>
          </a:p>
          <a:p>
            <a:pPr eaLnBrk="1" hangingPunct="1"/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	DaysInMonth = 31; break;</a:t>
            </a:r>
          </a:p>
          <a:p>
            <a:pPr eaLnBrk="1" hangingPunct="1"/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    case April: case June: case September: case November:</a:t>
            </a:r>
          </a:p>
          <a:p>
            <a:pPr eaLnBrk="1" hangingPunct="1"/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	DaysInMonth = 30; break;</a:t>
            </a:r>
          </a:p>
          <a:p>
            <a:pPr eaLnBrk="1" hangingPunct="1"/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    case February:</a:t>
            </a:r>
          </a:p>
          <a:p>
            <a:pPr eaLnBrk="1" hangingPunct="1"/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	DaysInMonth = DaysInFebruary; break;</a:t>
            </a:r>
          </a:p>
          <a:p>
            <a:pPr eaLnBrk="1" hangingPunct="1"/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    default:</a:t>
            </a:r>
          </a:p>
          <a:p>
            <a:pPr eaLnBrk="1" hangingPunct="1"/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	cout &lt;&lt; "Invalid month: " &lt;&lt; Month &lt;&lt; endl;</a:t>
            </a:r>
          </a:p>
          <a:p>
            <a:pPr eaLnBrk="1" hangingPunct="1"/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	return ;</a:t>
            </a:r>
          </a:p>
          <a:p>
            <a:pPr eaLnBrk="1" hangingPunct="1"/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  }</a:t>
            </a:r>
          </a:p>
          <a:p>
            <a:pPr eaLnBrk="1" hangingPunct="1"/>
            <a:r>
              <a:rPr kumimoji="1" lang="en-US" altLang="zh-CN" b="1">
                <a:solidFill>
                  <a:srgbClr val="008000"/>
                </a:solidFill>
                <a:latin typeface="Times New Roman" pitchFamily="18" charset="0"/>
              </a:rPr>
              <a:t>  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判断输入日的有效性</a:t>
            </a:r>
          </a:p>
          <a:p>
            <a:pPr eaLnBrk="1" hangingPunct="1"/>
            <a:r>
              <a:rPr kumimoji="1" lang="zh-CN" altLang="en-US">
                <a:latin typeface="Times New Roman" pitchFamily="18" charset="0"/>
              </a:rPr>
              <a:t>  </a:t>
            </a:r>
            <a:r>
              <a:rPr kumimoji="1" lang="en-US" altLang="zh-CN">
                <a:latin typeface="Times New Roman" pitchFamily="18" charset="0"/>
              </a:rPr>
              <a:t>if ((Day &lt; 1) || (Day &gt; DaysInMonth))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{ cout &lt;&lt; "Invalid day of month: " &lt;&lt; Day &lt;&lt; endl;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   return 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}</a:t>
            </a:r>
          </a:p>
          <a:p>
            <a:pPr eaLnBrk="1" hangingPunct="1"/>
            <a:r>
              <a:rPr kumimoji="1" lang="en-US" altLang="zh-CN" b="1">
                <a:solidFill>
                  <a:srgbClr val="008000"/>
                </a:solidFill>
                <a:latin typeface="Times New Roman" pitchFamily="18" charset="0"/>
              </a:rPr>
              <a:t>  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输出结果</a:t>
            </a:r>
          </a:p>
          <a:p>
            <a:pPr eaLnBrk="1" hangingPunct="1"/>
            <a:r>
              <a:rPr kumimoji="1" lang="zh-CN" altLang="en-US">
                <a:latin typeface="Times New Roman" pitchFamily="18" charset="0"/>
              </a:rPr>
              <a:t>  </a:t>
            </a:r>
            <a:r>
              <a:rPr kumimoji="1" lang="en-US" altLang="zh-CN">
                <a:latin typeface="Times New Roman" pitchFamily="18" charset="0"/>
              </a:rPr>
              <a:t>cout &lt;&lt; Month &lt;&lt; "/" &lt;&lt; Day &lt;&lt; "/" &lt;&lt; Year	&lt;&lt; " is a valid date" &lt;&lt; endl;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}</a:t>
            </a:r>
          </a:p>
        </p:txBody>
      </p:sp>
      <p:sp>
        <p:nvSpPr>
          <p:cNvPr id="578566" name="AutoShape 6"/>
          <p:cNvSpPr>
            <a:spLocks/>
          </p:cNvSpPr>
          <p:nvPr/>
        </p:nvSpPr>
        <p:spPr bwMode="auto">
          <a:xfrm>
            <a:off x="5638800" y="3011488"/>
            <a:ext cx="2438400" cy="990600"/>
          </a:xfrm>
          <a:prstGeom prst="borderCallout2">
            <a:avLst>
              <a:gd name="adj1" fmla="val 11537"/>
              <a:gd name="adj2" fmla="val -3125"/>
              <a:gd name="adj3" fmla="val 11537"/>
              <a:gd name="adj4" fmla="val -37046"/>
              <a:gd name="adj5" fmla="val -178847"/>
              <a:gd name="adj6" fmla="val -143685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switch </a:t>
            </a:r>
            <a:r>
              <a:rPr kumimoji="1" lang="zh-CN" altLang="en-US" b="1">
                <a:latin typeface="Times New Roman" pitchFamily="18" charset="0"/>
              </a:rPr>
              <a:t>语句</a:t>
            </a:r>
          </a:p>
          <a:p>
            <a:pPr algn="ctr" eaLnBrk="1" hangingPunct="1">
              <a:lnSpc>
                <a:spcPct val="140000"/>
              </a:lnSpc>
            </a:pPr>
            <a:r>
              <a:rPr kumimoji="1" lang="zh-CN" altLang="en-US" b="1">
                <a:latin typeface="Times New Roman" pitchFamily="18" charset="0"/>
              </a:rPr>
              <a:t>  决定各月的天数</a:t>
            </a:r>
            <a:endParaRPr kumimoji="1" lang="zh-CN" altLang="en-US" b="1"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154628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115888"/>
            <a:ext cx="1104900" cy="228600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2.1.2  switch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78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566" grpId="0" animBg="1" autoUpdateAnimBg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ext Box 5"/>
          <p:cNvSpPr txBox="1">
            <a:spLocks noChangeArrowheads="1"/>
          </p:cNvSpPr>
          <p:nvPr/>
        </p:nvSpPr>
        <p:spPr bwMode="auto">
          <a:xfrm>
            <a:off x="533400" y="328613"/>
            <a:ext cx="8305800" cy="61341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/>
            <a:r>
              <a:rPr kumimoji="1" lang="en-US" altLang="zh-CN" b="1">
                <a:solidFill>
                  <a:srgbClr val="008000"/>
                </a:solidFill>
                <a:latin typeface="Times New Roman" pitchFamily="18" charset="0"/>
              </a:rPr>
              <a:t>  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如果月份有效，决定当月天数</a:t>
            </a:r>
          </a:p>
          <a:p>
            <a:pPr eaLnBrk="1" hangingPunct="1"/>
            <a:r>
              <a:rPr kumimoji="1" lang="zh-CN" altLang="en-US">
                <a:latin typeface="Times New Roman" pitchFamily="18" charset="0"/>
              </a:rPr>
              <a:t>  </a:t>
            </a:r>
            <a:r>
              <a:rPr kumimoji="1" lang="en-US" altLang="zh-CN">
                <a:latin typeface="Times New Roman" pitchFamily="18" charset="0"/>
              </a:rPr>
              <a:t>int DaysInMonth;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switch (Month)</a:t>
            </a:r>
          </a:p>
          <a:p>
            <a:pPr eaLnBrk="1" hangingPunct="1"/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kumimoji="1" lang="en-US" altLang="zh-CN">
                <a:latin typeface="Times New Roman" pitchFamily="18" charset="0"/>
              </a:rPr>
              <a:t>{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kumimoji="1" lang="en-US" altLang="zh-CN" b="1" i="1">
                <a:solidFill>
                  <a:schemeClr val="accent2"/>
                </a:solidFill>
                <a:latin typeface="Times New Roman" pitchFamily="18" charset="0"/>
              </a:rPr>
              <a:t>case January: case March: case May: case July:</a:t>
            </a:r>
          </a:p>
          <a:p>
            <a:pPr eaLnBrk="1" hangingPunct="1"/>
            <a:r>
              <a:rPr kumimoji="1" lang="en-US" altLang="zh-CN" b="1" i="1">
                <a:solidFill>
                  <a:schemeClr val="accent2"/>
                </a:solidFill>
                <a:latin typeface="Times New Roman" pitchFamily="18" charset="0"/>
              </a:rPr>
              <a:t>    case August: case October: case December: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 </a:t>
            </a:r>
          </a:p>
          <a:p>
            <a:pPr eaLnBrk="1" hangingPunct="1"/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	DaysInMonth = 31; break;</a:t>
            </a:r>
          </a:p>
          <a:p>
            <a:pPr eaLnBrk="1" hangingPunct="1"/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    </a:t>
            </a:r>
            <a:r>
              <a:rPr kumimoji="1" lang="en-US" altLang="zh-CN">
                <a:latin typeface="Times New Roman" pitchFamily="18" charset="0"/>
              </a:rPr>
              <a:t>case April: case June: case September: case November: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	DaysInMonth = 30;	 break;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  case February: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	DaysInMonth = DaysInFebruary; break;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  default: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	cout &lt;&lt; "Invalid month: " &lt;&lt; Month &lt;&lt; endl;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	return ;</a:t>
            </a:r>
          </a:p>
          <a:p>
            <a:pPr eaLnBrk="1" hangingPunct="1"/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  </a:t>
            </a:r>
            <a:r>
              <a:rPr kumimoji="1" lang="en-US" altLang="zh-CN">
                <a:latin typeface="Times New Roman" pitchFamily="18" charset="0"/>
              </a:rPr>
              <a:t>}</a:t>
            </a:r>
          </a:p>
          <a:p>
            <a:pPr eaLnBrk="1" hangingPunct="1"/>
            <a:r>
              <a:rPr kumimoji="1" lang="en-US" altLang="zh-CN" b="1">
                <a:solidFill>
                  <a:srgbClr val="008000"/>
                </a:solidFill>
                <a:latin typeface="Times New Roman" pitchFamily="18" charset="0"/>
              </a:rPr>
              <a:t>  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判断输入日的有效性</a:t>
            </a:r>
          </a:p>
          <a:p>
            <a:pPr eaLnBrk="1" hangingPunct="1"/>
            <a:r>
              <a:rPr kumimoji="1" lang="zh-CN" altLang="en-US">
                <a:latin typeface="Times New Roman" pitchFamily="18" charset="0"/>
              </a:rPr>
              <a:t>  </a:t>
            </a:r>
            <a:r>
              <a:rPr kumimoji="1" lang="en-US" altLang="zh-CN">
                <a:latin typeface="Times New Roman" pitchFamily="18" charset="0"/>
              </a:rPr>
              <a:t>if ((Day &lt; 1) || (Day &gt; DaysInMonth))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{ cout &lt;&lt; "Invalid day of month: " &lt;&lt; Day &lt;&lt; endl;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   return 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}</a:t>
            </a:r>
          </a:p>
          <a:p>
            <a:pPr eaLnBrk="1" hangingPunct="1"/>
            <a:r>
              <a:rPr kumimoji="1" lang="en-US" altLang="zh-CN" b="1">
                <a:solidFill>
                  <a:srgbClr val="008000"/>
                </a:solidFill>
                <a:latin typeface="Times New Roman" pitchFamily="18" charset="0"/>
              </a:rPr>
              <a:t>  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输出结果</a:t>
            </a:r>
          </a:p>
          <a:p>
            <a:pPr eaLnBrk="1" hangingPunct="1"/>
            <a:r>
              <a:rPr kumimoji="1" lang="zh-CN" altLang="en-US">
                <a:latin typeface="Times New Roman" pitchFamily="18" charset="0"/>
              </a:rPr>
              <a:t>  </a:t>
            </a:r>
            <a:r>
              <a:rPr kumimoji="1" lang="en-US" altLang="zh-CN">
                <a:latin typeface="Times New Roman" pitchFamily="18" charset="0"/>
              </a:rPr>
              <a:t>cout &lt;&lt; Month &lt;&lt; "/" &lt;&lt; Day &lt;&lt; "/" &lt;&lt; Year	&lt;&lt; " is a valid date" &lt;&lt; endl;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}</a:t>
            </a:r>
          </a:p>
        </p:txBody>
      </p:sp>
      <p:sp>
        <p:nvSpPr>
          <p:cNvPr id="579590" name="AutoShape 6"/>
          <p:cNvSpPr>
            <a:spLocks/>
          </p:cNvSpPr>
          <p:nvPr/>
        </p:nvSpPr>
        <p:spPr bwMode="auto">
          <a:xfrm>
            <a:off x="6248400" y="2325688"/>
            <a:ext cx="2438400" cy="609600"/>
          </a:xfrm>
          <a:prstGeom prst="borderCallout2">
            <a:avLst>
              <a:gd name="adj1" fmla="val 18750"/>
              <a:gd name="adj2" fmla="val -3125"/>
              <a:gd name="adj3" fmla="val 18750"/>
              <a:gd name="adj4" fmla="val -14259"/>
              <a:gd name="adj5" fmla="val -128125"/>
              <a:gd name="adj6" fmla="val -49412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1" hangingPunct="1">
              <a:lnSpc>
                <a:spcPct val="140000"/>
              </a:lnSpc>
            </a:pPr>
            <a:r>
              <a:rPr kumimoji="1" lang="zh-CN" altLang="en-US" b="1">
                <a:latin typeface="Times New Roman" pitchFamily="18" charset="0"/>
              </a:rPr>
              <a:t>这些月份都是</a:t>
            </a:r>
            <a:r>
              <a:rPr kumimoji="1" lang="en-US" altLang="zh-CN" b="1">
                <a:latin typeface="Times New Roman" pitchFamily="18" charset="0"/>
              </a:rPr>
              <a:t>31</a:t>
            </a:r>
            <a:r>
              <a:rPr kumimoji="1" lang="zh-CN" altLang="en-US" b="1">
                <a:latin typeface="Times New Roman" pitchFamily="18" charset="0"/>
              </a:rPr>
              <a:t>天</a:t>
            </a:r>
            <a:endParaRPr kumimoji="1" lang="zh-CN" altLang="en-US" b="1"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155652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115888"/>
            <a:ext cx="1104900" cy="228600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2.1.2  switch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79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9590" grpId="0" animBg="1" autoUpdateAnimBg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5"/>
          <p:cNvSpPr txBox="1">
            <a:spLocks noChangeArrowheads="1"/>
          </p:cNvSpPr>
          <p:nvPr/>
        </p:nvSpPr>
        <p:spPr bwMode="auto">
          <a:xfrm>
            <a:off x="533400" y="328613"/>
            <a:ext cx="8305800" cy="61341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/>
            <a:r>
              <a:rPr kumimoji="1" lang="en-US" altLang="zh-CN" b="1">
                <a:solidFill>
                  <a:srgbClr val="008000"/>
                </a:solidFill>
                <a:latin typeface="Times New Roman" pitchFamily="18" charset="0"/>
              </a:rPr>
              <a:t>  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如果月份有效，决定当月天数</a:t>
            </a:r>
          </a:p>
          <a:p>
            <a:pPr eaLnBrk="1" hangingPunct="1"/>
            <a:r>
              <a:rPr kumimoji="1" lang="zh-CN" altLang="en-US">
                <a:latin typeface="Times New Roman" pitchFamily="18" charset="0"/>
              </a:rPr>
              <a:t>  </a:t>
            </a:r>
            <a:r>
              <a:rPr kumimoji="1" lang="en-US" altLang="zh-CN">
                <a:latin typeface="Times New Roman" pitchFamily="18" charset="0"/>
              </a:rPr>
              <a:t>int DaysInMonth;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switch (Month)</a:t>
            </a:r>
          </a:p>
          <a:p>
            <a:pPr eaLnBrk="1" hangingPunct="1"/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kumimoji="1" lang="en-US" altLang="zh-CN">
                <a:latin typeface="Times New Roman" pitchFamily="18" charset="0"/>
              </a:rPr>
              <a:t>{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kumimoji="1" lang="en-US" altLang="zh-CN">
                <a:latin typeface="Times New Roman" pitchFamily="18" charset="0"/>
              </a:rPr>
              <a:t>case January: case March: case May: case July: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  case August: case October: case December: 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	DaysInMonth = 31; break;</a:t>
            </a:r>
          </a:p>
          <a:p>
            <a:pPr eaLnBrk="1" hangingPunct="1"/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    </a:t>
            </a:r>
            <a:r>
              <a:rPr kumimoji="1" lang="en-US" altLang="zh-CN" b="1" i="1">
                <a:solidFill>
                  <a:schemeClr val="accent2"/>
                </a:solidFill>
                <a:latin typeface="Times New Roman" pitchFamily="18" charset="0"/>
              </a:rPr>
              <a:t>case April: case June: case September: case November: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	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DaysInMonth = 30; break;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  case February: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	DaysInMonth = DaysInFebruary; break;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  default: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	cout &lt;&lt; "Invalid month: " &lt;&lt; Month &lt;&lt; endl;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	return ;</a:t>
            </a:r>
          </a:p>
          <a:p>
            <a:pPr eaLnBrk="1" hangingPunct="1"/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  </a:t>
            </a:r>
            <a:r>
              <a:rPr kumimoji="1" lang="en-US" altLang="zh-CN">
                <a:latin typeface="Times New Roman" pitchFamily="18" charset="0"/>
              </a:rPr>
              <a:t>}</a:t>
            </a:r>
          </a:p>
          <a:p>
            <a:pPr eaLnBrk="1" hangingPunct="1"/>
            <a:r>
              <a:rPr kumimoji="1" lang="en-US" altLang="zh-CN" b="1">
                <a:solidFill>
                  <a:srgbClr val="008000"/>
                </a:solidFill>
                <a:latin typeface="Times New Roman" pitchFamily="18" charset="0"/>
              </a:rPr>
              <a:t>  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判断输入日的有效性</a:t>
            </a:r>
          </a:p>
          <a:p>
            <a:pPr eaLnBrk="1" hangingPunct="1"/>
            <a:r>
              <a:rPr kumimoji="1" lang="zh-CN" altLang="en-US">
                <a:latin typeface="Times New Roman" pitchFamily="18" charset="0"/>
              </a:rPr>
              <a:t>  </a:t>
            </a:r>
            <a:r>
              <a:rPr kumimoji="1" lang="en-US" altLang="zh-CN">
                <a:latin typeface="Times New Roman" pitchFamily="18" charset="0"/>
              </a:rPr>
              <a:t>if ((Day &lt; 1) || (Day &gt; DaysInMonth))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{ cout &lt;&lt; "Invalid day of month: " &lt;&lt; Day &lt;&lt; endl;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   return 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}</a:t>
            </a:r>
          </a:p>
          <a:p>
            <a:pPr eaLnBrk="1" hangingPunct="1"/>
            <a:r>
              <a:rPr kumimoji="1" lang="en-US" altLang="zh-CN" b="1">
                <a:solidFill>
                  <a:srgbClr val="008000"/>
                </a:solidFill>
                <a:latin typeface="Times New Roman" pitchFamily="18" charset="0"/>
              </a:rPr>
              <a:t>  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输出结果</a:t>
            </a:r>
          </a:p>
          <a:p>
            <a:pPr eaLnBrk="1" hangingPunct="1"/>
            <a:r>
              <a:rPr kumimoji="1" lang="zh-CN" altLang="en-US">
                <a:latin typeface="Times New Roman" pitchFamily="18" charset="0"/>
              </a:rPr>
              <a:t>  </a:t>
            </a:r>
            <a:r>
              <a:rPr kumimoji="1" lang="en-US" altLang="zh-CN">
                <a:latin typeface="Times New Roman" pitchFamily="18" charset="0"/>
              </a:rPr>
              <a:t>cout &lt;&lt; Month &lt;&lt; "/" &lt;&lt; Day &lt;&lt; "/" &lt;&lt; Year	&lt;&lt; " is a valid date" &lt;&lt; endl;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}</a:t>
            </a:r>
          </a:p>
        </p:txBody>
      </p:sp>
      <p:sp>
        <p:nvSpPr>
          <p:cNvPr id="580614" name="AutoShape 6"/>
          <p:cNvSpPr>
            <a:spLocks/>
          </p:cNvSpPr>
          <p:nvPr/>
        </p:nvSpPr>
        <p:spPr bwMode="auto">
          <a:xfrm>
            <a:off x="6248400" y="3138488"/>
            <a:ext cx="2438400" cy="609600"/>
          </a:xfrm>
          <a:prstGeom prst="borderCallout2">
            <a:avLst>
              <a:gd name="adj1" fmla="val 18750"/>
              <a:gd name="adj2" fmla="val -3125"/>
              <a:gd name="adj3" fmla="val 18750"/>
              <a:gd name="adj4" fmla="val -14259"/>
              <a:gd name="adj5" fmla="val -128125"/>
              <a:gd name="adj6" fmla="val -49412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1" hangingPunct="1">
              <a:lnSpc>
                <a:spcPct val="140000"/>
              </a:lnSpc>
            </a:pPr>
            <a:r>
              <a:rPr kumimoji="1" lang="zh-CN" altLang="en-US" b="1">
                <a:latin typeface="Times New Roman" pitchFamily="18" charset="0"/>
              </a:rPr>
              <a:t>这些月份都是</a:t>
            </a:r>
            <a:r>
              <a:rPr kumimoji="1" lang="en-US" altLang="zh-CN" b="1">
                <a:latin typeface="Times New Roman" pitchFamily="18" charset="0"/>
              </a:rPr>
              <a:t>30</a:t>
            </a:r>
            <a:r>
              <a:rPr kumimoji="1" lang="zh-CN" altLang="en-US" b="1">
                <a:latin typeface="Times New Roman" pitchFamily="18" charset="0"/>
              </a:rPr>
              <a:t>天</a:t>
            </a:r>
            <a:endParaRPr kumimoji="1" lang="zh-CN" altLang="en-US" b="1"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156676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115888"/>
            <a:ext cx="1104900" cy="228600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2.1.2  switch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80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14" grpId="0" animBg="1" autoUpdateAnimBg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5"/>
          <p:cNvSpPr txBox="1">
            <a:spLocks noChangeArrowheads="1"/>
          </p:cNvSpPr>
          <p:nvPr/>
        </p:nvSpPr>
        <p:spPr bwMode="auto">
          <a:xfrm>
            <a:off x="533400" y="328613"/>
            <a:ext cx="8305800" cy="61341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/>
            <a:r>
              <a:rPr kumimoji="1" lang="en-US" altLang="zh-CN" b="1">
                <a:solidFill>
                  <a:srgbClr val="008000"/>
                </a:solidFill>
                <a:latin typeface="Times New Roman" pitchFamily="18" charset="0"/>
              </a:rPr>
              <a:t>  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如果月份有效，决定当月天数</a:t>
            </a:r>
          </a:p>
          <a:p>
            <a:pPr eaLnBrk="1" hangingPunct="1"/>
            <a:r>
              <a:rPr kumimoji="1" lang="zh-CN" altLang="en-US">
                <a:latin typeface="Times New Roman" pitchFamily="18" charset="0"/>
              </a:rPr>
              <a:t>  </a:t>
            </a:r>
            <a:r>
              <a:rPr kumimoji="1" lang="en-US" altLang="zh-CN">
                <a:latin typeface="Times New Roman" pitchFamily="18" charset="0"/>
              </a:rPr>
              <a:t>int DaysInMonth;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switch (Month)</a:t>
            </a:r>
          </a:p>
          <a:p>
            <a:pPr eaLnBrk="1" hangingPunct="1"/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kumimoji="1" lang="en-US" altLang="zh-CN">
                <a:latin typeface="Times New Roman" pitchFamily="18" charset="0"/>
              </a:rPr>
              <a:t>{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kumimoji="1" lang="en-US" altLang="zh-CN">
                <a:latin typeface="Times New Roman" pitchFamily="18" charset="0"/>
              </a:rPr>
              <a:t>case January: case March: case May: case July: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  case August: case October: case December: 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	DaysInMonth = 31; break;</a:t>
            </a:r>
          </a:p>
          <a:p>
            <a:pPr eaLnBrk="1" hangingPunct="1"/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    </a:t>
            </a:r>
            <a:r>
              <a:rPr kumimoji="1" lang="en-US" altLang="zh-CN">
                <a:latin typeface="Times New Roman" pitchFamily="18" charset="0"/>
              </a:rPr>
              <a:t>case April: case June: case September: case November: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	DaysInMonth = 30; break;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  </a:t>
            </a:r>
            <a:r>
              <a:rPr kumimoji="1" lang="en-US" altLang="zh-CN" b="1" i="1">
                <a:solidFill>
                  <a:schemeClr val="accent2"/>
                </a:solidFill>
                <a:latin typeface="Times New Roman" pitchFamily="18" charset="0"/>
              </a:rPr>
              <a:t>case February: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	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DaysInMonth = DaysInFebruary; break;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  default: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	cout &lt;&lt; "Invalid month: " &lt;&lt; Month &lt;&lt; endl;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	return ;</a:t>
            </a:r>
          </a:p>
          <a:p>
            <a:pPr eaLnBrk="1" hangingPunct="1"/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  </a:t>
            </a:r>
            <a:r>
              <a:rPr kumimoji="1" lang="en-US" altLang="zh-CN">
                <a:latin typeface="Times New Roman" pitchFamily="18" charset="0"/>
              </a:rPr>
              <a:t>}</a:t>
            </a:r>
          </a:p>
          <a:p>
            <a:pPr eaLnBrk="1" hangingPunct="1"/>
            <a:r>
              <a:rPr kumimoji="1" lang="en-US" altLang="zh-CN" b="1">
                <a:solidFill>
                  <a:srgbClr val="008000"/>
                </a:solidFill>
                <a:latin typeface="Times New Roman" pitchFamily="18" charset="0"/>
              </a:rPr>
              <a:t>  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判断输入日的有效性</a:t>
            </a:r>
          </a:p>
          <a:p>
            <a:pPr eaLnBrk="1" hangingPunct="1"/>
            <a:r>
              <a:rPr kumimoji="1" lang="zh-CN" altLang="en-US">
                <a:latin typeface="Times New Roman" pitchFamily="18" charset="0"/>
              </a:rPr>
              <a:t>  </a:t>
            </a:r>
            <a:r>
              <a:rPr kumimoji="1" lang="en-US" altLang="zh-CN">
                <a:latin typeface="Times New Roman" pitchFamily="18" charset="0"/>
              </a:rPr>
              <a:t>if ((Day &lt; 1) || (Day &gt; DaysInMonth))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{ cout &lt;&lt; "Invalid day of month: " &lt;&lt; Day &lt;&lt; endl;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   return 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}</a:t>
            </a:r>
          </a:p>
          <a:p>
            <a:pPr eaLnBrk="1" hangingPunct="1"/>
            <a:r>
              <a:rPr kumimoji="1" lang="en-US" altLang="zh-CN" b="1">
                <a:solidFill>
                  <a:srgbClr val="008000"/>
                </a:solidFill>
                <a:latin typeface="Times New Roman" pitchFamily="18" charset="0"/>
              </a:rPr>
              <a:t>  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输出结果</a:t>
            </a:r>
          </a:p>
          <a:p>
            <a:pPr eaLnBrk="1" hangingPunct="1"/>
            <a:r>
              <a:rPr kumimoji="1" lang="zh-CN" altLang="en-US">
                <a:latin typeface="Times New Roman" pitchFamily="18" charset="0"/>
              </a:rPr>
              <a:t>  </a:t>
            </a:r>
            <a:r>
              <a:rPr kumimoji="1" lang="en-US" altLang="zh-CN">
                <a:latin typeface="Times New Roman" pitchFamily="18" charset="0"/>
              </a:rPr>
              <a:t>cout &lt;&lt; Month &lt;&lt; "/" &lt;&lt; Day &lt;&lt; "/" &lt;&lt; Year	&lt;&lt; " is a valid date" &lt;&lt; endl;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}</a:t>
            </a:r>
          </a:p>
        </p:txBody>
      </p:sp>
      <p:sp>
        <p:nvSpPr>
          <p:cNvPr id="581638" name="AutoShape 6"/>
          <p:cNvSpPr>
            <a:spLocks/>
          </p:cNvSpPr>
          <p:nvPr/>
        </p:nvSpPr>
        <p:spPr bwMode="auto">
          <a:xfrm>
            <a:off x="6172200" y="1792288"/>
            <a:ext cx="1905000" cy="609600"/>
          </a:xfrm>
          <a:prstGeom prst="borderCallout2">
            <a:avLst>
              <a:gd name="adj1" fmla="val 18750"/>
              <a:gd name="adj2" fmla="val -4000"/>
              <a:gd name="adj3" fmla="val 18750"/>
              <a:gd name="adj4" fmla="val -39583"/>
              <a:gd name="adj5" fmla="val 144792"/>
              <a:gd name="adj6" fmla="val -151917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2</a:t>
            </a:r>
            <a:r>
              <a:rPr kumimoji="1" lang="zh-CN" altLang="en-US" b="1">
                <a:latin typeface="Times New Roman" pitchFamily="18" charset="0"/>
              </a:rPr>
              <a:t>月份的天数</a:t>
            </a:r>
            <a:endParaRPr kumimoji="1" lang="zh-CN" altLang="en-US" b="1"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157700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115888"/>
            <a:ext cx="1104900" cy="228600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2.1.2  switch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8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1638" grpId="0" animBg="1" autoUpdateAnimBg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5"/>
          <p:cNvSpPr txBox="1">
            <a:spLocks noChangeArrowheads="1"/>
          </p:cNvSpPr>
          <p:nvPr/>
        </p:nvSpPr>
        <p:spPr bwMode="auto">
          <a:xfrm>
            <a:off x="533400" y="328613"/>
            <a:ext cx="8305800" cy="61341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/>
            <a:r>
              <a:rPr kumimoji="1" lang="en-US" altLang="zh-CN">
                <a:latin typeface="Times New Roman" pitchFamily="18" charset="0"/>
              </a:rPr>
              <a:t>  </a:t>
            </a:r>
            <a:r>
              <a:rPr kumimoji="1" lang="en-US" altLang="zh-CN" i="1">
                <a:solidFill>
                  <a:srgbClr val="3333FF"/>
                </a:solidFill>
                <a:latin typeface="Times New Roman" pitchFamily="18" charset="0"/>
              </a:rPr>
              <a:t>/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如果月份有效，决定当月天数</a:t>
            </a:r>
          </a:p>
          <a:p>
            <a:pPr eaLnBrk="1" hangingPunct="1"/>
            <a:r>
              <a:rPr kumimoji="1" lang="zh-CN" altLang="en-US">
                <a:latin typeface="Times New Roman" pitchFamily="18" charset="0"/>
              </a:rPr>
              <a:t>  </a:t>
            </a:r>
            <a:r>
              <a:rPr kumimoji="1" lang="en-US" altLang="zh-CN">
                <a:latin typeface="Times New Roman" pitchFamily="18" charset="0"/>
              </a:rPr>
              <a:t>int DaysInMonth;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switch (Month)</a:t>
            </a:r>
          </a:p>
          <a:p>
            <a:pPr eaLnBrk="1" hangingPunct="1"/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kumimoji="1" lang="en-US" altLang="zh-CN">
                <a:latin typeface="Times New Roman" pitchFamily="18" charset="0"/>
              </a:rPr>
              <a:t>{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kumimoji="1" lang="en-US" altLang="zh-CN">
                <a:latin typeface="Times New Roman" pitchFamily="18" charset="0"/>
              </a:rPr>
              <a:t>case January: case March: case May: case July: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  case August: case October: case December: 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	DaysInMonth = 31; break;</a:t>
            </a:r>
          </a:p>
          <a:p>
            <a:pPr eaLnBrk="1" hangingPunct="1"/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    </a:t>
            </a:r>
            <a:r>
              <a:rPr kumimoji="1" lang="en-US" altLang="zh-CN">
                <a:latin typeface="Times New Roman" pitchFamily="18" charset="0"/>
              </a:rPr>
              <a:t>case April: case June: case September: case November: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	DaysInMonth = 30;	 break;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  case February: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	DaysInMonth = DaysInFebruary; break;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  </a:t>
            </a:r>
            <a:r>
              <a:rPr kumimoji="1" lang="en-US" altLang="zh-CN" b="1" i="1">
                <a:solidFill>
                  <a:srgbClr val="FF3300"/>
                </a:solidFill>
                <a:latin typeface="Times New Roman" pitchFamily="18" charset="0"/>
              </a:rPr>
              <a:t>default: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	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cout &lt;&lt; "Invalid month: " &lt;&lt; Month &lt;&lt; endl;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	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return ;</a:t>
            </a:r>
          </a:p>
          <a:p>
            <a:pPr eaLnBrk="1" hangingPunct="1"/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  </a:t>
            </a:r>
            <a:r>
              <a:rPr kumimoji="1" lang="en-US" altLang="zh-CN">
                <a:latin typeface="Times New Roman" pitchFamily="18" charset="0"/>
              </a:rPr>
              <a:t>}</a:t>
            </a:r>
          </a:p>
          <a:p>
            <a:pPr eaLnBrk="1" hangingPunct="1"/>
            <a:r>
              <a:rPr kumimoji="1" lang="en-US" altLang="zh-CN" b="1">
                <a:solidFill>
                  <a:srgbClr val="008000"/>
                </a:solidFill>
                <a:latin typeface="Times New Roman" pitchFamily="18" charset="0"/>
              </a:rPr>
              <a:t>  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判断输入日的有效性</a:t>
            </a:r>
          </a:p>
          <a:p>
            <a:pPr eaLnBrk="1" hangingPunct="1"/>
            <a:r>
              <a:rPr kumimoji="1" lang="zh-CN" altLang="en-US">
                <a:latin typeface="Times New Roman" pitchFamily="18" charset="0"/>
              </a:rPr>
              <a:t>  </a:t>
            </a:r>
            <a:r>
              <a:rPr kumimoji="1" lang="en-US" altLang="zh-CN">
                <a:latin typeface="Times New Roman" pitchFamily="18" charset="0"/>
              </a:rPr>
              <a:t>if ((Day &lt; 1) || (Day &gt; DaysInMonth))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{ cout &lt;&lt; "Invalid day of month: " &lt;&lt; Day &lt;&lt; endl;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   return 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}</a:t>
            </a:r>
          </a:p>
          <a:p>
            <a:pPr eaLnBrk="1" hangingPunct="1"/>
            <a:r>
              <a:rPr kumimoji="1" lang="en-US" altLang="zh-CN" b="1">
                <a:solidFill>
                  <a:srgbClr val="008000"/>
                </a:solidFill>
                <a:latin typeface="Times New Roman" pitchFamily="18" charset="0"/>
              </a:rPr>
              <a:t>  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输出结果</a:t>
            </a:r>
          </a:p>
          <a:p>
            <a:pPr eaLnBrk="1" hangingPunct="1"/>
            <a:r>
              <a:rPr kumimoji="1" lang="zh-CN" altLang="en-US">
                <a:latin typeface="Times New Roman" pitchFamily="18" charset="0"/>
              </a:rPr>
              <a:t>  </a:t>
            </a:r>
            <a:r>
              <a:rPr kumimoji="1" lang="en-US" altLang="zh-CN">
                <a:latin typeface="Times New Roman" pitchFamily="18" charset="0"/>
              </a:rPr>
              <a:t>cout &lt;&lt; Month &lt;&lt; "/" &lt;&lt; Day &lt;&lt; "/" &lt;&lt; Year	&lt;&lt; " is a valid date" &lt;&lt; endl;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}</a:t>
            </a:r>
          </a:p>
        </p:txBody>
      </p:sp>
      <p:sp>
        <p:nvSpPr>
          <p:cNvPr id="582662" name="AutoShape 6"/>
          <p:cNvSpPr>
            <a:spLocks/>
          </p:cNvSpPr>
          <p:nvPr/>
        </p:nvSpPr>
        <p:spPr bwMode="auto">
          <a:xfrm>
            <a:off x="5638800" y="2173288"/>
            <a:ext cx="1905000" cy="609600"/>
          </a:xfrm>
          <a:prstGeom prst="borderCallout2">
            <a:avLst>
              <a:gd name="adj1" fmla="val 18750"/>
              <a:gd name="adj2" fmla="val -4000"/>
              <a:gd name="adj3" fmla="val 18750"/>
              <a:gd name="adj4" fmla="val -46250"/>
              <a:gd name="adj5" fmla="val 184375"/>
              <a:gd name="adj6" fmla="val -179917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1" hangingPunct="1">
              <a:lnSpc>
                <a:spcPct val="140000"/>
              </a:lnSpc>
            </a:pPr>
            <a:r>
              <a:rPr kumimoji="1" lang="zh-CN" altLang="en-US" b="1">
                <a:latin typeface="Times New Roman" pitchFamily="18" charset="0"/>
              </a:rPr>
              <a:t>输入月份无效</a:t>
            </a:r>
            <a:endParaRPr kumimoji="1" lang="zh-CN" altLang="en-US" b="1"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158724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115888"/>
            <a:ext cx="1104900" cy="228600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2.1.2  switch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82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2662" grpId="0" animBg="1" autoUpdateAnimBg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ext Box 5"/>
          <p:cNvSpPr txBox="1">
            <a:spLocks noChangeArrowheads="1"/>
          </p:cNvSpPr>
          <p:nvPr/>
        </p:nvSpPr>
        <p:spPr bwMode="auto">
          <a:xfrm>
            <a:off x="533400" y="328613"/>
            <a:ext cx="8305800" cy="61341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/>
            <a:r>
              <a:rPr kumimoji="1" lang="en-US" altLang="zh-CN">
                <a:latin typeface="Times New Roman" pitchFamily="18" charset="0"/>
              </a:rPr>
              <a:t>  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如果月份有效，决定当月天数</a:t>
            </a:r>
          </a:p>
          <a:p>
            <a:pPr eaLnBrk="1" hangingPunct="1"/>
            <a:r>
              <a:rPr kumimoji="1" lang="zh-CN" altLang="en-US">
                <a:latin typeface="Times New Roman" pitchFamily="18" charset="0"/>
              </a:rPr>
              <a:t>  </a:t>
            </a:r>
            <a:r>
              <a:rPr kumimoji="1" lang="en-US" altLang="zh-CN">
                <a:latin typeface="Times New Roman" pitchFamily="18" charset="0"/>
              </a:rPr>
              <a:t>int DaysInMonth;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switch (Month)</a:t>
            </a:r>
          </a:p>
          <a:p>
            <a:pPr eaLnBrk="1" hangingPunct="1"/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kumimoji="1" lang="en-US" altLang="zh-CN">
                <a:latin typeface="Times New Roman" pitchFamily="18" charset="0"/>
              </a:rPr>
              <a:t>{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kumimoji="1" lang="en-US" altLang="zh-CN">
                <a:latin typeface="Times New Roman" pitchFamily="18" charset="0"/>
              </a:rPr>
              <a:t>case January: case March: case May: case July: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  case August: case October: case December: 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	DaysInMonth = 31; break;</a:t>
            </a:r>
          </a:p>
          <a:p>
            <a:pPr eaLnBrk="1" hangingPunct="1"/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    </a:t>
            </a:r>
            <a:r>
              <a:rPr kumimoji="1" lang="en-US" altLang="zh-CN">
                <a:latin typeface="Times New Roman" pitchFamily="18" charset="0"/>
              </a:rPr>
              <a:t>case April: case June: case September: case November: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	DaysInMonth = 30; break;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  case February: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	DaysInMonth = DaysInFebruary; break;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  default: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	cout &lt;&lt; "Invalid month: " &lt;&lt; Month &lt;&lt; endl;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	return ;</a:t>
            </a:r>
          </a:p>
          <a:p>
            <a:pPr eaLnBrk="1" hangingPunct="1"/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  </a:t>
            </a:r>
            <a:r>
              <a:rPr kumimoji="1" lang="en-US" altLang="zh-CN">
                <a:latin typeface="Times New Roman" pitchFamily="18" charset="0"/>
              </a:rPr>
              <a:t>}</a:t>
            </a:r>
          </a:p>
          <a:p>
            <a:pPr eaLnBrk="1" hangingPunct="1"/>
            <a:r>
              <a:rPr kumimoji="1" lang="en-US" altLang="zh-CN" b="1">
                <a:solidFill>
                  <a:srgbClr val="008000"/>
                </a:solidFill>
                <a:latin typeface="Times New Roman" pitchFamily="18" charset="0"/>
              </a:rPr>
              <a:t>  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判断输入日的有效性</a:t>
            </a:r>
          </a:p>
          <a:p>
            <a:pPr eaLnBrk="1" hangingPunct="1"/>
            <a:r>
              <a:rPr kumimoji="1" lang="zh-CN" altLang="en-US">
                <a:latin typeface="Times New Roman" pitchFamily="18" charset="0"/>
              </a:rPr>
              <a:t>  </a:t>
            </a:r>
            <a:r>
              <a:rPr kumimoji="1" lang="en-US" altLang="zh-CN" b="1" i="1">
                <a:solidFill>
                  <a:srgbClr val="FF3300"/>
                </a:solidFill>
                <a:latin typeface="Times New Roman" pitchFamily="18" charset="0"/>
              </a:rPr>
              <a:t>if</a:t>
            </a:r>
            <a:r>
              <a:rPr kumimoji="1" lang="en-US" altLang="zh-CN">
                <a:latin typeface="Times New Roman" pitchFamily="18" charset="0"/>
              </a:rPr>
              <a:t> </a:t>
            </a:r>
            <a:r>
              <a:rPr kumimoji="1" lang="en-US" altLang="zh-CN" b="1" i="1">
                <a:solidFill>
                  <a:srgbClr val="FF3300"/>
                </a:solidFill>
                <a:latin typeface="Times New Roman" pitchFamily="18" charset="0"/>
              </a:rPr>
              <a:t>((Day &lt; 1) || (Day &gt; DaysInMonth))</a:t>
            </a:r>
            <a:endParaRPr kumimoji="1" lang="en-US" altLang="zh-CN">
              <a:latin typeface="Times New Roman" pitchFamily="18" charset="0"/>
            </a:endParaRP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{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cout &lt;&lt; "Invalid day of month: " &lt;&lt; Day &lt;&lt; endl;</a:t>
            </a:r>
          </a:p>
          <a:p>
            <a:pPr eaLnBrk="1" hangingPunct="1"/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     return 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}</a:t>
            </a:r>
          </a:p>
          <a:p>
            <a:pPr eaLnBrk="1" hangingPunct="1"/>
            <a:r>
              <a:rPr kumimoji="1" lang="en-US" altLang="zh-CN" b="1">
                <a:solidFill>
                  <a:srgbClr val="008000"/>
                </a:solidFill>
                <a:latin typeface="Times New Roman" pitchFamily="18" charset="0"/>
              </a:rPr>
              <a:t>  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输出结果</a:t>
            </a:r>
          </a:p>
          <a:p>
            <a:pPr eaLnBrk="1" hangingPunct="1"/>
            <a:r>
              <a:rPr kumimoji="1" lang="zh-CN" altLang="en-US">
                <a:latin typeface="Times New Roman" pitchFamily="18" charset="0"/>
              </a:rPr>
              <a:t>  </a:t>
            </a:r>
            <a:r>
              <a:rPr kumimoji="1" lang="en-US" altLang="zh-CN">
                <a:latin typeface="Times New Roman" pitchFamily="18" charset="0"/>
              </a:rPr>
              <a:t>cout &lt;&lt; Month &lt;&lt; "/" &lt;&lt; Day &lt;&lt; "/" &lt;&lt; Year	&lt;&lt; " is a valid date" &lt;&lt; endl;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}</a:t>
            </a:r>
          </a:p>
        </p:txBody>
      </p:sp>
      <p:sp>
        <p:nvSpPr>
          <p:cNvPr id="583686" name="AutoShape 6"/>
          <p:cNvSpPr>
            <a:spLocks/>
          </p:cNvSpPr>
          <p:nvPr/>
        </p:nvSpPr>
        <p:spPr bwMode="auto">
          <a:xfrm>
            <a:off x="5715000" y="2935288"/>
            <a:ext cx="1905000" cy="609600"/>
          </a:xfrm>
          <a:prstGeom prst="borderCallout2">
            <a:avLst>
              <a:gd name="adj1" fmla="val 18750"/>
              <a:gd name="adj2" fmla="val -4000"/>
              <a:gd name="adj3" fmla="val 18750"/>
              <a:gd name="adj4" fmla="val -33667"/>
              <a:gd name="adj5" fmla="val 251042"/>
              <a:gd name="adj6" fmla="val -127250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1" hangingPunct="1">
              <a:lnSpc>
                <a:spcPct val="140000"/>
              </a:lnSpc>
            </a:pPr>
            <a:r>
              <a:rPr kumimoji="1" lang="zh-CN" altLang="en-US" b="1">
                <a:latin typeface="Times New Roman" pitchFamily="18" charset="0"/>
              </a:rPr>
              <a:t>输入日无效</a:t>
            </a:r>
            <a:endParaRPr kumimoji="1" lang="zh-CN" altLang="en-US" b="1"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159748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115888"/>
            <a:ext cx="1104900" cy="228600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2.1.2  switch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83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686" grpId="0" animBg="1" autoUpdateAnimBg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 Box 5"/>
          <p:cNvSpPr txBox="1">
            <a:spLocks noChangeArrowheads="1"/>
          </p:cNvSpPr>
          <p:nvPr/>
        </p:nvSpPr>
        <p:spPr bwMode="auto">
          <a:xfrm>
            <a:off x="533400" y="328613"/>
            <a:ext cx="8305800" cy="61341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/>
            <a:r>
              <a:rPr kumimoji="1" lang="en-US" altLang="zh-CN" b="1">
                <a:solidFill>
                  <a:srgbClr val="008000"/>
                </a:solidFill>
                <a:latin typeface="Times New Roman" pitchFamily="18" charset="0"/>
              </a:rPr>
              <a:t>  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如果月份有效，决定当月天数</a:t>
            </a:r>
          </a:p>
          <a:p>
            <a:pPr eaLnBrk="1" hangingPunct="1"/>
            <a:r>
              <a:rPr kumimoji="1" lang="zh-CN" altLang="en-US">
                <a:latin typeface="Times New Roman" pitchFamily="18" charset="0"/>
              </a:rPr>
              <a:t>  </a:t>
            </a:r>
            <a:r>
              <a:rPr kumimoji="1" lang="en-US" altLang="zh-CN">
                <a:latin typeface="Times New Roman" pitchFamily="18" charset="0"/>
              </a:rPr>
              <a:t>int DaysInMonth;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switch (Month)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{ case January: case March: case May: case July: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  case August: case October: case December: 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	DaysInMonth = 31; break;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  case April: case June: case September: case November: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	DaysInMonth = 30;	 break;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  case February: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	DaysInMonth = DaysInFebruary; break;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  default: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	cout &lt;&lt; "Invalid month: " &lt;&lt; Month &lt;&lt; endl;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	return 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}</a:t>
            </a:r>
          </a:p>
          <a:p>
            <a:pPr eaLnBrk="1" hangingPunct="1"/>
            <a:r>
              <a:rPr kumimoji="1" lang="en-US" altLang="zh-CN" b="1">
                <a:solidFill>
                  <a:srgbClr val="008000"/>
                </a:solidFill>
                <a:latin typeface="Times New Roman" pitchFamily="18" charset="0"/>
              </a:rPr>
              <a:t>  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判断输入日的有效性</a:t>
            </a:r>
          </a:p>
          <a:p>
            <a:pPr eaLnBrk="1" hangingPunct="1"/>
            <a:r>
              <a:rPr kumimoji="1" lang="zh-CN" altLang="en-US">
                <a:latin typeface="Times New Roman" pitchFamily="18" charset="0"/>
              </a:rPr>
              <a:t>  </a:t>
            </a:r>
            <a:r>
              <a:rPr kumimoji="1" lang="en-US" altLang="zh-CN">
                <a:latin typeface="Times New Roman" pitchFamily="18" charset="0"/>
              </a:rPr>
              <a:t>if ((Day &lt; 1) || (Day &gt; DaysInMonth))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{ cout &lt;&lt; "Invalid day of month: " &lt;&lt; Day &lt;&lt; endl;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   return 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}</a:t>
            </a:r>
          </a:p>
          <a:p>
            <a:pPr eaLnBrk="1" hangingPunct="1"/>
            <a:r>
              <a:rPr kumimoji="1" lang="en-US" altLang="zh-CN" b="1">
                <a:solidFill>
                  <a:srgbClr val="008000"/>
                </a:solidFill>
                <a:latin typeface="Times New Roman" pitchFamily="18" charset="0"/>
              </a:rPr>
              <a:t>  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输出结果</a:t>
            </a:r>
          </a:p>
          <a:p>
            <a:pPr eaLnBrk="1" hangingPunct="1"/>
            <a:r>
              <a:rPr kumimoji="1" lang="zh-CN" altLang="en-US">
                <a:latin typeface="Times New Roman" pitchFamily="18" charset="0"/>
              </a:rPr>
              <a:t>  </a:t>
            </a:r>
            <a:r>
              <a:rPr kumimoji="1" lang="en-US" altLang="zh-CN">
                <a:latin typeface="Times New Roman" pitchFamily="18" charset="0"/>
              </a:rPr>
              <a:t>cout &lt;&lt; Month &lt;&lt; "/" &lt;&lt; Day &lt;&lt; "/" &lt;&lt; Year	&lt;&lt; " is a valid date" &lt;&lt; endl;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}</a:t>
            </a:r>
          </a:p>
        </p:txBody>
      </p:sp>
      <p:sp>
        <p:nvSpPr>
          <p:cNvPr id="584710" name="Text Box 6"/>
          <p:cNvSpPr txBox="1">
            <a:spLocks noChangeArrowheads="1"/>
          </p:cNvSpPr>
          <p:nvPr/>
        </p:nvSpPr>
        <p:spPr bwMode="auto">
          <a:xfrm>
            <a:off x="4343400" y="3294063"/>
            <a:ext cx="4610100" cy="8604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Please supply a date (mm dd yyyy): 10 1 2003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10/1/2003 is a valid date</a:t>
            </a:r>
          </a:p>
        </p:txBody>
      </p:sp>
      <p:sp>
        <p:nvSpPr>
          <p:cNvPr id="584711" name="Text Box 7"/>
          <p:cNvSpPr txBox="1">
            <a:spLocks noChangeArrowheads="1"/>
          </p:cNvSpPr>
          <p:nvPr/>
        </p:nvSpPr>
        <p:spPr bwMode="auto">
          <a:xfrm>
            <a:off x="4343400" y="4383088"/>
            <a:ext cx="4610100" cy="9175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Please supply a date (mm dd yyyy): 2 30 1998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Invalid day of month: 30</a:t>
            </a:r>
          </a:p>
        </p:txBody>
      </p:sp>
      <p:sp>
        <p:nvSpPr>
          <p:cNvPr id="584712" name="Text Box 8"/>
          <p:cNvSpPr txBox="1">
            <a:spLocks noChangeArrowheads="1"/>
          </p:cNvSpPr>
          <p:nvPr/>
        </p:nvSpPr>
        <p:spPr bwMode="auto">
          <a:xfrm>
            <a:off x="7664450" y="2728913"/>
            <a:ext cx="109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b="1" i="1">
                <a:solidFill>
                  <a:srgbClr val="0033CC"/>
                </a:solidFill>
                <a:latin typeface="Times New Roman" pitchFamily="18" charset="0"/>
              </a:rPr>
              <a:t>运行显示</a:t>
            </a:r>
          </a:p>
        </p:txBody>
      </p:sp>
      <p:sp>
        <p:nvSpPr>
          <p:cNvPr id="160774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115888"/>
            <a:ext cx="1104900" cy="228600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2.1.2  switch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84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584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584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710" grpId="0" animBg="1" autoUpdateAnimBg="0"/>
      <p:bldP spid="584711" grpId="0" animBg="1" autoUpdateAnimBg="0"/>
      <p:bldP spid="584712" grpId="0" autoUpdateAnimBg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5"/>
          <p:cNvSpPr>
            <a:spLocks noChangeArrowheads="1"/>
          </p:cNvSpPr>
          <p:nvPr/>
        </p:nvSpPr>
        <p:spPr bwMode="auto">
          <a:xfrm>
            <a:off x="533400" y="344488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2.1.2  switch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585734" name="Text Box 6"/>
          <p:cNvSpPr txBox="1">
            <a:spLocks noChangeArrowheads="1"/>
          </p:cNvSpPr>
          <p:nvPr/>
        </p:nvSpPr>
        <p:spPr bwMode="auto">
          <a:xfrm>
            <a:off x="4953000" y="1654175"/>
            <a:ext cx="32766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  <a:buFont typeface="Monotype Sorts" pitchFamily="2" charset="2"/>
              <a:buNone/>
            </a:pPr>
            <a:r>
              <a:rPr kumimoji="1" lang="en-US" altLang="zh-CN" sz="2000" b="1">
                <a:latin typeface="Times New Roman" pitchFamily="18" charset="0"/>
              </a:rPr>
              <a:t>switch ( 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i</a:t>
            </a:r>
            <a:r>
              <a:rPr kumimoji="1" lang="en-US" altLang="zh-CN" sz="2000" b="1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kumimoji="1" lang="en-US" altLang="zh-CN" sz="2000" b="1">
                <a:latin typeface="Times New Roman" pitchFamily="18" charset="0"/>
              </a:rPr>
              <a:t>)</a:t>
            </a:r>
          </a:p>
          <a:p>
            <a:pPr eaLnBrk="1" hangingPunct="1">
              <a:lnSpc>
                <a:spcPct val="120000"/>
              </a:lnSpc>
              <a:buFont typeface="Monotype Sorts" pitchFamily="2" charset="2"/>
              <a:buNone/>
            </a:pPr>
            <a:r>
              <a:rPr kumimoji="1" lang="en-US" altLang="zh-CN" sz="2000" b="1">
                <a:latin typeface="Times New Roman" pitchFamily="18" charset="0"/>
              </a:rPr>
              <a:t> {  case  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1</a:t>
            </a:r>
            <a:r>
              <a:rPr kumimoji="1" lang="en-US" altLang="zh-CN" sz="2000" b="1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kumimoji="1" lang="en-US" altLang="zh-CN" sz="2000" b="1">
                <a:latin typeface="Times New Roman" pitchFamily="18" charset="0"/>
              </a:rPr>
              <a:t> :  ......</a:t>
            </a:r>
          </a:p>
          <a:p>
            <a:pPr eaLnBrk="1" hangingPunct="1">
              <a:lnSpc>
                <a:spcPct val="120000"/>
              </a:lnSpc>
              <a:buFont typeface="Monotype Sorts" pitchFamily="2" charset="2"/>
              <a:buNone/>
            </a:pPr>
            <a:r>
              <a:rPr kumimoji="1" lang="en-US" altLang="zh-CN" sz="2000" b="1">
                <a:latin typeface="Times New Roman" pitchFamily="18" charset="0"/>
              </a:rPr>
              <a:t>     case  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2</a:t>
            </a:r>
            <a:r>
              <a:rPr kumimoji="1" lang="en-US" altLang="zh-CN" sz="2000" b="1">
                <a:latin typeface="Times New Roman" pitchFamily="18" charset="0"/>
              </a:rPr>
              <a:t>  : </a:t>
            </a:r>
          </a:p>
          <a:p>
            <a:pPr eaLnBrk="1" hangingPunct="1">
              <a:lnSpc>
                <a:spcPct val="120000"/>
              </a:lnSpc>
              <a:buFont typeface="Monotype Sorts" pitchFamily="2" charset="2"/>
              <a:buNone/>
            </a:pPr>
            <a:r>
              <a:rPr kumimoji="1" lang="en-US" altLang="zh-CN" sz="2000" b="1">
                <a:latin typeface="Times New Roman" pitchFamily="18" charset="0"/>
              </a:rPr>
              <a:t>        switch ( </a:t>
            </a:r>
            <a:r>
              <a:rPr kumimoji="1" lang="en-US" altLang="zh-CN" sz="2000" b="1">
                <a:solidFill>
                  <a:srgbClr val="CC0000"/>
                </a:solidFill>
                <a:latin typeface="Times New Roman" pitchFamily="18" charset="0"/>
              </a:rPr>
              <a:t>j </a:t>
            </a:r>
            <a:r>
              <a:rPr kumimoji="1" lang="en-US" altLang="zh-CN" sz="2000" b="1">
                <a:latin typeface="Times New Roman" pitchFamily="18" charset="0"/>
              </a:rPr>
              <a:t>)</a:t>
            </a:r>
          </a:p>
          <a:p>
            <a:pPr eaLnBrk="1" hangingPunct="1">
              <a:lnSpc>
                <a:spcPct val="120000"/>
              </a:lnSpc>
              <a:buFont typeface="Monotype Sorts" pitchFamily="2" charset="2"/>
              <a:buNone/>
            </a:pPr>
            <a:r>
              <a:rPr kumimoji="1" lang="en-US" altLang="zh-CN" sz="2000" b="1">
                <a:latin typeface="Times New Roman" pitchFamily="18" charset="0"/>
              </a:rPr>
              <a:t>         {  case  </a:t>
            </a:r>
            <a:r>
              <a:rPr kumimoji="1" lang="en-US" altLang="zh-CN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  <a:r>
              <a:rPr kumimoji="1" lang="en-US" altLang="zh-CN" sz="2000" b="1">
                <a:latin typeface="Times New Roman" pitchFamily="18" charset="0"/>
              </a:rPr>
              <a:t>  :  ......</a:t>
            </a:r>
          </a:p>
          <a:p>
            <a:pPr eaLnBrk="1" hangingPunct="1">
              <a:lnSpc>
                <a:spcPct val="120000"/>
              </a:lnSpc>
              <a:buFont typeface="Monotype Sorts" pitchFamily="2" charset="2"/>
              <a:buNone/>
            </a:pPr>
            <a:r>
              <a:rPr kumimoji="1" lang="en-US" altLang="zh-CN" sz="2000" b="1">
                <a:latin typeface="Times New Roman" pitchFamily="18" charset="0"/>
              </a:rPr>
              <a:t>             case  </a:t>
            </a:r>
            <a:r>
              <a:rPr kumimoji="1" lang="en-US" altLang="zh-CN" sz="2000" b="1">
                <a:solidFill>
                  <a:srgbClr val="CC0000"/>
                </a:solidFill>
                <a:latin typeface="Times New Roman" pitchFamily="18" charset="0"/>
              </a:rPr>
              <a:t>2 </a:t>
            </a:r>
            <a:r>
              <a:rPr kumimoji="1" lang="en-US" altLang="zh-CN" sz="2000" b="1">
                <a:latin typeface="Times New Roman" pitchFamily="18" charset="0"/>
              </a:rPr>
              <a:t> :  ......</a:t>
            </a:r>
          </a:p>
          <a:p>
            <a:pPr eaLnBrk="1" hangingPunct="1">
              <a:lnSpc>
                <a:spcPct val="120000"/>
              </a:lnSpc>
              <a:buFont typeface="Monotype Sorts" pitchFamily="2" charset="2"/>
              <a:buNone/>
            </a:pPr>
            <a:r>
              <a:rPr kumimoji="1" lang="en-US" altLang="zh-CN" sz="2000" b="1">
                <a:latin typeface="Times New Roman" pitchFamily="18" charset="0"/>
              </a:rPr>
              <a:t>               ......</a:t>
            </a:r>
          </a:p>
          <a:p>
            <a:pPr eaLnBrk="1" hangingPunct="1">
              <a:lnSpc>
                <a:spcPct val="120000"/>
              </a:lnSpc>
              <a:buFont typeface="Monotype Sorts" pitchFamily="2" charset="2"/>
              <a:buNone/>
            </a:pPr>
            <a:r>
              <a:rPr kumimoji="1" lang="en-US" altLang="zh-CN" sz="2000" b="1">
                <a:latin typeface="Times New Roman" pitchFamily="18" charset="0"/>
              </a:rPr>
              <a:t>          } </a:t>
            </a:r>
          </a:p>
          <a:p>
            <a:pPr eaLnBrk="1" hangingPunct="1">
              <a:lnSpc>
                <a:spcPct val="120000"/>
              </a:lnSpc>
              <a:buFont typeface="Monotype Sorts" pitchFamily="2" charset="2"/>
              <a:buNone/>
            </a:pPr>
            <a:r>
              <a:rPr kumimoji="1" lang="en-US" altLang="zh-CN" sz="2000" b="1">
                <a:latin typeface="Times New Roman" pitchFamily="18" charset="0"/>
              </a:rPr>
              <a:t>     case  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3</a:t>
            </a:r>
            <a:r>
              <a:rPr kumimoji="1" lang="en-US" altLang="zh-CN" sz="2000" b="1">
                <a:latin typeface="Times New Roman" pitchFamily="18" charset="0"/>
              </a:rPr>
              <a:t>  :  ......</a:t>
            </a:r>
          </a:p>
          <a:p>
            <a:pPr eaLnBrk="1" hangingPunct="1">
              <a:lnSpc>
                <a:spcPct val="120000"/>
              </a:lnSpc>
              <a:buFont typeface="Monotype Sorts" pitchFamily="2" charset="2"/>
              <a:buNone/>
            </a:pPr>
            <a:r>
              <a:rPr kumimoji="1" lang="en-US" altLang="zh-CN" sz="2000" b="1">
                <a:latin typeface="Times New Roman" pitchFamily="18" charset="0"/>
              </a:rPr>
              <a:t>}</a:t>
            </a:r>
          </a:p>
        </p:txBody>
      </p:sp>
      <p:sp>
        <p:nvSpPr>
          <p:cNvPr id="585735" name="Rectangle 7"/>
          <p:cNvSpPr>
            <a:spLocks noChangeArrowheads="1"/>
          </p:cNvSpPr>
          <p:nvPr/>
        </p:nvSpPr>
        <p:spPr bwMode="auto">
          <a:xfrm>
            <a:off x="571472" y="1428736"/>
            <a:ext cx="4114800" cy="101784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defRPr/>
            </a:pPr>
            <a:r>
              <a:rPr kumimoji="1" lang="en-US" altLang="zh-CN" sz="2000" b="1">
                <a:solidFill>
                  <a:srgbClr val="009900"/>
                </a:solidFill>
                <a:latin typeface="Times New Roman" pitchFamily="18" charset="0"/>
              </a:rPr>
              <a:t>switch </a:t>
            </a:r>
            <a:r>
              <a:rPr kumimoji="1" lang="zh-CN" altLang="en-US" sz="2000" b="1">
                <a:solidFill>
                  <a:srgbClr val="009900"/>
                </a:solidFill>
                <a:latin typeface="Times New Roman" pitchFamily="18" charset="0"/>
              </a:rPr>
              <a:t>结构嵌套</a:t>
            </a:r>
          </a:p>
          <a:p>
            <a:pPr eaLnBrk="1" hangingPunct="1">
              <a:defRPr/>
            </a:pPr>
            <a:endParaRPr kumimoji="1" lang="zh-CN" altLang="en-US" sz="2000" b="1">
              <a:solidFill>
                <a:schemeClr val="folHlink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r>
              <a:rPr kumimoji="1" lang="zh-CN" altLang="en-US" sz="2000" b="1">
                <a:latin typeface="Times New Roman" pitchFamily="18" charset="0"/>
              </a:rPr>
              <a:t>嵌套结构的 </a:t>
            </a:r>
            <a:r>
              <a:rPr kumimoji="1" lang="en-US" altLang="zh-CN" sz="2000" b="1">
                <a:latin typeface="Times New Roman" pitchFamily="18" charset="0"/>
              </a:rPr>
              <a:t>case </a:t>
            </a:r>
            <a:r>
              <a:rPr kumimoji="1" lang="zh-CN" altLang="en-US" sz="2000" b="1">
                <a:latin typeface="Times New Roman" pitchFamily="18" charset="0"/>
              </a:rPr>
              <a:t>标号与外层无关</a:t>
            </a:r>
            <a:endParaRPr kumimoji="1" lang="zh-CN" altLang="en-US" sz="2000" b="1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161797" name="Rectangle 1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115888"/>
            <a:ext cx="1104900" cy="228600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2.1.2  switch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5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85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85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585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585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585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585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5857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500"/>
                                        <p:tgtEl>
                                          <p:spTgt spid="5857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5857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5857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1" dur="500"/>
                                        <p:tgtEl>
                                          <p:spTgt spid="5857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34" grpId="0" build="p" autoUpdateAnimBg="0" advAuto="1000"/>
      <p:bldP spid="585735" grpId="0" build="p" autoUpdateAnimBg="0" advAuto="100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5"/>
          <p:cNvSpPr>
            <a:spLocks noChangeArrowheads="1"/>
          </p:cNvSpPr>
          <p:nvPr/>
        </p:nvSpPr>
        <p:spPr bwMode="auto">
          <a:xfrm>
            <a:off x="533400" y="344488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2.1.2  switch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586758" name="Text Box 6"/>
          <p:cNvSpPr txBox="1">
            <a:spLocks noChangeArrowheads="1"/>
          </p:cNvSpPr>
          <p:nvPr/>
        </p:nvSpPr>
        <p:spPr bwMode="auto">
          <a:xfrm>
            <a:off x="5105400" y="2889250"/>
            <a:ext cx="3276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  <a:buFont typeface="Monotype Sorts" pitchFamily="2" charset="2"/>
              <a:buNone/>
            </a:pPr>
            <a:r>
              <a:rPr kumimoji="1" lang="en-US" altLang="zh-CN" sz="2000" b="1">
                <a:latin typeface="Times New Roman" pitchFamily="18" charset="0"/>
              </a:rPr>
              <a:t>switch ( int (</a:t>
            </a:r>
            <a:r>
              <a:rPr kumimoji="1" lang="en-US" altLang="zh-CN" sz="2000" b="1" i="1">
                <a:latin typeface="Times New Roman" pitchFamily="18" charset="0"/>
              </a:rPr>
              <a:t>E1</a:t>
            </a:r>
            <a:r>
              <a:rPr kumimoji="1" lang="en-US" altLang="zh-CN" sz="2000" b="1">
                <a:latin typeface="Times New Roman" pitchFamily="18" charset="0"/>
              </a:rPr>
              <a:t>) )</a:t>
            </a:r>
          </a:p>
          <a:p>
            <a:pPr eaLnBrk="1" hangingPunct="1">
              <a:lnSpc>
                <a:spcPct val="120000"/>
              </a:lnSpc>
              <a:buFont typeface="Monotype Sorts" pitchFamily="2" charset="2"/>
              <a:buNone/>
            </a:pPr>
            <a:r>
              <a:rPr kumimoji="1" lang="en-US" altLang="zh-CN" sz="2000" b="1">
                <a:latin typeface="Times New Roman" pitchFamily="18" charset="0"/>
              </a:rPr>
              <a:t>{  case  </a:t>
            </a:r>
            <a:r>
              <a:rPr kumimoji="1" lang="en-US" altLang="zh-CN" sz="2000" b="1" i="1">
                <a:solidFill>
                  <a:srgbClr val="009900"/>
                </a:solidFill>
                <a:latin typeface="Times New Roman" pitchFamily="18" charset="0"/>
              </a:rPr>
              <a:t>1</a:t>
            </a:r>
            <a:r>
              <a:rPr kumimoji="1" lang="en-US" altLang="zh-CN" sz="2000" b="1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kumimoji="1" lang="en-US" altLang="zh-CN" sz="2000" b="1">
                <a:latin typeface="Times New Roman" pitchFamily="18" charset="0"/>
              </a:rPr>
              <a:t> :  S1 ;  break ;</a:t>
            </a:r>
          </a:p>
          <a:p>
            <a:pPr eaLnBrk="1" hangingPunct="1">
              <a:lnSpc>
                <a:spcPct val="120000"/>
              </a:lnSpc>
              <a:buFont typeface="Monotype Sorts" pitchFamily="2" charset="2"/>
              <a:buNone/>
            </a:pPr>
            <a:r>
              <a:rPr kumimoji="1" lang="en-US" altLang="zh-CN" sz="2000" b="1">
                <a:latin typeface="Times New Roman" pitchFamily="18" charset="0"/>
              </a:rPr>
              <a:t>    case  </a:t>
            </a:r>
            <a:r>
              <a:rPr kumimoji="1" lang="en-US" altLang="zh-CN" sz="2000" b="1">
                <a:solidFill>
                  <a:srgbClr val="FF3300"/>
                </a:solidFill>
                <a:latin typeface="Times New Roman" pitchFamily="18" charset="0"/>
              </a:rPr>
              <a:t>0</a:t>
            </a:r>
            <a:r>
              <a:rPr kumimoji="1" lang="en-US" altLang="zh-CN" sz="2000" b="1">
                <a:latin typeface="Times New Roman" pitchFamily="18" charset="0"/>
              </a:rPr>
              <a:t>  :  S2 ;</a:t>
            </a:r>
          </a:p>
          <a:p>
            <a:pPr eaLnBrk="1" hangingPunct="1">
              <a:lnSpc>
                <a:spcPct val="120000"/>
              </a:lnSpc>
              <a:buFont typeface="Monotype Sorts" pitchFamily="2" charset="2"/>
              <a:buNone/>
            </a:pPr>
            <a:r>
              <a:rPr kumimoji="1" lang="en-US" altLang="zh-CN" sz="2000" b="1">
                <a:latin typeface="Times New Roman" pitchFamily="18" charset="0"/>
              </a:rPr>
              <a:t>}</a:t>
            </a:r>
          </a:p>
        </p:txBody>
      </p:sp>
      <p:sp>
        <p:nvSpPr>
          <p:cNvPr id="586759" name="Rectangle 7"/>
          <p:cNvSpPr>
            <a:spLocks noChangeArrowheads="1"/>
          </p:cNvSpPr>
          <p:nvPr/>
        </p:nvSpPr>
        <p:spPr bwMode="auto">
          <a:xfrm>
            <a:off x="762000" y="1563688"/>
            <a:ext cx="3810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defRPr/>
            </a:pPr>
            <a:r>
              <a:rPr kumimoji="1" lang="en-US" altLang="zh-CN" sz="24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隶书" pitchFamily="49" charset="-122"/>
              </a:rPr>
              <a:t>if</a:t>
            </a:r>
            <a:r>
              <a:rPr kumimoji="1" lang="en-US" altLang="zh-CN" sz="24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itchFamily="49" charset="-122"/>
                <a:ea typeface="隶书" pitchFamily="49" charset="-122"/>
              </a:rPr>
              <a:t> </a:t>
            </a:r>
            <a:r>
              <a:rPr kumimoji="1" lang="zh-CN" altLang="en-US" sz="24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itchFamily="49" charset="-122"/>
                <a:ea typeface="隶书" pitchFamily="49" charset="-122"/>
              </a:rPr>
              <a:t>与 </a:t>
            </a:r>
            <a:r>
              <a:rPr kumimoji="1" lang="en-US" altLang="zh-CN" sz="24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隶书" pitchFamily="49" charset="-122"/>
              </a:rPr>
              <a:t>switch</a:t>
            </a:r>
            <a:r>
              <a:rPr kumimoji="1" lang="en-US" altLang="zh-CN" sz="24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itchFamily="49" charset="-122"/>
                <a:ea typeface="隶书" pitchFamily="49" charset="-122"/>
              </a:rPr>
              <a:t> </a:t>
            </a:r>
            <a:r>
              <a:rPr kumimoji="1" lang="zh-CN" altLang="zh-CN" sz="24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itchFamily="49" charset="-122"/>
                <a:ea typeface="隶书" pitchFamily="49" charset="-122"/>
              </a:rPr>
              <a:t>语句互换</a:t>
            </a:r>
            <a:endParaRPr kumimoji="1" lang="zh-CN" altLang="en-US" sz="2400" b="1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586760" name="Text Box 8"/>
          <p:cNvSpPr txBox="1">
            <a:spLocks noChangeArrowheads="1"/>
          </p:cNvSpPr>
          <p:nvPr/>
        </p:nvSpPr>
        <p:spPr bwMode="auto">
          <a:xfrm>
            <a:off x="1524000" y="3009900"/>
            <a:ext cx="11842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kumimoji="1" lang="en-US" altLang="zh-CN" sz="2000" b="1">
                <a:latin typeface="Times New Roman" pitchFamily="18" charset="0"/>
              </a:rPr>
              <a:t>if  ( </a:t>
            </a:r>
            <a:r>
              <a:rPr kumimoji="1" lang="en-US" altLang="zh-CN" sz="2000" b="1" i="1">
                <a:latin typeface="Times New Roman" pitchFamily="18" charset="0"/>
              </a:rPr>
              <a:t>E1</a:t>
            </a:r>
            <a:r>
              <a:rPr kumimoji="1" lang="en-US" altLang="zh-CN" sz="2000" b="1">
                <a:latin typeface="Times New Roman" pitchFamily="18" charset="0"/>
              </a:rPr>
              <a:t>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sz="2000" b="1">
                <a:latin typeface="Times New Roman" pitchFamily="18" charset="0"/>
              </a:rPr>
              <a:t>   S1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sz="2000" b="1">
                <a:latin typeface="Times New Roman" pitchFamily="18" charset="0"/>
              </a:rPr>
              <a:t>else  S2 ; </a:t>
            </a:r>
          </a:p>
        </p:txBody>
      </p:sp>
      <p:sp>
        <p:nvSpPr>
          <p:cNvPr id="586761" name="AutoShape 9"/>
          <p:cNvSpPr>
            <a:spLocks noChangeArrowheads="1"/>
          </p:cNvSpPr>
          <p:nvPr/>
        </p:nvSpPr>
        <p:spPr bwMode="auto">
          <a:xfrm>
            <a:off x="3276600" y="3544888"/>
            <a:ext cx="1371600" cy="228600"/>
          </a:xfrm>
          <a:prstGeom prst="leftRightArrow">
            <a:avLst>
              <a:gd name="adj1" fmla="val 50000"/>
              <a:gd name="adj2" fmla="val 12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45791" dir="19578596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029200" y="1563688"/>
            <a:ext cx="3430588" cy="1320800"/>
            <a:chOff x="3024" y="1056"/>
            <a:chExt cx="2160" cy="912"/>
          </a:xfrm>
        </p:grpSpPr>
        <p:sp>
          <p:nvSpPr>
            <p:cNvPr id="162825" name="AutoShape 11"/>
            <p:cNvSpPr>
              <a:spLocks/>
            </p:cNvSpPr>
            <p:nvPr/>
          </p:nvSpPr>
          <p:spPr bwMode="auto">
            <a:xfrm>
              <a:off x="3840" y="1056"/>
              <a:ext cx="1344" cy="528"/>
            </a:xfrm>
            <a:prstGeom prst="borderCallout2">
              <a:avLst>
                <a:gd name="adj1" fmla="val 13634"/>
                <a:gd name="adj2" fmla="val -3569"/>
                <a:gd name="adj3" fmla="val 13634"/>
                <a:gd name="adj4" fmla="val -60787"/>
                <a:gd name="adj5" fmla="val 190907"/>
                <a:gd name="adj6" fmla="val -182144"/>
              </a:avLst>
            </a:prstGeom>
            <a:solidFill>
              <a:srgbClr val="FFFFFF"/>
            </a:solidFill>
            <a:ln w="19050">
              <a:solidFill>
                <a:srgbClr val="FF0000"/>
              </a:solidFill>
              <a:miter lim="800000"/>
              <a:headEnd/>
              <a:tailEnd type="oval" w="lg" len="lg"/>
            </a:ln>
          </p:spPr>
          <p:txBody>
            <a:bodyPr anchor="ctr"/>
            <a:lstStyle/>
            <a:p>
              <a:pPr algn="ctr" eaLnBrk="1" hangingPunct="1">
                <a:lnSpc>
                  <a:spcPct val="130000"/>
                </a:lnSpc>
              </a:pPr>
              <a:r>
                <a:rPr kumimoji="1" lang="zh-CN" altLang="en-US" b="1">
                  <a:latin typeface="Times New Roman" pitchFamily="18" charset="0"/>
                </a:rPr>
                <a:t>逻辑表达式</a:t>
              </a:r>
            </a:p>
          </p:txBody>
        </p:sp>
        <p:sp>
          <p:nvSpPr>
            <p:cNvPr id="162826" name="Line 12"/>
            <p:cNvSpPr>
              <a:spLocks noChangeShapeType="1"/>
            </p:cNvSpPr>
            <p:nvPr/>
          </p:nvSpPr>
          <p:spPr bwMode="auto">
            <a:xfrm>
              <a:off x="3024" y="1152"/>
              <a:ext cx="912" cy="81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oval" w="lg" len="lg"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162824" name="Rectangle 1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115888"/>
            <a:ext cx="1104900" cy="228600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2.1.2  switch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86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86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586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586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758" grpId="0" autoUpdateAnimBg="0"/>
      <p:bldP spid="586759" grpId="0" autoUpdateAnimBg="0"/>
      <p:bldP spid="586760" grpId="0" autoUpdateAnimBg="0"/>
      <p:bldP spid="58676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533400" y="3630613"/>
            <a:ext cx="41148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5539" name="Rectangle 6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2.1.1  if 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grpSp>
        <p:nvGrpSpPr>
          <p:cNvPr id="65540" name="Group 7"/>
          <p:cNvGrpSpPr>
            <a:grpSpLocks/>
          </p:cNvGrpSpPr>
          <p:nvPr/>
        </p:nvGrpSpPr>
        <p:grpSpPr bwMode="auto">
          <a:xfrm>
            <a:off x="4953000" y="2320925"/>
            <a:ext cx="3505200" cy="1387475"/>
            <a:chOff x="3024" y="1863"/>
            <a:chExt cx="2208" cy="874"/>
          </a:xfrm>
        </p:grpSpPr>
        <p:sp>
          <p:nvSpPr>
            <p:cNvPr id="501768" name="Rectangle 8"/>
            <p:cNvSpPr>
              <a:spLocks noChangeArrowheads="1"/>
            </p:cNvSpPr>
            <p:nvPr/>
          </p:nvSpPr>
          <p:spPr bwMode="auto">
            <a:xfrm>
              <a:off x="3264" y="1872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latin typeface="Times New Roman" pitchFamily="18" charset="0"/>
                </a:rPr>
                <a:t>3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501769" name="Rectangle 9"/>
            <p:cNvSpPr>
              <a:spLocks noChangeArrowheads="1"/>
            </p:cNvSpPr>
            <p:nvPr/>
          </p:nvSpPr>
          <p:spPr bwMode="auto">
            <a:xfrm>
              <a:off x="4560" y="1872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latin typeface="Times New Roman" pitchFamily="18" charset="0"/>
                </a:rPr>
                <a:t>5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501770" name="Text Box 10"/>
            <p:cNvSpPr txBox="1">
              <a:spLocks noChangeArrowheads="1"/>
            </p:cNvSpPr>
            <p:nvPr/>
          </p:nvSpPr>
          <p:spPr bwMode="auto">
            <a:xfrm>
              <a:off x="3024" y="1863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a</a:t>
              </a:r>
              <a:endParaRPr kumimoji="1"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01771" name="Text Box 11"/>
            <p:cNvSpPr txBox="1">
              <a:spLocks noChangeArrowheads="1"/>
            </p:cNvSpPr>
            <p:nvPr/>
          </p:nvSpPr>
          <p:spPr bwMode="auto">
            <a:xfrm>
              <a:off x="4312" y="1863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b</a:t>
              </a:r>
              <a:endParaRPr kumimoji="1"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01772" name="Rectangle 12"/>
            <p:cNvSpPr>
              <a:spLocks noChangeArrowheads="1"/>
            </p:cNvSpPr>
            <p:nvPr/>
          </p:nvSpPr>
          <p:spPr bwMode="auto">
            <a:xfrm>
              <a:off x="3888" y="2496"/>
              <a:ext cx="672" cy="240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zh-CN" altLang="zh-CN" sz="2000">
                <a:latin typeface="Times New Roman" pitchFamily="18" charset="0"/>
              </a:endParaRPr>
            </a:p>
          </p:txBody>
        </p:sp>
        <p:sp>
          <p:nvSpPr>
            <p:cNvPr id="501773" name="Text Box 13"/>
            <p:cNvSpPr txBox="1">
              <a:spLocks noChangeArrowheads="1"/>
            </p:cNvSpPr>
            <p:nvPr/>
          </p:nvSpPr>
          <p:spPr bwMode="auto">
            <a:xfrm>
              <a:off x="3446" y="2487"/>
              <a:ext cx="4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max</a:t>
              </a:r>
              <a:endParaRPr kumimoji="1" lang="en-US" altLang="zh-CN" sz="20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501774" name="Line 14"/>
          <p:cNvSpPr>
            <a:spLocks noChangeShapeType="1"/>
          </p:cNvSpPr>
          <p:nvPr/>
        </p:nvSpPr>
        <p:spPr bwMode="auto">
          <a:xfrm rot="6529336">
            <a:off x="7048500" y="2716213"/>
            <a:ext cx="838200" cy="609600"/>
          </a:xfrm>
          <a:prstGeom prst="line">
            <a:avLst/>
          </a:prstGeom>
          <a:noFill/>
          <a:ln w="76200">
            <a:solidFill>
              <a:srgbClr val="FF9999"/>
            </a:solidFill>
            <a:round/>
            <a:headEnd/>
            <a:tailEnd type="stealth" w="med" len="med"/>
          </a:ln>
          <a:effectLst>
            <a:outerShdw dist="68392" dir="4091915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65542" name="Text Box 15"/>
          <p:cNvSpPr txBox="1">
            <a:spLocks noChangeArrowheads="1"/>
          </p:cNvSpPr>
          <p:nvPr/>
        </p:nvSpPr>
        <p:spPr bwMode="auto">
          <a:xfrm>
            <a:off x="6705600" y="33115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CC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65543" name="Rectangle 16"/>
          <p:cNvSpPr>
            <a:spLocks noChangeArrowheads="1"/>
          </p:cNvSpPr>
          <p:nvPr/>
        </p:nvSpPr>
        <p:spPr bwMode="auto">
          <a:xfrm>
            <a:off x="533400" y="1497013"/>
            <a:ext cx="4267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</a:pPr>
            <a:r>
              <a:rPr kumimoji="1" lang="zh-CN" altLang="en-US" sz="2000" b="1" i="1">
                <a:solidFill>
                  <a:srgbClr val="009900"/>
                </a:solidFill>
                <a:latin typeface="Times New Roman" pitchFamily="18" charset="0"/>
              </a:rPr>
              <a:t>例：</a:t>
            </a:r>
          </a:p>
          <a:p>
            <a:pPr eaLnBrk="1" hangingPunct="1">
              <a:lnSpc>
                <a:spcPct val="6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</a:pPr>
            <a:endParaRPr kumimoji="1" lang="zh-CN" altLang="en-US" sz="2000" b="1" i="1">
              <a:solidFill>
                <a:schemeClr val="folHlink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</a:pPr>
            <a:r>
              <a:rPr kumimoji="1" lang="zh-CN" altLang="en-US" sz="2000" b="1">
                <a:latin typeface="Times New Roman" pitchFamily="18" charset="0"/>
              </a:rPr>
              <a:t>     </a:t>
            </a:r>
            <a:r>
              <a:rPr kumimoji="1" lang="en-US" altLang="zh-CN" sz="2000" b="1">
                <a:latin typeface="Times New Roman" pitchFamily="18" charset="0"/>
              </a:rPr>
              <a:t>:</a:t>
            </a:r>
            <a:endParaRPr kumimoji="1" lang="en-US" altLang="zh-CN" sz="2000">
              <a:latin typeface="Times New Roman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</a:pPr>
            <a:r>
              <a:rPr kumimoji="1" lang="en-US" altLang="zh-CN" sz="2000" b="1">
                <a:latin typeface="Times New Roman" pitchFamily="18" charset="0"/>
              </a:rPr>
              <a:t>max = a 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</a:pPr>
            <a:r>
              <a:rPr kumimoji="1" lang="en-US" altLang="zh-CN" sz="2000" b="1">
                <a:latin typeface="Times New Roman" pitchFamily="18" charset="0"/>
              </a:rPr>
              <a:t>if  ( b &gt; a)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</a:pPr>
            <a:r>
              <a:rPr kumimoji="1" lang="en-US" altLang="zh-CN" sz="2000" b="1">
                <a:solidFill>
                  <a:srgbClr val="FFFFFF"/>
                </a:solidFill>
                <a:latin typeface="Times New Roman" pitchFamily="18" charset="0"/>
              </a:rPr>
              <a:t>  max = b 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</a:pPr>
            <a:r>
              <a:rPr kumimoji="1" lang="en-US" altLang="zh-CN" sz="2000" b="1">
                <a:latin typeface="Times New Roman" pitchFamily="18" charset="0"/>
              </a:rPr>
              <a:t>cout &lt;&lt; "max = " &lt;&lt; max &lt;&lt; endl;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</a:pPr>
            <a:r>
              <a:rPr kumimoji="1" lang="en-US" altLang="zh-CN" sz="2000" b="1">
                <a:latin typeface="Times New Roman" pitchFamily="18" charset="0"/>
              </a:rPr>
              <a:t>      :</a:t>
            </a:r>
          </a:p>
        </p:txBody>
      </p:sp>
      <p:sp>
        <p:nvSpPr>
          <p:cNvPr id="65544" name="Rectangle 1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-26988"/>
            <a:ext cx="1104900" cy="228601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2.1.1  if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5"/>
          <p:cNvSpPr>
            <a:spLocks noChangeArrowheads="1"/>
          </p:cNvSpPr>
          <p:nvPr/>
        </p:nvSpPr>
        <p:spPr bwMode="auto">
          <a:xfrm>
            <a:off x="533400" y="344488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2.1.2  switch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587782" name="Rectangle 6"/>
          <p:cNvSpPr>
            <a:spLocks noChangeArrowheads="1"/>
          </p:cNvSpPr>
          <p:nvPr/>
        </p:nvSpPr>
        <p:spPr bwMode="auto">
          <a:xfrm>
            <a:off x="762000" y="1563688"/>
            <a:ext cx="3810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defRPr/>
            </a:pPr>
            <a:r>
              <a:rPr kumimoji="1" lang="en-US" altLang="zh-CN" sz="24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隶书" pitchFamily="49" charset="-122"/>
              </a:rPr>
              <a:t>if</a:t>
            </a:r>
            <a:r>
              <a:rPr kumimoji="1" lang="en-US" altLang="zh-CN" sz="24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itchFamily="49" charset="-122"/>
                <a:ea typeface="隶书" pitchFamily="49" charset="-122"/>
              </a:rPr>
              <a:t> </a:t>
            </a:r>
            <a:r>
              <a:rPr kumimoji="1" lang="zh-CN" altLang="en-US" sz="24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itchFamily="49" charset="-122"/>
                <a:ea typeface="隶书" pitchFamily="49" charset="-122"/>
              </a:rPr>
              <a:t>与 </a:t>
            </a:r>
            <a:r>
              <a:rPr kumimoji="1" lang="en-US" altLang="zh-CN" sz="24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隶书" pitchFamily="49" charset="-122"/>
              </a:rPr>
              <a:t>switch</a:t>
            </a:r>
            <a:r>
              <a:rPr kumimoji="1" lang="en-US" altLang="zh-CN" sz="24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itchFamily="49" charset="-122"/>
                <a:ea typeface="隶书" pitchFamily="49" charset="-122"/>
              </a:rPr>
              <a:t> </a:t>
            </a:r>
            <a:r>
              <a:rPr kumimoji="1" lang="zh-CN" altLang="zh-CN" sz="24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itchFamily="49" charset="-122"/>
                <a:ea typeface="隶书" pitchFamily="49" charset="-122"/>
              </a:rPr>
              <a:t>语句互换</a:t>
            </a:r>
            <a:endParaRPr kumimoji="1" lang="zh-CN" altLang="en-US" sz="2400" b="1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587783" name="Text Box 7"/>
          <p:cNvSpPr txBox="1">
            <a:spLocks noChangeArrowheads="1"/>
          </p:cNvSpPr>
          <p:nvPr/>
        </p:nvSpPr>
        <p:spPr bwMode="auto">
          <a:xfrm>
            <a:off x="4800600" y="2889250"/>
            <a:ext cx="3581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  <a:buFont typeface="Monotype Sorts" pitchFamily="2" charset="2"/>
              <a:buNone/>
            </a:pPr>
            <a:r>
              <a:rPr kumimoji="1" lang="en-US" altLang="zh-CN" sz="2000" b="1">
                <a:latin typeface="Times New Roman" pitchFamily="18" charset="0"/>
              </a:rPr>
              <a:t>switch ( int (a &gt; b) )</a:t>
            </a:r>
          </a:p>
          <a:p>
            <a:pPr eaLnBrk="1" hangingPunct="1">
              <a:lnSpc>
                <a:spcPct val="120000"/>
              </a:lnSpc>
              <a:buFont typeface="Monotype Sorts" pitchFamily="2" charset="2"/>
              <a:buNone/>
            </a:pPr>
            <a:r>
              <a:rPr kumimoji="1" lang="en-US" altLang="zh-CN" sz="2000" b="1">
                <a:latin typeface="Times New Roman" pitchFamily="18" charset="0"/>
              </a:rPr>
              <a:t>{  case  </a:t>
            </a:r>
            <a:r>
              <a:rPr kumimoji="1" lang="en-US" altLang="zh-CN" sz="2000" b="1">
                <a:solidFill>
                  <a:srgbClr val="009900"/>
                </a:solidFill>
                <a:latin typeface="Times New Roman" pitchFamily="18" charset="0"/>
              </a:rPr>
              <a:t>1</a:t>
            </a:r>
            <a:r>
              <a:rPr kumimoji="1" lang="en-US" altLang="zh-CN" sz="2000" b="1">
                <a:latin typeface="Times New Roman" pitchFamily="18" charset="0"/>
              </a:rPr>
              <a:t>  :  max = a ;  break ;</a:t>
            </a:r>
          </a:p>
          <a:p>
            <a:pPr eaLnBrk="1" hangingPunct="1">
              <a:lnSpc>
                <a:spcPct val="120000"/>
              </a:lnSpc>
              <a:buFont typeface="Monotype Sorts" pitchFamily="2" charset="2"/>
              <a:buNone/>
            </a:pPr>
            <a:r>
              <a:rPr kumimoji="1" lang="en-US" altLang="zh-CN" sz="2000" b="1">
                <a:latin typeface="Times New Roman" pitchFamily="18" charset="0"/>
              </a:rPr>
              <a:t>    case  </a:t>
            </a:r>
            <a:r>
              <a:rPr kumimoji="1" lang="en-US" altLang="zh-CN" sz="2000" b="1">
                <a:solidFill>
                  <a:srgbClr val="FF3300"/>
                </a:solidFill>
                <a:latin typeface="Times New Roman" pitchFamily="18" charset="0"/>
              </a:rPr>
              <a:t>0</a:t>
            </a:r>
            <a:r>
              <a:rPr kumimoji="1" lang="en-US" altLang="zh-CN" sz="2000" b="1">
                <a:latin typeface="Times New Roman" pitchFamily="18" charset="0"/>
              </a:rPr>
              <a:t>  :  max = b ;</a:t>
            </a:r>
          </a:p>
          <a:p>
            <a:pPr eaLnBrk="1" hangingPunct="1">
              <a:lnSpc>
                <a:spcPct val="120000"/>
              </a:lnSpc>
              <a:buFont typeface="Monotype Sorts" pitchFamily="2" charset="2"/>
              <a:buNone/>
            </a:pPr>
            <a:r>
              <a:rPr kumimoji="1" lang="en-US" altLang="zh-CN" sz="2000" b="1">
                <a:latin typeface="Times New Roman" pitchFamily="18" charset="0"/>
              </a:rPr>
              <a:t>}</a:t>
            </a:r>
          </a:p>
        </p:txBody>
      </p:sp>
      <p:sp>
        <p:nvSpPr>
          <p:cNvPr id="587784" name="Text Box 8"/>
          <p:cNvSpPr txBox="1">
            <a:spLocks noChangeArrowheads="1"/>
          </p:cNvSpPr>
          <p:nvPr/>
        </p:nvSpPr>
        <p:spPr bwMode="auto">
          <a:xfrm>
            <a:off x="1066800" y="3009900"/>
            <a:ext cx="17938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kumimoji="1" lang="en-US" altLang="zh-CN" sz="2000" b="1">
                <a:latin typeface="Times New Roman" pitchFamily="18" charset="0"/>
              </a:rPr>
              <a:t>if  ( a &gt; b)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sz="2000" b="1">
                <a:latin typeface="Times New Roman" pitchFamily="18" charset="0"/>
              </a:rPr>
              <a:t>   max = a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sz="2000" b="1">
                <a:latin typeface="Times New Roman" pitchFamily="18" charset="0"/>
              </a:rPr>
              <a:t>else  max = b ; </a:t>
            </a:r>
          </a:p>
        </p:txBody>
      </p:sp>
      <p:sp>
        <p:nvSpPr>
          <p:cNvPr id="587785" name="AutoShape 9"/>
          <p:cNvSpPr>
            <a:spLocks noChangeArrowheads="1"/>
          </p:cNvSpPr>
          <p:nvPr/>
        </p:nvSpPr>
        <p:spPr bwMode="auto">
          <a:xfrm>
            <a:off x="3048000" y="3544888"/>
            <a:ext cx="1371600" cy="228600"/>
          </a:xfrm>
          <a:prstGeom prst="leftRightArrow">
            <a:avLst>
              <a:gd name="adj1" fmla="val 50000"/>
              <a:gd name="adj2" fmla="val 12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45791" dir="19578596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63847" name="Rectangle 1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115888"/>
            <a:ext cx="1104900" cy="228600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2.1.2  switch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7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877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877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587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587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587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587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33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587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783" grpId="0" build="p" autoUpdateAnimBg="0" advAuto="1000"/>
      <p:bldP spid="587784" grpId="0" build="p" autoUpdateAnimBg="0" advAuto="1000"/>
      <p:bldP spid="587785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5"/>
          <p:cNvSpPr>
            <a:spLocks noChangeArrowheads="1"/>
          </p:cNvSpPr>
          <p:nvPr/>
        </p:nvSpPr>
        <p:spPr bwMode="auto">
          <a:xfrm>
            <a:off x="533400" y="344488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2.1.2  switch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588806" name="Text Box 6"/>
          <p:cNvSpPr txBox="1">
            <a:spLocks noChangeArrowheads="1"/>
          </p:cNvSpPr>
          <p:nvPr/>
        </p:nvSpPr>
        <p:spPr bwMode="auto">
          <a:xfrm>
            <a:off x="685800" y="2249488"/>
            <a:ext cx="81534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80000"/>
              </a:lnSpc>
              <a:buFont typeface="Monotype Sorts" pitchFamily="2" charset="2"/>
              <a:buNone/>
            </a:pPr>
            <a:r>
              <a:rPr kumimoji="1" lang="en-US" altLang="zh-CN" sz="2000" b="1">
                <a:latin typeface="宋体" pitchFamily="2" charset="-122"/>
              </a:rPr>
              <a:t>	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if</a:t>
            </a:r>
            <a:r>
              <a:rPr kumimoji="1" lang="en-US" altLang="zh-CN" sz="2000" b="1">
                <a:solidFill>
                  <a:srgbClr val="0033CC"/>
                </a:solidFill>
                <a:latin typeface="宋体" pitchFamily="2" charset="-122"/>
              </a:rPr>
              <a:t> </a:t>
            </a:r>
            <a:r>
              <a:rPr kumimoji="1" lang="zh-CN" altLang="en-US" sz="2000" b="1">
                <a:solidFill>
                  <a:srgbClr val="0033CC"/>
                </a:solidFill>
                <a:latin typeface="宋体" pitchFamily="2" charset="-122"/>
              </a:rPr>
              <a:t>语句	</a:t>
            </a:r>
            <a:r>
              <a:rPr kumimoji="1" lang="zh-CN" altLang="en-US" sz="2000" b="1">
                <a:solidFill>
                  <a:schemeClr val="folHlink"/>
                </a:solidFill>
                <a:latin typeface="宋体" pitchFamily="2" charset="-122"/>
              </a:rPr>
              <a:t>		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switch</a:t>
            </a:r>
            <a:r>
              <a:rPr kumimoji="1" lang="en-US" altLang="zh-CN" sz="2000" b="1">
                <a:solidFill>
                  <a:srgbClr val="0033CC"/>
                </a:solidFill>
                <a:latin typeface="宋体" pitchFamily="2" charset="-122"/>
              </a:rPr>
              <a:t> </a:t>
            </a:r>
            <a:r>
              <a:rPr kumimoji="1" lang="zh-CN" altLang="en-US" sz="2000" b="1">
                <a:solidFill>
                  <a:srgbClr val="0033CC"/>
                </a:solidFill>
                <a:latin typeface="宋体" pitchFamily="2" charset="-122"/>
              </a:rPr>
              <a:t>语句</a:t>
            </a:r>
          </a:p>
          <a:p>
            <a:pPr eaLnBrk="1" hangingPunct="1">
              <a:lnSpc>
                <a:spcPct val="180000"/>
              </a:lnSpc>
              <a:buFont typeface="Monotype Sorts" pitchFamily="2" charset="2"/>
              <a:buNone/>
            </a:pPr>
            <a:r>
              <a:rPr kumimoji="1" lang="en-US" altLang="zh-CN" sz="2000" b="1">
                <a:latin typeface="Times New Roman" pitchFamily="18" charset="0"/>
              </a:rPr>
              <a:t>·</a:t>
            </a:r>
            <a:r>
              <a:rPr kumimoji="1" lang="en-US" altLang="zh-CN" sz="2000" b="1">
                <a:latin typeface="宋体" pitchFamily="2" charset="-122"/>
              </a:rPr>
              <a:t> </a:t>
            </a:r>
            <a:r>
              <a:rPr kumimoji="1" lang="zh-CN" altLang="en-US" sz="2000" b="1">
                <a:latin typeface="宋体" pitchFamily="2" charset="-122"/>
              </a:rPr>
              <a:t>形成分支控制流程	   </a:t>
            </a:r>
            <a:r>
              <a:rPr kumimoji="1" lang="en-US" altLang="zh-CN" sz="2000" b="1">
                <a:latin typeface="Times New Roman" pitchFamily="18" charset="0"/>
              </a:rPr>
              <a:t>·</a:t>
            </a:r>
            <a:r>
              <a:rPr kumimoji="1" lang="en-US" altLang="zh-CN" sz="2000" b="1">
                <a:latin typeface="宋体" pitchFamily="2" charset="-122"/>
              </a:rPr>
              <a:t> </a:t>
            </a:r>
            <a:r>
              <a:rPr kumimoji="1" lang="zh-CN" altLang="en-US" sz="2000" b="1">
                <a:latin typeface="宋体" pitchFamily="2" charset="-122"/>
              </a:rPr>
              <a:t>不形成程序控制流程</a:t>
            </a:r>
          </a:p>
          <a:p>
            <a:pPr eaLnBrk="1" hangingPunct="1">
              <a:lnSpc>
                <a:spcPct val="180000"/>
              </a:lnSpc>
              <a:buFont typeface="Monotype Sorts" pitchFamily="2" charset="2"/>
              <a:buNone/>
            </a:pPr>
            <a:r>
              <a:rPr kumimoji="1" lang="en-US" altLang="zh-CN" sz="2000" b="1">
                <a:latin typeface="Times New Roman" pitchFamily="18" charset="0"/>
              </a:rPr>
              <a:t>·</a:t>
            </a:r>
            <a:r>
              <a:rPr kumimoji="1" lang="en-US" altLang="zh-CN" sz="2000" b="1">
                <a:latin typeface="宋体" pitchFamily="2" charset="-122"/>
              </a:rPr>
              <a:t> </a:t>
            </a:r>
            <a:r>
              <a:rPr kumimoji="1" lang="zh-CN" altLang="en-US" sz="2000" b="1">
                <a:latin typeface="宋体" pitchFamily="2" charset="-122"/>
              </a:rPr>
              <a:t>用于复杂条件判断	   </a:t>
            </a:r>
            <a:r>
              <a:rPr kumimoji="1" lang="en-US" altLang="zh-CN" sz="2000" b="1">
                <a:latin typeface="Times New Roman" pitchFamily="18" charset="0"/>
              </a:rPr>
              <a:t>·</a:t>
            </a:r>
            <a:r>
              <a:rPr kumimoji="1" lang="en-US" altLang="zh-CN" sz="2000" b="1">
                <a:latin typeface="宋体" pitchFamily="2" charset="-122"/>
              </a:rPr>
              <a:t> </a:t>
            </a:r>
            <a:r>
              <a:rPr kumimoji="1" lang="zh-CN" altLang="en-US" sz="2000" b="1">
                <a:solidFill>
                  <a:srgbClr val="000000"/>
                </a:solidFill>
                <a:latin typeface="宋体" pitchFamily="2" charset="-122"/>
                <a:cs typeface="Times New Roman" pitchFamily="18" charset="0"/>
              </a:rPr>
              <a:t>表达式的值为数值集合时作多分支控制，                   			     可读性较好</a:t>
            </a:r>
            <a:r>
              <a:rPr kumimoji="1" lang="zh-CN" altLang="en-US" sz="2000" b="1">
                <a:latin typeface="宋体" pitchFamily="2" charset="-122"/>
              </a:rPr>
              <a:t> </a:t>
            </a:r>
          </a:p>
        </p:txBody>
      </p:sp>
      <p:sp>
        <p:nvSpPr>
          <p:cNvPr id="588807" name="Rectangle 7"/>
          <p:cNvSpPr>
            <a:spLocks noChangeArrowheads="1"/>
          </p:cNvSpPr>
          <p:nvPr/>
        </p:nvSpPr>
        <p:spPr bwMode="auto">
          <a:xfrm>
            <a:off x="755650" y="1411288"/>
            <a:ext cx="246697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eaLnBrk="1" hangingPunct="1"/>
            <a:r>
              <a:rPr kumimoji="1" lang="zh-CN" altLang="en-US" sz="2400" b="1" i="1">
                <a:solidFill>
                  <a:srgbClr val="006600"/>
                </a:solidFill>
                <a:latin typeface="宋体" pitchFamily="2" charset="-122"/>
              </a:rPr>
              <a:t>与 </a:t>
            </a:r>
            <a:r>
              <a:rPr kumimoji="1" lang="en-US" altLang="zh-CN" sz="2400" b="1" i="1">
                <a:solidFill>
                  <a:srgbClr val="006600"/>
                </a:solidFill>
                <a:latin typeface="宋体" pitchFamily="2" charset="-122"/>
              </a:rPr>
              <a:t>if </a:t>
            </a:r>
            <a:r>
              <a:rPr kumimoji="1" lang="zh-CN" altLang="en-US" sz="2400" b="1" i="1">
                <a:solidFill>
                  <a:srgbClr val="006600"/>
                </a:solidFill>
                <a:latin typeface="宋体" pitchFamily="2" charset="-122"/>
              </a:rPr>
              <a:t>语句比较</a:t>
            </a:r>
            <a:r>
              <a:rPr kumimoji="1" lang="en-US" altLang="zh-CN" sz="2400" b="1" i="1">
                <a:solidFill>
                  <a:srgbClr val="006600"/>
                </a:solidFill>
                <a:latin typeface="宋体" pitchFamily="2" charset="-122"/>
              </a:rPr>
              <a:t>:</a:t>
            </a:r>
          </a:p>
        </p:txBody>
      </p:sp>
      <p:sp>
        <p:nvSpPr>
          <p:cNvPr id="164869" name="Rectangle 1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115888"/>
            <a:ext cx="1104900" cy="228600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2.1.2  switch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6248" y="5286388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>
                <a:solidFill>
                  <a:srgbClr val="FF0000"/>
                </a:solidFill>
              </a:rPr>
              <a:t>常用于菜单选择和消息循环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8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8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588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5888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5888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8806" grpId="0" build="p" autoUpdateAnimBg="0" advAuto="2000"/>
      <p:bldP spid="588807" grpId="0" autoUpdateAnimBg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Text Box 2"/>
          <p:cNvSpPr txBox="1">
            <a:spLocks noChangeArrowheads="1"/>
          </p:cNvSpPr>
          <p:nvPr/>
        </p:nvSpPr>
        <p:spPr bwMode="auto">
          <a:xfrm>
            <a:off x="762000" y="1781175"/>
            <a:ext cx="7620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30000"/>
              </a:lnSpc>
              <a:buFont typeface="Monotype Sorts" pitchFamily="2" charset="2"/>
              <a:buNone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      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为解决某一问题，或求取某一计算结果，特定的条件下，程序中反复地按某一模式进行操作。</a:t>
            </a:r>
          </a:p>
        </p:txBody>
      </p:sp>
      <p:sp>
        <p:nvSpPr>
          <p:cNvPr id="719875" name="Rectangle 3"/>
          <p:cNvSpPr>
            <a:spLocks noChangeArrowheads="1"/>
          </p:cNvSpPr>
          <p:nvPr/>
        </p:nvSpPr>
        <p:spPr bwMode="auto">
          <a:xfrm>
            <a:off x="673100" y="1355725"/>
            <a:ext cx="16129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defRPr/>
            </a:pPr>
            <a:r>
              <a:rPr kumimoji="1" lang="zh-CN" altLang="en-US" sz="2000" b="1" i="1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循环概念</a:t>
            </a:r>
          </a:p>
        </p:txBody>
      </p:sp>
      <p:sp>
        <p:nvSpPr>
          <p:cNvPr id="719876" name="Text Box 4"/>
          <p:cNvSpPr txBox="1">
            <a:spLocks noChangeArrowheads="1"/>
          </p:cNvSpPr>
          <p:nvPr/>
        </p:nvSpPr>
        <p:spPr bwMode="auto">
          <a:xfrm>
            <a:off x="828675" y="2895600"/>
            <a:ext cx="15430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33CC"/>
                </a:solidFill>
                <a:latin typeface="Times New Roman" pitchFamily="18" charset="0"/>
              </a:rPr>
              <a:t>问题：</a:t>
            </a:r>
            <a:r>
              <a:rPr kumimoji="1" lang="zh-CN" altLang="en-US" sz="2000" b="1">
                <a:solidFill>
                  <a:srgbClr val="0033CC"/>
                </a:solidFill>
                <a:latin typeface="Times New Roman" pitchFamily="18" charset="0"/>
              </a:rPr>
              <a:t> 求 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2</a:t>
            </a:r>
            <a:r>
              <a:rPr kumimoji="1" lang="en-US" altLang="zh-CN" sz="2000" b="1" baseline="30000">
                <a:solidFill>
                  <a:srgbClr val="0033CC"/>
                </a:solidFill>
                <a:latin typeface="Times New Roman" pitchFamily="18" charset="0"/>
              </a:rPr>
              <a:t>n</a:t>
            </a:r>
            <a:endParaRPr kumimoji="1" lang="en-US" altLang="zh-CN" sz="2000" b="1">
              <a:solidFill>
                <a:srgbClr val="0033CC"/>
              </a:solidFill>
              <a:latin typeface="Times New Roman" pitchFamily="18" charset="0"/>
            </a:endParaRPr>
          </a:p>
        </p:txBody>
      </p:sp>
      <p:graphicFrame>
        <p:nvGraphicFramePr>
          <p:cNvPr id="719877" name="Object 5"/>
          <p:cNvGraphicFramePr>
            <a:graphicFrameLocks noChangeAspect="1"/>
          </p:cNvGraphicFramePr>
          <p:nvPr/>
        </p:nvGraphicFramePr>
        <p:xfrm>
          <a:off x="990600" y="3505200"/>
          <a:ext cx="2763838" cy="1825625"/>
        </p:xfrm>
        <a:graphic>
          <a:graphicData uri="http://schemas.openxmlformats.org/presentationml/2006/ole">
            <p:oleObj spid="_x0000_s5122" name="公式" r:id="rId3" imgW="1485720" imgH="1143000" progId="Equation.3">
              <p:embed/>
            </p:oleObj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257675" y="4322763"/>
            <a:ext cx="1762125" cy="376237"/>
            <a:chOff x="1290" y="2910"/>
            <a:chExt cx="1110" cy="237"/>
          </a:xfrm>
        </p:grpSpPr>
        <p:sp>
          <p:nvSpPr>
            <p:cNvPr id="5140" name="Text Box 7"/>
            <p:cNvSpPr txBox="1">
              <a:spLocks noChangeArrowheads="1"/>
            </p:cNvSpPr>
            <p:nvPr/>
          </p:nvSpPr>
          <p:spPr bwMode="auto">
            <a:xfrm>
              <a:off x="1290" y="2916"/>
              <a:ext cx="17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s</a:t>
              </a:r>
            </a:p>
          </p:txBody>
        </p:sp>
        <p:sp>
          <p:nvSpPr>
            <p:cNvPr id="719880" name="Text Box 8"/>
            <p:cNvSpPr txBox="1">
              <a:spLocks noChangeArrowheads="1"/>
            </p:cNvSpPr>
            <p:nvPr/>
          </p:nvSpPr>
          <p:spPr bwMode="auto">
            <a:xfrm>
              <a:off x="1536" y="2910"/>
              <a:ext cx="864" cy="237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kumimoji="1" lang="en-US" altLang="zh-CN">
                  <a:latin typeface="Times New Roman" pitchFamily="18" charset="0"/>
                </a:rPr>
                <a:t>1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935788" y="3817938"/>
            <a:ext cx="1065212" cy="927100"/>
            <a:chOff x="2929" y="2536"/>
            <a:chExt cx="800" cy="584"/>
          </a:xfrm>
        </p:grpSpPr>
        <p:sp>
          <p:nvSpPr>
            <p:cNvPr id="719882" name="AutoShape 10"/>
            <p:cNvSpPr>
              <a:spLocks noChangeArrowheads="1"/>
            </p:cNvSpPr>
            <p:nvPr/>
          </p:nvSpPr>
          <p:spPr bwMode="auto">
            <a:xfrm>
              <a:off x="2929" y="2536"/>
              <a:ext cx="800" cy="584"/>
            </a:xfrm>
            <a:prstGeom prst="triangle">
              <a:avLst>
                <a:gd name="adj" fmla="val 52181"/>
              </a:avLst>
            </a:prstGeom>
            <a:gradFill rotWithShape="0">
              <a:gsLst>
                <a:gs pos="0">
                  <a:srgbClr val="FFFFFF"/>
                </a:gs>
                <a:gs pos="50000">
                  <a:srgbClr val="FFCCFF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62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>
                <a:defRPr/>
              </a:pPr>
              <a:endParaRPr kumimoji="1" lang="zh-CN" altLang="zh-CN">
                <a:latin typeface="Times New Roman" pitchFamily="18" charset="0"/>
              </a:endParaRPr>
            </a:p>
          </p:txBody>
        </p:sp>
        <p:sp>
          <p:nvSpPr>
            <p:cNvPr id="5139" name="Text Box 11"/>
            <p:cNvSpPr txBox="1">
              <a:spLocks noChangeArrowheads="1"/>
            </p:cNvSpPr>
            <p:nvPr/>
          </p:nvSpPr>
          <p:spPr bwMode="auto">
            <a:xfrm>
              <a:off x="3183" y="2793"/>
              <a:ext cx="327" cy="25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FFCCFF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×</a:t>
              </a:r>
            </a:p>
          </p:txBody>
        </p:sp>
      </p:grpSp>
      <p:sp>
        <p:nvSpPr>
          <p:cNvPr id="719884" name="Line 12"/>
          <p:cNvSpPr>
            <a:spLocks noChangeShapeType="1"/>
          </p:cNvSpPr>
          <p:nvPr/>
        </p:nvSpPr>
        <p:spPr bwMode="auto">
          <a:xfrm>
            <a:off x="5334000" y="4732338"/>
            <a:ext cx="0" cy="4572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/>
          </a:ln>
          <a:effectLst>
            <a:outerShdw dist="45791" dir="19578596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19885" name="Freeform 13"/>
          <p:cNvSpPr>
            <a:spLocks/>
          </p:cNvSpPr>
          <p:nvPr/>
        </p:nvSpPr>
        <p:spPr bwMode="auto">
          <a:xfrm>
            <a:off x="5297488" y="5200650"/>
            <a:ext cx="19050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" y="0"/>
              </a:cxn>
            </a:cxnLst>
            <a:rect l="0" t="0" r="r" b="b"/>
            <a:pathLst>
              <a:path w="1200" h="1">
                <a:moveTo>
                  <a:pt x="0" y="0"/>
                </a:moveTo>
                <a:lnTo>
                  <a:pt x="1200" y="0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outerShdw dist="28398" dir="1593903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19886" name="Line 14"/>
          <p:cNvSpPr>
            <a:spLocks noChangeShapeType="1"/>
          </p:cNvSpPr>
          <p:nvPr/>
        </p:nvSpPr>
        <p:spPr bwMode="auto">
          <a:xfrm flipV="1">
            <a:off x="7162800" y="4732338"/>
            <a:ext cx="0" cy="4572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stealth" w="med" len="med"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19887" name="Freeform 15"/>
          <p:cNvSpPr>
            <a:spLocks/>
          </p:cNvSpPr>
          <p:nvPr/>
        </p:nvSpPr>
        <p:spPr bwMode="auto">
          <a:xfrm>
            <a:off x="7773988" y="4732338"/>
            <a:ext cx="1587" cy="509587"/>
          </a:xfrm>
          <a:custGeom>
            <a:avLst/>
            <a:gdLst/>
            <a:ahLst/>
            <a:cxnLst>
              <a:cxn ang="0">
                <a:pos x="0" y="321"/>
              </a:cxn>
              <a:cxn ang="0">
                <a:pos x="0" y="0"/>
              </a:cxn>
            </a:cxnLst>
            <a:rect l="0" t="0" r="r" b="b"/>
            <a:pathLst>
              <a:path w="1" h="321">
                <a:moveTo>
                  <a:pt x="0" y="321"/>
                </a:moveTo>
                <a:lnTo>
                  <a:pt x="0" y="0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stealth" w="med" len="med"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19888" name="Freeform 16"/>
          <p:cNvSpPr>
            <a:spLocks/>
          </p:cNvSpPr>
          <p:nvPr/>
        </p:nvSpPr>
        <p:spPr bwMode="auto">
          <a:xfrm>
            <a:off x="7772400" y="5189538"/>
            <a:ext cx="533400" cy="76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" y="0"/>
              </a:cxn>
            </a:cxnLst>
            <a:rect l="0" t="0" r="r" b="b"/>
            <a:pathLst>
              <a:path w="1200" h="1">
                <a:moveTo>
                  <a:pt x="0" y="0"/>
                </a:moveTo>
                <a:lnTo>
                  <a:pt x="1200" y="0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outerShdw dist="28398" dir="1593903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19889" name="Freeform 17"/>
          <p:cNvSpPr>
            <a:spLocks/>
          </p:cNvSpPr>
          <p:nvPr/>
        </p:nvSpPr>
        <p:spPr bwMode="auto">
          <a:xfrm>
            <a:off x="7488238" y="3581400"/>
            <a:ext cx="1587" cy="244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54"/>
              </a:cxn>
            </a:cxnLst>
            <a:rect l="0" t="0" r="r" b="b"/>
            <a:pathLst>
              <a:path w="1" h="154">
                <a:moveTo>
                  <a:pt x="0" y="0"/>
                </a:moveTo>
                <a:lnTo>
                  <a:pt x="0" y="154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outerShdw dist="45791" dir="19578596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19890" name="Freeform 18"/>
          <p:cNvSpPr>
            <a:spLocks/>
          </p:cNvSpPr>
          <p:nvPr/>
        </p:nvSpPr>
        <p:spPr bwMode="auto">
          <a:xfrm>
            <a:off x="5297488" y="3581400"/>
            <a:ext cx="223202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06" y="0"/>
              </a:cxn>
            </a:cxnLst>
            <a:rect l="0" t="0" r="r" b="b"/>
            <a:pathLst>
              <a:path w="1406" h="1">
                <a:moveTo>
                  <a:pt x="0" y="0"/>
                </a:moveTo>
                <a:lnTo>
                  <a:pt x="1406" y="0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18900000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19891" name="Line 19"/>
          <p:cNvSpPr>
            <a:spLocks noChangeShapeType="1"/>
          </p:cNvSpPr>
          <p:nvPr/>
        </p:nvSpPr>
        <p:spPr bwMode="auto">
          <a:xfrm>
            <a:off x="5334000" y="3589338"/>
            <a:ext cx="0" cy="6858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19892" name="Text Box 20"/>
          <p:cNvSpPr txBox="1">
            <a:spLocks noChangeArrowheads="1"/>
          </p:cNvSpPr>
          <p:nvPr/>
        </p:nvSpPr>
        <p:spPr bwMode="auto">
          <a:xfrm>
            <a:off x="8372475" y="5005388"/>
            <a:ext cx="295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719896" name="Rectangle 2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81000" y="381000"/>
            <a:ext cx="4419600" cy="609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altLang="zh-CN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2.2  </a:t>
            </a:r>
            <a:r>
              <a:rPr lang="zh-CN" altLang="en-US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循环控制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9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71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1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71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1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9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9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9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9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9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9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9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9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19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19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19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9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19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19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19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19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19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19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19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19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7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19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19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19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19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500"/>
                            </p:stCondLst>
                            <p:childTnLst>
                              <p:par>
                                <p:cTn id="81" presetID="1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19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19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19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19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17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19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19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19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19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874" grpId="0" build="p" autoUpdateAnimBg="0" advAuto="2000"/>
      <p:bldP spid="719875" grpId="0" autoUpdateAnimBg="0"/>
      <p:bldP spid="719876" grpId="0" autoUpdateAnimBg="0"/>
      <p:bldP spid="719885" grpId="0" animBg="1"/>
      <p:bldP spid="719887" grpId="0" animBg="1"/>
      <p:bldP spid="719888" grpId="0" animBg="1"/>
      <p:bldP spid="719889" grpId="0" animBg="1"/>
      <p:bldP spid="719890" grpId="0" animBg="1"/>
      <p:bldP spid="719892" grpId="0" autoUpdateAnimBg="0"/>
      <p:bldP spid="719896" grpId="0" animBg="1" autoUpdateAnimBg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762000" y="1781175"/>
            <a:ext cx="7620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30000"/>
              </a:lnSpc>
              <a:buFont typeface="Monotype Sorts" pitchFamily="2" charset="2"/>
              <a:buNone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      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为解决某一问题，或求取某一计算结果，特定的条件下，程序中反复地按某一模式进行操作。</a:t>
            </a:r>
          </a:p>
        </p:txBody>
      </p:sp>
      <p:sp>
        <p:nvSpPr>
          <p:cNvPr id="720899" name="Rectangle 3"/>
          <p:cNvSpPr>
            <a:spLocks noChangeArrowheads="1"/>
          </p:cNvSpPr>
          <p:nvPr/>
        </p:nvSpPr>
        <p:spPr bwMode="auto">
          <a:xfrm>
            <a:off x="673100" y="1355725"/>
            <a:ext cx="16129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defRPr/>
            </a:pPr>
            <a:r>
              <a:rPr kumimoji="1" lang="zh-CN" altLang="en-US" sz="2000" b="1" i="1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循环概念</a:t>
            </a: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828675" y="2895600"/>
            <a:ext cx="15430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33CC"/>
                </a:solidFill>
                <a:latin typeface="Times New Roman" pitchFamily="18" charset="0"/>
              </a:rPr>
              <a:t>问题：</a:t>
            </a:r>
            <a:r>
              <a:rPr kumimoji="1" lang="zh-CN" altLang="en-US" sz="2000" b="1">
                <a:solidFill>
                  <a:srgbClr val="0033CC"/>
                </a:solidFill>
                <a:latin typeface="Times New Roman" pitchFamily="18" charset="0"/>
              </a:rPr>
              <a:t> 求 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2</a:t>
            </a:r>
            <a:r>
              <a:rPr kumimoji="1" lang="en-US" altLang="zh-CN" sz="2000" b="1" baseline="30000">
                <a:solidFill>
                  <a:srgbClr val="0033CC"/>
                </a:solidFill>
                <a:latin typeface="Times New Roman" pitchFamily="18" charset="0"/>
              </a:rPr>
              <a:t>n</a:t>
            </a:r>
            <a:endParaRPr kumimoji="1" lang="en-US" altLang="zh-CN" sz="2000" b="1">
              <a:solidFill>
                <a:srgbClr val="0033CC"/>
              </a:solidFill>
              <a:latin typeface="Times New Roman" pitchFamily="18" charset="0"/>
            </a:endParaRP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990600" y="3505200"/>
          <a:ext cx="2763838" cy="1825625"/>
        </p:xfrm>
        <a:graphic>
          <a:graphicData uri="http://schemas.openxmlformats.org/presentationml/2006/ole">
            <p:oleObj spid="_x0000_s6146" name="公式" r:id="rId3" imgW="1485720" imgH="1143000" progId="Equation.3">
              <p:embed/>
            </p:oleObj>
          </a:graphicData>
        </a:graphic>
      </p:graphicFrame>
      <p:grpSp>
        <p:nvGrpSpPr>
          <p:cNvPr id="6150" name="Group 6"/>
          <p:cNvGrpSpPr>
            <a:grpSpLocks/>
          </p:cNvGrpSpPr>
          <p:nvPr/>
        </p:nvGrpSpPr>
        <p:grpSpPr bwMode="auto">
          <a:xfrm>
            <a:off x="4257675" y="4322763"/>
            <a:ext cx="1762125" cy="376237"/>
            <a:chOff x="1290" y="2910"/>
            <a:chExt cx="1110" cy="237"/>
          </a:xfrm>
        </p:grpSpPr>
        <p:sp>
          <p:nvSpPr>
            <p:cNvPr id="6164" name="Text Box 7"/>
            <p:cNvSpPr txBox="1">
              <a:spLocks noChangeArrowheads="1"/>
            </p:cNvSpPr>
            <p:nvPr/>
          </p:nvSpPr>
          <p:spPr bwMode="auto">
            <a:xfrm>
              <a:off x="1290" y="2916"/>
              <a:ext cx="17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s</a:t>
              </a:r>
            </a:p>
          </p:txBody>
        </p:sp>
        <p:sp>
          <p:nvSpPr>
            <p:cNvPr id="720904" name="Text Box 8"/>
            <p:cNvSpPr txBox="1">
              <a:spLocks noChangeArrowheads="1"/>
            </p:cNvSpPr>
            <p:nvPr/>
          </p:nvSpPr>
          <p:spPr bwMode="auto">
            <a:xfrm>
              <a:off x="1536" y="2910"/>
              <a:ext cx="864" cy="237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kumimoji="1" lang="en-US" altLang="zh-CN" b="1">
                  <a:solidFill>
                    <a:srgbClr val="FF3300"/>
                  </a:solidFill>
                  <a:latin typeface="Times New Roman" pitchFamily="18" charset="0"/>
                </a:rPr>
                <a:t>2</a:t>
              </a:r>
              <a:endParaRPr kumimoji="1" lang="en-US" altLang="zh-CN">
                <a:latin typeface="Times New Roman" pitchFamily="18" charset="0"/>
              </a:endParaRPr>
            </a:p>
          </p:txBody>
        </p:sp>
      </p:grpSp>
      <p:grpSp>
        <p:nvGrpSpPr>
          <p:cNvPr id="6151" name="Group 9"/>
          <p:cNvGrpSpPr>
            <a:grpSpLocks/>
          </p:cNvGrpSpPr>
          <p:nvPr/>
        </p:nvGrpSpPr>
        <p:grpSpPr bwMode="auto">
          <a:xfrm>
            <a:off x="6934200" y="3817938"/>
            <a:ext cx="1066800" cy="927100"/>
            <a:chOff x="2928" y="2536"/>
            <a:chExt cx="801" cy="584"/>
          </a:xfrm>
        </p:grpSpPr>
        <p:sp>
          <p:nvSpPr>
            <p:cNvPr id="720906" name="AutoShape 10"/>
            <p:cNvSpPr>
              <a:spLocks noChangeArrowheads="1"/>
            </p:cNvSpPr>
            <p:nvPr/>
          </p:nvSpPr>
          <p:spPr bwMode="auto">
            <a:xfrm>
              <a:off x="2928" y="2536"/>
              <a:ext cx="801" cy="584"/>
            </a:xfrm>
            <a:prstGeom prst="triangle">
              <a:avLst>
                <a:gd name="adj" fmla="val 52181"/>
              </a:avLst>
            </a:prstGeom>
            <a:gradFill rotWithShape="0">
              <a:gsLst>
                <a:gs pos="0">
                  <a:srgbClr val="FFFFFF"/>
                </a:gs>
                <a:gs pos="50000">
                  <a:srgbClr val="FFCCFF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62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>
                <a:defRPr/>
              </a:pPr>
              <a:endParaRPr kumimoji="1" lang="zh-CN" altLang="zh-CN">
                <a:latin typeface="Times New Roman" pitchFamily="18" charset="0"/>
              </a:endParaRPr>
            </a:p>
          </p:txBody>
        </p:sp>
        <p:sp>
          <p:nvSpPr>
            <p:cNvPr id="6163" name="Text Box 11"/>
            <p:cNvSpPr txBox="1">
              <a:spLocks noChangeArrowheads="1"/>
            </p:cNvSpPr>
            <p:nvPr/>
          </p:nvSpPr>
          <p:spPr bwMode="auto">
            <a:xfrm>
              <a:off x="3183" y="2794"/>
              <a:ext cx="327" cy="25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FFCCFF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×</a:t>
              </a:r>
            </a:p>
          </p:txBody>
        </p:sp>
      </p:grpSp>
      <p:sp>
        <p:nvSpPr>
          <p:cNvPr id="720908" name="Line 12"/>
          <p:cNvSpPr>
            <a:spLocks noChangeShapeType="1"/>
          </p:cNvSpPr>
          <p:nvPr/>
        </p:nvSpPr>
        <p:spPr bwMode="auto">
          <a:xfrm>
            <a:off x="5334000" y="4732338"/>
            <a:ext cx="0" cy="4572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/>
          </a:ln>
          <a:effectLst>
            <a:outerShdw dist="45791" dir="19578596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20909" name="Freeform 13"/>
          <p:cNvSpPr>
            <a:spLocks/>
          </p:cNvSpPr>
          <p:nvPr/>
        </p:nvSpPr>
        <p:spPr bwMode="auto">
          <a:xfrm>
            <a:off x="5297488" y="5200650"/>
            <a:ext cx="19050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" y="0"/>
              </a:cxn>
            </a:cxnLst>
            <a:rect l="0" t="0" r="r" b="b"/>
            <a:pathLst>
              <a:path w="1200" h="1">
                <a:moveTo>
                  <a:pt x="0" y="0"/>
                </a:moveTo>
                <a:lnTo>
                  <a:pt x="1200" y="0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outerShdw dist="28398" dir="1593903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20910" name="Line 14"/>
          <p:cNvSpPr>
            <a:spLocks noChangeShapeType="1"/>
          </p:cNvSpPr>
          <p:nvPr/>
        </p:nvSpPr>
        <p:spPr bwMode="auto">
          <a:xfrm flipV="1">
            <a:off x="7162800" y="4732338"/>
            <a:ext cx="0" cy="4572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stealth" w="med" len="med"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20911" name="Freeform 15"/>
          <p:cNvSpPr>
            <a:spLocks/>
          </p:cNvSpPr>
          <p:nvPr/>
        </p:nvSpPr>
        <p:spPr bwMode="auto">
          <a:xfrm>
            <a:off x="7773988" y="4732338"/>
            <a:ext cx="1587" cy="509587"/>
          </a:xfrm>
          <a:custGeom>
            <a:avLst/>
            <a:gdLst/>
            <a:ahLst/>
            <a:cxnLst>
              <a:cxn ang="0">
                <a:pos x="0" y="321"/>
              </a:cxn>
              <a:cxn ang="0">
                <a:pos x="0" y="0"/>
              </a:cxn>
            </a:cxnLst>
            <a:rect l="0" t="0" r="r" b="b"/>
            <a:pathLst>
              <a:path w="1" h="321">
                <a:moveTo>
                  <a:pt x="0" y="321"/>
                </a:moveTo>
                <a:lnTo>
                  <a:pt x="0" y="0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stealth" w="med" len="med"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20912" name="Freeform 16"/>
          <p:cNvSpPr>
            <a:spLocks/>
          </p:cNvSpPr>
          <p:nvPr/>
        </p:nvSpPr>
        <p:spPr bwMode="auto">
          <a:xfrm>
            <a:off x="7772400" y="5189538"/>
            <a:ext cx="533400" cy="76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" y="0"/>
              </a:cxn>
            </a:cxnLst>
            <a:rect l="0" t="0" r="r" b="b"/>
            <a:pathLst>
              <a:path w="1200" h="1">
                <a:moveTo>
                  <a:pt x="0" y="0"/>
                </a:moveTo>
                <a:lnTo>
                  <a:pt x="1200" y="0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outerShdw dist="28398" dir="1593903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20913" name="Freeform 17"/>
          <p:cNvSpPr>
            <a:spLocks/>
          </p:cNvSpPr>
          <p:nvPr/>
        </p:nvSpPr>
        <p:spPr bwMode="auto">
          <a:xfrm>
            <a:off x="7488238" y="3581400"/>
            <a:ext cx="1587" cy="244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54"/>
              </a:cxn>
            </a:cxnLst>
            <a:rect l="0" t="0" r="r" b="b"/>
            <a:pathLst>
              <a:path w="1" h="154">
                <a:moveTo>
                  <a:pt x="0" y="0"/>
                </a:moveTo>
                <a:lnTo>
                  <a:pt x="0" y="154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outerShdw dist="45791" dir="19578596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20914" name="Freeform 18"/>
          <p:cNvSpPr>
            <a:spLocks/>
          </p:cNvSpPr>
          <p:nvPr/>
        </p:nvSpPr>
        <p:spPr bwMode="auto">
          <a:xfrm>
            <a:off x="5297488" y="3581400"/>
            <a:ext cx="223202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06" y="0"/>
              </a:cxn>
            </a:cxnLst>
            <a:rect l="0" t="0" r="r" b="b"/>
            <a:pathLst>
              <a:path w="1406" h="1">
                <a:moveTo>
                  <a:pt x="0" y="0"/>
                </a:moveTo>
                <a:lnTo>
                  <a:pt x="1406" y="0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18900000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20915" name="Line 19"/>
          <p:cNvSpPr>
            <a:spLocks noChangeShapeType="1"/>
          </p:cNvSpPr>
          <p:nvPr/>
        </p:nvSpPr>
        <p:spPr bwMode="auto">
          <a:xfrm>
            <a:off x="5334000" y="3589338"/>
            <a:ext cx="0" cy="6858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20916" name="Text Box 20"/>
          <p:cNvSpPr txBox="1">
            <a:spLocks noChangeArrowheads="1"/>
          </p:cNvSpPr>
          <p:nvPr/>
        </p:nvSpPr>
        <p:spPr bwMode="auto">
          <a:xfrm>
            <a:off x="8372475" y="5005388"/>
            <a:ext cx="295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720917" name="Rectangle 2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81000" y="381000"/>
            <a:ext cx="4419600" cy="609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altLang="zh-CN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2.2  </a:t>
            </a:r>
            <a:r>
              <a:rPr lang="zh-CN" altLang="en-US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循环控制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762000" y="1781175"/>
            <a:ext cx="7620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30000"/>
              </a:lnSpc>
              <a:buFont typeface="Monotype Sorts" pitchFamily="2" charset="2"/>
              <a:buNone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      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为解决某一问题，或求取某一计算结果，特定的条件下，程序中反复地按某一模式进行操作。</a:t>
            </a:r>
          </a:p>
        </p:txBody>
      </p:sp>
      <p:sp>
        <p:nvSpPr>
          <p:cNvPr id="721923" name="Rectangle 3"/>
          <p:cNvSpPr>
            <a:spLocks noChangeArrowheads="1"/>
          </p:cNvSpPr>
          <p:nvPr/>
        </p:nvSpPr>
        <p:spPr bwMode="auto">
          <a:xfrm>
            <a:off x="673100" y="1355725"/>
            <a:ext cx="16129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defRPr/>
            </a:pPr>
            <a:r>
              <a:rPr kumimoji="1" lang="zh-CN" altLang="en-US" sz="2000" b="1" i="1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循环概念</a:t>
            </a: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828675" y="2895600"/>
            <a:ext cx="15430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33CC"/>
                </a:solidFill>
                <a:latin typeface="Times New Roman" pitchFamily="18" charset="0"/>
              </a:rPr>
              <a:t>问题：</a:t>
            </a:r>
            <a:r>
              <a:rPr kumimoji="1" lang="zh-CN" altLang="en-US" sz="2000" b="1">
                <a:solidFill>
                  <a:srgbClr val="0033CC"/>
                </a:solidFill>
                <a:latin typeface="Times New Roman" pitchFamily="18" charset="0"/>
              </a:rPr>
              <a:t> 求 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2</a:t>
            </a:r>
            <a:r>
              <a:rPr kumimoji="1" lang="en-US" altLang="zh-CN" sz="2000" b="1" baseline="30000">
                <a:solidFill>
                  <a:srgbClr val="0033CC"/>
                </a:solidFill>
                <a:latin typeface="Times New Roman" pitchFamily="18" charset="0"/>
              </a:rPr>
              <a:t>n</a:t>
            </a:r>
            <a:endParaRPr kumimoji="1" lang="en-US" altLang="zh-CN" sz="2000" b="1">
              <a:solidFill>
                <a:srgbClr val="0033CC"/>
              </a:solidFill>
              <a:latin typeface="Times New Roman" pitchFamily="18" charset="0"/>
            </a:endParaRPr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990600" y="3505200"/>
          <a:ext cx="2763838" cy="1825625"/>
        </p:xfrm>
        <a:graphic>
          <a:graphicData uri="http://schemas.openxmlformats.org/presentationml/2006/ole">
            <p:oleObj spid="_x0000_s7170" name="公式" r:id="rId3" imgW="1485720" imgH="1143000" progId="Equation.3">
              <p:embed/>
            </p:oleObj>
          </a:graphicData>
        </a:graphic>
      </p:graphicFrame>
      <p:grpSp>
        <p:nvGrpSpPr>
          <p:cNvPr id="7174" name="Group 6"/>
          <p:cNvGrpSpPr>
            <a:grpSpLocks/>
          </p:cNvGrpSpPr>
          <p:nvPr/>
        </p:nvGrpSpPr>
        <p:grpSpPr bwMode="auto">
          <a:xfrm>
            <a:off x="4257675" y="4322763"/>
            <a:ext cx="1762125" cy="376237"/>
            <a:chOff x="1290" y="2910"/>
            <a:chExt cx="1110" cy="237"/>
          </a:xfrm>
        </p:grpSpPr>
        <p:sp>
          <p:nvSpPr>
            <p:cNvPr id="7188" name="Text Box 7"/>
            <p:cNvSpPr txBox="1">
              <a:spLocks noChangeArrowheads="1"/>
            </p:cNvSpPr>
            <p:nvPr/>
          </p:nvSpPr>
          <p:spPr bwMode="auto">
            <a:xfrm>
              <a:off x="1290" y="2916"/>
              <a:ext cx="17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s</a:t>
              </a:r>
            </a:p>
          </p:txBody>
        </p:sp>
        <p:sp>
          <p:nvSpPr>
            <p:cNvPr id="721928" name="Text Box 8"/>
            <p:cNvSpPr txBox="1">
              <a:spLocks noChangeArrowheads="1"/>
            </p:cNvSpPr>
            <p:nvPr/>
          </p:nvSpPr>
          <p:spPr bwMode="auto">
            <a:xfrm>
              <a:off x="1536" y="2910"/>
              <a:ext cx="864" cy="237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kumimoji="1" lang="en-US" altLang="zh-CN" b="1">
                  <a:solidFill>
                    <a:srgbClr val="FF3300"/>
                  </a:solidFill>
                  <a:latin typeface="Times New Roman" pitchFamily="18" charset="0"/>
                </a:rPr>
                <a:t>2</a:t>
              </a:r>
              <a:endParaRPr kumimoji="1" lang="en-US" altLang="zh-CN">
                <a:latin typeface="Times New Roman" pitchFamily="18" charset="0"/>
              </a:endParaRPr>
            </a:p>
          </p:txBody>
        </p:sp>
      </p:grpSp>
      <p:grpSp>
        <p:nvGrpSpPr>
          <p:cNvPr id="7175" name="Group 9"/>
          <p:cNvGrpSpPr>
            <a:grpSpLocks/>
          </p:cNvGrpSpPr>
          <p:nvPr/>
        </p:nvGrpSpPr>
        <p:grpSpPr bwMode="auto">
          <a:xfrm>
            <a:off x="6934200" y="3817938"/>
            <a:ext cx="1066800" cy="927100"/>
            <a:chOff x="2928" y="2536"/>
            <a:chExt cx="801" cy="584"/>
          </a:xfrm>
        </p:grpSpPr>
        <p:sp>
          <p:nvSpPr>
            <p:cNvPr id="721930" name="AutoShape 10"/>
            <p:cNvSpPr>
              <a:spLocks noChangeArrowheads="1"/>
            </p:cNvSpPr>
            <p:nvPr/>
          </p:nvSpPr>
          <p:spPr bwMode="auto">
            <a:xfrm>
              <a:off x="2928" y="2536"/>
              <a:ext cx="801" cy="584"/>
            </a:xfrm>
            <a:prstGeom prst="triangle">
              <a:avLst>
                <a:gd name="adj" fmla="val 52181"/>
              </a:avLst>
            </a:prstGeom>
            <a:gradFill rotWithShape="0">
              <a:gsLst>
                <a:gs pos="0">
                  <a:srgbClr val="FFFFFF"/>
                </a:gs>
                <a:gs pos="50000">
                  <a:srgbClr val="FFCCFF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62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>
                <a:defRPr/>
              </a:pPr>
              <a:endParaRPr kumimoji="1" lang="zh-CN" altLang="zh-CN">
                <a:latin typeface="Times New Roman" pitchFamily="18" charset="0"/>
              </a:endParaRPr>
            </a:p>
          </p:txBody>
        </p:sp>
        <p:sp>
          <p:nvSpPr>
            <p:cNvPr id="7187" name="Text Box 11"/>
            <p:cNvSpPr txBox="1">
              <a:spLocks noChangeArrowheads="1"/>
            </p:cNvSpPr>
            <p:nvPr/>
          </p:nvSpPr>
          <p:spPr bwMode="auto">
            <a:xfrm>
              <a:off x="3183" y="2794"/>
              <a:ext cx="327" cy="25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FFCCFF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×</a:t>
              </a:r>
            </a:p>
          </p:txBody>
        </p:sp>
      </p:grpSp>
      <p:sp>
        <p:nvSpPr>
          <p:cNvPr id="721932" name="Line 12"/>
          <p:cNvSpPr>
            <a:spLocks noChangeShapeType="1"/>
          </p:cNvSpPr>
          <p:nvPr/>
        </p:nvSpPr>
        <p:spPr bwMode="auto">
          <a:xfrm>
            <a:off x="5334000" y="4732338"/>
            <a:ext cx="0" cy="4572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/>
          </a:ln>
          <a:effectLst>
            <a:outerShdw dist="45791" dir="19578596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21933" name="Freeform 13"/>
          <p:cNvSpPr>
            <a:spLocks/>
          </p:cNvSpPr>
          <p:nvPr/>
        </p:nvSpPr>
        <p:spPr bwMode="auto">
          <a:xfrm>
            <a:off x="5297488" y="5200650"/>
            <a:ext cx="19050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" y="0"/>
              </a:cxn>
            </a:cxnLst>
            <a:rect l="0" t="0" r="r" b="b"/>
            <a:pathLst>
              <a:path w="1200" h="1">
                <a:moveTo>
                  <a:pt x="0" y="0"/>
                </a:moveTo>
                <a:lnTo>
                  <a:pt x="1200" y="0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outerShdw dist="28398" dir="1593903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21934" name="Line 14"/>
          <p:cNvSpPr>
            <a:spLocks noChangeShapeType="1"/>
          </p:cNvSpPr>
          <p:nvPr/>
        </p:nvSpPr>
        <p:spPr bwMode="auto">
          <a:xfrm flipV="1">
            <a:off x="7162800" y="4732338"/>
            <a:ext cx="0" cy="4572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stealth" w="med" len="med"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21935" name="Freeform 15"/>
          <p:cNvSpPr>
            <a:spLocks/>
          </p:cNvSpPr>
          <p:nvPr/>
        </p:nvSpPr>
        <p:spPr bwMode="auto">
          <a:xfrm>
            <a:off x="7773988" y="4732338"/>
            <a:ext cx="1587" cy="509587"/>
          </a:xfrm>
          <a:custGeom>
            <a:avLst/>
            <a:gdLst/>
            <a:ahLst/>
            <a:cxnLst>
              <a:cxn ang="0">
                <a:pos x="0" y="321"/>
              </a:cxn>
              <a:cxn ang="0">
                <a:pos x="0" y="0"/>
              </a:cxn>
            </a:cxnLst>
            <a:rect l="0" t="0" r="r" b="b"/>
            <a:pathLst>
              <a:path w="1" h="321">
                <a:moveTo>
                  <a:pt x="0" y="321"/>
                </a:moveTo>
                <a:lnTo>
                  <a:pt x="0" y="0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stealth" w="med" len="med"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21936" name="Freeform 16"/>
          <p:cNvSpPr>
            <a:spLocks/>
          </p:cNvSpPr>
          <p:nvPr/>
        </p:nvSpPr>
        <p:spPr bwMode="auto">
          <a:xfrm>
            <a:off x="7772400" y="5189538"/>
            <a:ext cx="533400" cy="76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" y="0"/>
              </a:cxn>
            </a:cxnLst>
            <a:rect l="0" t="0" r="r" b="b"/>
            <a:pathLst>
              <a:path w="1200" h="1">
                <a:moveTo>
                  <a:pt x="0" y="0"/>
                </a:moveTo>
                <a:lnTo>
                  <a:pt x="1200" y="0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outerShdw dist="28398" dir="1593903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21937" name="Freeform 17"/>
          <p:cNvSpPr>
            <a:spLocks/>
          </p:cNvSpPr>
          <p:nvPr/>
        </p:nvSpPr>
        <p:spPr bwMode="auto">
          <a:xfrm>
            <a:off x="7488238" y="3581400"/>
            <a:ext cx="1587" cy="244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54"/>
              </a:cxn>
            </a:cxnLst>
            <a:rect l="0" t="0" r="r" b="b"/>
            <a:pathLst>
              <a:path w="1" h="154">
                <a:moveTo>
                  <a:pt x="0" y="0"/>
                </a:moveTo>
                <a:lnTo>
                  <a:pt x="0" y="154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outerShdw dist="45791" dir="19578596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21938" name="Freeform 18"/>
          <p:cNvSpPr>
            <a:spLocks/>
          </p:cNvSpPr>
          <p:nvPr/>
        </p:nvSpPr>
        <p:spPr bwMode="auto">
          <a:xfrm>
            <a:off x="5297488" y="3581400"/>
            <a:ext cx="223202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06" y="0"/>
              </a:cxn>
            </a:cxnLst>
            <a:rect l="0" t="0" r="r" b="b"/>
            <a:pathLst>
              <a:path w="1406" h="1">
                <a:moveTo>
                  <a:pt x="0" y="0"/>
                </a:moveTo>
                <a:lnTo>
                  <a:pt x="1406" y="0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18900000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21939" name="Line 19"/>
          <p:cNvSpPr>
            <a:spLocks noChangeShapeType="1"/>
          </p:cNvSpPr>
          <p:nvPr/>
        </p:nvSpPr>
        <p:spPr bwMode="auto">
          <a:xfrm>
            <a:off x="5334000" y="3589338"/>
            <a:ext cx="0" cy="6858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21940" name="Text Box 20"/>
          <p:cNvSpPr txBox="1">
            <a:spLocks noChangeArrowheads="1"/>
          </p:cNvSpPr>
          <p:nvPr/>
        </p:nvSpPr>
        <p:spPr bwMode="auto">
          <a:xfrm>
            <a:off x="8372475" y="5005388"/>
            <a:ext cx="295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721941" name="Rectangle 2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81000" y="381000"/>
            <a:ext cx="4419600" cy="609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altLang="zh-CN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2.2  </a:t>
            </a:r>
            <a:r>
              <a:rPr lang="zh-CN" altLang="en-US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循环控制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1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1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1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21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1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1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1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1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1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1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1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21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1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1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1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21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21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21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21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21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21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21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21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21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1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21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21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21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21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17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21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21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21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21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933" grpId="0" animBg="1"/>
      <p:bldP spid="721935" grpId="0" animBg="1"/>
      <p:bldP spid="721936" grpId="0" animBg="1"/>
      <p:bldP spid="721937" grpId="0" animBg="1"/>
      <p:bldP spid="721938" grpId="0" animBg="1"/>
      <p:bldP spid="721940" grpId="0" autoUpdateAnimBg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762000" y="1781175"/>
            <a:ext cx="7620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30000"/>
              </a:lnSpc>
              <a:buFont typeface="Monotype Sorts" pitchFamily="2" charset="2"/>
              <a:buNone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      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为解决某一问题，或求取某一计算结果，特定的条件下，程序中反复地按某一模式进行操作。</a:t>
            </a:r>
          </a:p>
        </p:txBody>
      </p:sp>
      <p:sp>
        <p:nvSpPr>
          <p:cNvPr id="722947" name="Rectangle 3"/>
          <p:cNvSpPr>
            <a:spLocks noChangeArrowheads="1"/>
          </p:cNvSpPr>
          <p:nvPr/>
        </p:nvSpPr>
        <p:spPr bwMode="auto">
          <a:xfrm>
            <a:off x="673100" y="1355725"/>
            <a:ext cx="16129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defRPr/>
            </a:pPr>
            <a:r>
              <a:rPr kumimoji="1" lang="zh-CN" altLang="en-US" sz="2000" b="1" i="1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循环概念</a:t>
            </a: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828675" y="2895600"/>
            <a:ext cx="15430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33CC"/>
                </a:solidFill>
                <a:latin typeface="Times New Roman" pitchFamily="18" charset="0"/>
              </a:rPr>
              <a:t>问题：</a:t>
            </a:r>
            <a:r>
              <a:rPr kumimoji="1" lang="zh-CN" altLang="en-US" sz="2000" b="1">
                <a:solidFill>
                  <a:srgbClr val="0033CC"/>
                </a:solidFill>
                <a:latin typeface="Times New Roman" pitchFamily="18" charset="0"/>
              </a:rPr>
              <a:t> 求 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2</a:t>
            </a:r>
            <a:r>
              <a:rPr kumimoji="1" lang="en-US" altLang="zh-CN" sz="2000" b="1" baseline="30000">
                <a:solidFill>
                  <a:srgbClr val="0033CC"/>
                </a:solidFill>
                <a:latin typeface="Times New Roman" pitchFamily="18" charset="0"/>
              </a:rPr>
              <a:t>n</a:t>
            </a:r>
            <a:endParaRPr kumimoji="1" lang="en-US" altLang="zh-CN" sz="2000" b="1">
              <a:solidFill>
                <a:srgbClr val="0033CC"/>
              </a:solidFill>
              <a:latin typeface="Times New Roman" pitchFamily="18" charset="0"/>
            </a:endParaRPr>
          </a:p>
        </p:txBody>
      </p:sp>
      <p:graphicFrame>
        <p:nvGraphicFramePr>
          <p:cNvPr id="8194" name="Object 5"/>
          <p:cNvGraphicFramePr>
            <a:graphicFrameLocks noChangeAspect="1"/>
          </p:cNvGraphicFramePr>
          <p:nvPr/>
        </p:nvGraphicFramePr>
        <p:xfrm>
          <a:off x="990600" y="3505200"/>
          <a:ext cx="2763838" cy="1825625"/>
        </p:xfrm>
        <a:graphic>
          <a:graphicData uri="http://schemas.openxmlformats.org/presentationml/2006/ole">
            <p:oleObj spid="_x0000_s8194" name="公式" r:id="rId3" imgW="1485720" imgH="1143000" progId="Equation.3">
              <p:embed/>
            </p:oleObj>
          </a:graphicData>
        </a:graphic>
      </p:graphicFrame>
      <p:grpSp>
        <p:nvGrpSpPr>
          <p:cNvPr id="8198" name="Group 6"/>
          <p:cNvGrpSpPr>
            <a:grpSpLocks/>
          </p:cNvGrpSpPr>
          <p:nvPr/>
        </p:nvGrpSpPr>
        <p:grpSpPr bwMode="auto">
          <a:xfrm>
            <a:off x="4257675" y="4322763"/>
            <a:ext cx="1762125" cy="376237"/>
            <a:chOff x="1290" y="2910"/>
            <a:chExt cx="1110" cy="237"/>
          </a:xfrm>
        </p:grpSpPr>
        <p:sp>
          <p:nvSpPr>
            <p:cNvPr id="8212" name="Text Box 7"/>
            <p:cNvSpPr txBox="1">
              <a:spLocks noChangeArrowheads="1"/>
            </p:cNvSpPr>
            <p:nvPr/>
          </p:nvSpPr>
          <p:spPr bwMode="auto">
            <a:xfrm>
              <a:off x="1290" y="2916"/>
              <a:ext cx="17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s</a:t>
              </a:r>
            </a:p>
          </p:txBody>
        </p:sp>
        <p:sp>
          <p:nvSpPr>
            <p:cNvPr id="722952" name="Text Box 8"/>
            <p:cNvSpPr txBox="1">
              <a:spLocks noChangeArrowheads="1"/>
            </p:cNvSpPr>
            <p:nvPr/>
          </p:nvSpPr>
          <p:spPr bwMode="auto">
            <a:xfrm>
              <a:off x="1536" y="2910"/>
              <a:ext cx="864" cy="237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kumimoji="1" lang="en-US" altLang="zh-CN" b="1">
                  <a:solidFill>
                    <a:srgbClr val="FF3300"/>
                  </a:solidFill>
                  <a:latin typeface="Times New Roman" pitchFamily="18" charset="0"/>
                </a:rPr>
                <a:t>4</a:t>
              </a:r>
              <a:endParaRPr kumimoji="1" lang="en-US" altLang="zh-CN">
                <a:latin typeface="Times New Roman" pitchFamily="18" charset="0"/>
              </a:endParaRPr>
            </a:p>
          </p:txBody>
        </p:sp>
      </p:grpSp>
      <p:grpSp>
        <p:nvGrpSpPr>
          <p:cNvPr id="8199" name="Group 9"/>
          <p:cNvGrpSpPr>
            <a:grpSpLocks/>
          </p:cNvGrpSpPr>
          <p:nvPr/>
        </p:nvGrpSpPr>
        <p:grpSpPr bwMode="auto">
          <a:xfrm>
            <a:off x="6934200" y="3817938"/>
            <a:ext cx="1066800" cy="927100"/>
            <a:chOff x="2928" y="2536"/>
            <a:chExt cx="801" cy="584"/>
          </a:xfrm>
        </p:grpSpPr>
        <p:sp>
          <p:nvSpPr>
            <p:cNvPr id="722954" name="AutoShape 10"/>
            <p:cNvSpPr>
              <a:spLocks noChangeArrowheads="1"/>
            </p:cNvSpPr>
            <p:nvPr/>
          </p:nvSpPr>
          <p:spPr bwMode="auto">
            <a:xfrm>
              <a:off x="2928" y="2536"/>
              <a:ext cx="801" cy="584"/>
            </a:xfrm>
            <a:prstGeom prst="triangle">
              <a:avLst>
                <a:gd name="adj" fmla="val 52181"/>
              </a:avLst>
            </a:prstGeom>
            <a:gradFill rotWithShape="0">
              <a:gsLst>
                <a:gs pos="0">
                  <a:srgbClr val="FFFFFF"/>
                </a:gs>
                <a:gs pos="50000">
                  <a:srgbClr val="FFCCFF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62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>
                <a:defRPr/>
              </a:pPr>
              <a:endParaRPr kumimoji="1" lang="zh-CN" altLang="zh-CN">
                <a:latin typeface="Times New Roman" pitchFamily="18" charset="0"/>
              </a:endParaRPr>
            </a:p>
          </p:txBody>
        </p:sp>
        <p:sp>
          <p:nvSpPr>
            <p:cNvPr id="8211" name="Text Box 11"/>
            <p:cNvSpPr txBox="1">
              <a:spLocks noChangeArrowheads="1"/>
            </p:cNvSpPr>
            <p:nvPr/>
          </p:nvSpPr>
          <p:spPr bwMode="auto">
            <a:xfrm>
              <a:off x="3183" y="2794"/>
              <a:ext cx="328" cy="25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FFCCFF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×</a:t>
              </a:r>
            </a:p>
          </p:txBody>
        </p:sp>
      </p:grpSp>
      <p:sp>
        <p:nvSpPr>
          <p:cNvPr id="722956" name="Line 12"/>
          <p:cNvSpPr>
            <a:spLocks noChangeShapeType="1"/>
          </p:cNvSpPr>
          <p:nvPr/>
        </p:nvSpPr>
        <p:spPr bwMode="auto">
          <a:xfrm>
            <a:off x="5334000" y="4732338"/>
            <a:ext cx="0" cy="4572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/>
          </a:ln>
          <a:effectLst>
            <a:outerShdw dist="45791" dir="19578596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22957" name="Freeform 13"/>
          <p:cNvSpPr>
            <a:spLocks/>
          </p:cNvSpPr>
          <p:nvPr/>
        </p:nvSpPr>
        <p:spPr bwMode="auto">
          <a:xfrm>
            <a:off x="5297488" y="5200650"/>
            <a:ext cx="19050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" y="0"/>
              </a:cxn>
            </a:cxnLst>
            <a:rect l="0" t="0" r="r" b="b"/>
            <a:pathLst>
              <a:path w="1200" h="1">
                <a:moveTo>
                  <a:pt x="0" y="0"/>
                </a:moveTo>
                <a:lnTo>
                  <a:pt x="1200" y="0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outerShdw dist="28398" dir="1593903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22958" name="Line 14"/>
          <p:cNvSpPr>
            <a:spLocks noChangeShapeType="1"/>
          </p:cNvSpPr>
          <p:nvPr/>
        </p:nvSpPr>
        <p:spPr bwMode="auto">
          <a:xfrm flipV="1">
            <a:off x="7162800" y="4732338"/>
            <a:ext cx="0" cy="4572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stealth" w="med" len="med"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22959" name="Freeform 15"/>
          <p:cNvSpPr>
            <a:spLocks/>
          </p:cNvSpPr>
          <p:nvPr/>
        </p:nvSpPr>
        <p:spPr bwMode="auto">
          <a:xfrm>
            <a:off x="7773988" y="4732338"/>
            <a:ext cx="1587" cy="509587"/>
          </a:xfrm>
          <a:custGeom>
            <a:avLst/>
            <a:gdLst/>
            <a:ahLst/>
            <a:cxnLst>
              <a:cxn ang="0">
                <a:pos x="0" y="321"/>
              </a:cxn>
              <a:cxn ang="0">
                <a:pos x="0" y="0"/>
              </a:cxn>
            </a:cxnLst>
            <a:rect l="0" t="0" r="r" b="b"/>
            <a:pathLst>
              <a:path w="1" h="321">
                <a:moveTo>
                  <a:pt x="0" y="321"/>
                </a:moveTo>
                <a:lnTo>
                  <a:pt x="0" y="0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stealth" w="med" len="med"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22960" name="Freeform 16"/>
          <p:cNvSpPr>
            <a:spLocks/>
          </p:cNvSpPr>
          <p:nvPr/>
        </p:nvSpPr>
        <p:spPr bwMode="auto">
          <a:xfrm>
            <a:off x="7772400" y="5189538"/>
            <a:ext cx="533400" cy="76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" y="0"/>
              </a:cxn>
            </a:cxnLst>
            <a:rect l="0" t="0" r="r" b="b"/>
            <a:pathLst>
              <a:path w="1200" h="1">
                <a:moveTo>
                  <a:pt x="0" y="0"/>
                </a:moveTo>
                <a:lnTo>
                  <a:pt x="1200" y="0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outerShdw dist="28398" dir="1593903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22961" name="Freeform 17"/>
          <p:cNvSpPr>
            <a:spLocks/>
          </p:cNvSpPr>
          <p:nvPr/>
        </p:nvSpPr>
        <p:spPr bwMode="auto">
          <a:xfrm>
            <a:off x="7488238" y="3581400"/>
            <a:ext cx="1587" cy="244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54"/>
              </a:cxn>
            </a:cxnLst>
            <a:rect l="0" t="0" r="r" b="b"/>
            <a:pathLst>
              <a:path w="1" h="154">
                <a:moveTo>
                  <a:pt x="0" y="0"/>
                </a:moveTo>
                <a:lnTo>
                  <a:pt x="0" y="154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outerShdw dist="45791" dir="19578596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22962" name="Freeform 18"/>
          <p:cNvSpPr>
            <a:spLocks/>
          </p:cNvSpPr>
          <p:nvPr/>
        </p:nvSpPr>
        <p:spPr bwMode="auto">
          <a:xfrm>
            <a:off x="5297488" y="3581400"/>
            <a:ext cx="223202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06" y="0"/>
              </a:cxn>
            </a:cxnLst>
            <a:rect l="0" t="0" r="r" b="b"/>
            <a:pathLst>
              <a:path w="1406" h="1">
                <a:moveTo>
                  <a:pt x="0" y="0"/>
                </a:moveTo>
                <a:lnTo>
                  <a:pt x="1406" y="0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18900000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22963" name="Line 19"/>
          <p:cNvSpPr>
            <a:spLocks noChangeShapeType="1"/>
          </p:cNvSpPr>
          <p:nvPr/>
        </p:nvSpPr>
        <p:spPr bwMode="auto">
          <a:xfrm>
            <a:off x="5334000" y="3589338"/>
            <a:ext cx="0" cy="6858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22964" name="Text Box 20"/>
          <p:cNvSpPr txBox="1">
            <a:spLocks noChangeArrowheads="1"/>
          </p:cNvSpPr>
          <p:nvPr/>
        </p:nvSpPr>
        <p:spPr bwMode="auto">
          <a:xfrm>
            <a:off x="8372475" y="5005388"/>
            <a:ext cx="295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722965" name="Rectangle 2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81000" y="381000"/>
            <a:ext cx="4419600" cy="609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altLang="zh-CN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2.2  </a:t>
            </a:r>
            <a:r>
              <a:rPr lang="zh-CN" altLang="en-US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循环控制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762000" y="1781175"/>
            <a:ext cx="7620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30000"/>
              </a:lnSpc>
              <a:buFont typeface="Monotype Sorts" pitchFamily="2" charset="2"/>
              <a:buNone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      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为解决某一问题，或求取某一计算结果，特定的条件下，程序中反复地按某一模式进行操作。</a:t>
            </a:r>
          </a:p>
        </p:txBody>
      </p:sp>
      <p:sp>
        <p:nvSpPr>
          <p:cNvPr id="723971" name="Rectangle 3"/>
          <p:cNvSpPr>
            <a:spLocks noChangeArrowheads="1"/>
          </p:cNvSpPr>
          <p:nvPr/>
        </p:nvSpPr>
        <p:spPr bwMode="auto">
          <a:xfrm>
            <a:off x="673100" y="1355725"/>
            <a:ext cx="16129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defRPr/>
            </a:pPr>
            <a:r>
              <a:rPr kumimoji="1" lang="zh-CN" altLang="en-US" sz="2000" b="1" i="1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循环概念</a:t>
            </a: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828675" y="2895600"/>
            <a:ext cx="15430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33CC"/>
                </a:solidFill>
                <a:latin typeface="Times New Roman" pitchFamily="18" charset="0"/>
              </a:rPr>
              <a:t>问题：</a:t>
            </a:r>
            <a:r>
              <a:rPr kumimoji="1" lang="zh-CN" altLang="en-US" sz="2000" b="1">
                <a:solidFill>
                  <a:srgbClr val="0033CC"/>
                </a:solidFill>
                <a:latin typeface="Times New Roman" pitchFamily="18" charset="0"/>
              </a:rPr>
              <a:t> 求 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2</a:t>
            </a:r>
            <a:r>
              <a:rPr kumimoji="1" lang="en-US" altLang="zh-CN" sz="2000" b="1" baseline="30000">
                <a:solidFill>
                  <a:srgbClr val="0033CC"/>
                </a:solidFill>
                <a:latin typeface="Times New Roman" pitchFamily="18" charset="0"/>
              </a:rPr>
              <a:t>n</a:t>
            </a:r>
            <a:endParaRPr kumimoji="1" lang="en-US" altLang="zh-CN" sz="2000" b="1">
              <a:solidFill>
                <a:srgbClr val="0033CC"/>
              </a:solidFill>
              <a:latin typeface="Times New Roman" pitchFamily="18" charset="0"/>
            </a:endParaRPr>
          </a:p>
        </p:txBody>
      </p:sp>
      <p:graphicFrame>
        <p:nvGraphicFramePr>
          <p:cNvPr id="9218" name="Object 5"/>
          <p:cNvGraphicFramePr>
            <a:graphicFrameLocks noChangeAspect="1"/>
          </p:cNvGraphicFramePr>
          <p:nvPr/>
        </p:nvGraphicFramePr>
        <p:xfrm>
          <a:off x="990600" y="3505200"/>
          <a:ext cx="2763838" cy="1825625"/>
        </p:xfrm>
        <a:graphic>
          <a:graphicData uri="http://schemas.openxmlformats.org/presentationml/2006/ole">
            <p:oleObj spid="_x0000_s9218" name="公式" r:id="rId3" imgW="1485720" imgH="1143000" progId="Equation.3">
              <p:embed/>
            </p:oleObj>
          </a:graphicData>
        </a:graphic>
      </p:graphicFrame>
      <p:grpSp>
        <p:nvGrpSpPr>
          <p:cNvPr id="9222" name="Group 6"/>
          <p:cNvGrpSpPr>
            <a:grpSpLocks/>
          </p:cNvGrpSpPr>
          <p:nvPr/>
        </p:nvGrpSpPr>
        <p:grpSpPr bwMode="auto">
          <a:xfrm>
            <a:off x="4257675" y="4322763"/>
            <a:ext cx="1762125" cy="376237"/>
            <a:chOff x="1290" y="2910"/>
            <a:chExt cx="1110" cy="237"/>
          </a:xfrm>
        </p:grpSpPr>
        <p:sp>
          <p:nvSpPr>
            <p:cNvPr id="9236" name="Text Box 7"/>
            <p:cNvSpPr txBox="1">
              <a:spLocks noChangeArrowheads="1"/>
            </p:cNvSpPr>
            <p:nvPr/>
          </p:nvSpPr>
          <p:spPr bwMode="auto">
            <a:xfrm>
              <a:off x="1290" y="2916"/>
              <a:ext cx="17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s</a:t>
              </a:r>
            </a:p>
          </p:txBody>
        </p:sp>
        <p:sp>
          <p:nvSpPr>
            <p:cNvPr id="723976" name="Text Box 8"/>
            <p:cNvSpPr txBox="1">
              <a:spLocks noChangeArrowheads="1"/>
            </p:cNvSpPr>
            <p:nvPr/>
          </p:nvSpPr>
          <p:spPr bwMode="auto">
            <a:xfrm>
              <a:off x="1536" y="2910"/>
              <a:ext cx="864" cy="237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kumimoji="1" lang="en-US" altLang="zh-CN" b="1">
                  <a:solidFill>
                    <a:srgbClr val="FF3300"/>
                  </a:solidFill>
                  <a:latin typeface="Times New Roman" pitchFamily="18" charset="0"/>
                </a:rPr>
                <a:t>4</a:t>
              </a:r>
              <a:endParaRPr kumimoji="1" lang="en-US" altLang="zh-CN">
                <a:latin typeface="Times New Roman" pitchFamily="18" charset="0"/>
              </a:endParaRPr>
            </a:p>
          </p:txBody>
        </p:sp>
      </p:grpSp>
      <p:grpSp>
        <p:nvGrpSpPr>
          <p:cNvPr id="9223" name="Group 9"/>
          <p:cNvGrpSpPr>
            <a:grpSpLocks/>
          </p:cNvGrpSpPr>
          <p:nvPr/>
        </p:nvGrpSpPr>
        <p:grpSpPr bwMode="auto">
          <a:xfrm>
            <a:off x="6934200" y="3817938"/>
            <a:ext cx="1066800" cy="927100"/>
            <a:chOff x="2928" y="2536"/>
            <a:chExt cx="801" cy="584"/>
          </a:xfrm>
        </p:grpSpPr>
        <p:sp>
          <p:nvSpPr>
            <p:cNvPr id="723978" name="AutoShape 10"/>
            <p:cNvSpPr>
              <a:spLocks noChangeArrowheads="1"/>
            </p:cNvSpPr>
            <p:nvPr/>
          </p:nvSpPr>
          <p:spPr bwMode="auto">
            <a:xfrm>
              <a:off x="2928" y="2536"/>
              <a:ext cx="801" cy="584"/>
            </a:xfrm>
            <a:prstGeom prst="triangle">
              <a:avLst>
                <a:gd name="adj" fmla="val 52181"/>
              </a:avLst>
            </a:prstGeom>
            <a:gradFill rotWithShape="0">
              <a:gsLst>
                <a:gs pos="0">
                  <a:srgbClr val="FFFFFF"/>
                </a:gs>
                <a:gs pos="50000">
                  <a:srgbClr val="FFCCFF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62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>
                <a:defRPr/>
              </a:pPr>
              <a:endParaRPr kumimoji="1" lang="zh-CN" altLang="zh-CN">
                <a:latin typeface="Times New Roman" pitchFamily="18" charset="0"/>
              </a:endParaRPr>
            </a:p>
          </p:txBody>
        </p:sp>
        <p:sp>
          <p:nvSpPr>
            <p:cNvPr id="9235" name="Text Box 11"/>
            <p:cNvSpPr txBox="1">
              <a:spLocks noChangeArrowheads="1"/>
            </p:cNvSpPr>
            <p:nvPr/>
          </p:nvSpPr>
          <p:spPr bwMode="auto">
            <a:xfrm>
              <a:off x="3183" y="2794"/>
              <a:ext cx="328" cy="25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FFCCFF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×</a:t>
              </a:r>
            </a:p>
          </p:txBody>
        </p:sp>
      </p:grpSp>
      <p:sp>
        <p:nvSpPr>
          <p:cNvPr id="723980" name="Line 12"/>
          <p:cNvSpPr>
            <a:spLocks noChangeShapeType="1"/>
          </p:cNvSpPr>
          <p:nvPr/>
        </p:nvSpPr>
        <p:spPr bwMode="auto">
          <a:xfrm>
            <a:off x="5334000" y="4732338"/>
            <a:ext cx="0" cy="4572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/>
          </a:ln>
          <a:effectLst>
            <a:outerShdw dist="45791" dir="19578596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23981" name="Freeform 13"/>
          <p:cNvSpPr>
            <a:spLocks/>
          </p:cNvSpPr>
          <p:nvPr/>
        </p:nvSpPr>
        <p:spPr bwMode="auto">
          <a:xfrm>
            <a:off x="5297488" y="5200650"/>
            <a:ext cx="19050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" y="0"/>
              </a:cxn>
            </a:cxnLst>
            <a:rect l="0" t="0" r="r" b="b"/>
            <a:pathLst>
              <a:path w="1200" h="1">
                <a:moveTo>
                  <a:pt x="0" y="0"/>
                </a:moveTo>
                <a:lnTo>
                  <a:pt x="1200" y="0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outerShdw dist="28398" dir="1593903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23982" name="Line 14"/>
          <p:cNvSpPr>
            <a:spLocks noChangeShapeType="1"/>
          </p:cNvSpPr>
          <p:nvPr/>
        </p:nvSpPr>
        <p:spPr bwMode="auto">
          <a:xfrm flipV="1">
            <a:off x="7162800" y="4732338"/>
            <a:ext cx="0" cy="4572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stealth" w="med" len="med"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23983" name="Freeform 15"/>
          <p:cNvSpPr>
            <a:spLocks/>
          </p:cNvSpPr>
          <p:nvPr/>
        </p:nvSpPr>
        <p:spPr bwMode="auto">
          <a:xfrm>
            <a:off x="7773988" y="4732338"/>
            <a:ext cx="1587" cy="509587"/>
          </a:xfrm>
          <a:custGeom>
            <a:avLst/>
            <a:gdLst/>
            <a:ahLst/>
            <a:cxnLst>
              <a:cxn ang="0">
                <a:pos x="0" y="321"/>
              </a:cxn>
              <a:cxn ang="0">
                <a:pos x="0" y="0"/>
              </a:cxn>
            </a:cxnLst>
            <a:rect l="0" t="0" r="r" b="b"/>
            <a:pathLst>
              <a:path w="1" h="321">
                <a:moveTo>
                  <a:pt x="0" y="321"/>
                </a:moveTo>
                <a:lnTo>
                  <a:pt x="0" y="0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stealth" w="med" len="med"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23984" name="Freeform 16"/>
          <p:cNvSpPr>
            <a:spLocks/>
          </p:cNvSpPr>
          <p:nvPr/>
        </p:nvSpPr>
        <p:spPr bwMode="auto">
          <a:xfrm>
            <a:off x="7772400" y="5189538"/>
            <a:ext cx="533400" cy="76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" y="0"/>
              </a:cxn>
            </a:cxnLst>
            <a:rect l="0" t="0" r="r" b="b"/>
            <a:pathLst>
              <a:path w="1200" h="1">
                <a:moveTo>
                  <a:pt x="0" y="0"/>
                </a:moveTo>
                <a:lnTo>
                  <a:pt x="1200" y="0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outerShdw dist="28398" dir="1593903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23985" name="Freeform 17"/>
          <p:cNvSpPr>
            <a:spLocks/>
          </p:cNvSpPr>
          <p:nvPr/>
        </p:nvSpPr>
        <p:spPr bwMode="auto">
          <a:xfrm>
            <a:off x="7488238" y="3581400"/>
            <a:ext cx="1587" cy="244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54"/>
              </a:cxn>
            </a:cxnLst>
            <a:rect l="0" t="0" r="r" b="b"/>
            <a:pathLst>
              <a:path w="1" h="154">
                <a:moveTo>
                  <a:pt x="0" y="0"/>
                </a:moveTo>
                <a:lnTo>
                  <a:pt x="0" y="154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outerShdw dist="45791" dir="19578596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23986" name="Freeform 18"/>
          <p:cNvSpPr>
            <a:spLocks/>
          </p:cNvSpPr>
          <p:nvPr/>
        </p:nvSpPr>
        <p:spPr bwMode="auto">
          <a:xfrm>
            <a:off x="5297488" y="3581400"/>
            <a:ext cx="223202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06" y="0"/>
              </a:cxn>
            </a:cxnLst>
            <a:rect l="0" t="0" r="r" b="b"/>
            <a:pathLst>
              <a:path w="1406" h="1">
                <a:moveTo>
                  <a:pt x="0" y="0"/>
                </a:moveTo>
                <a:lnTo>
                  <a:pt x="1406" y="0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18900000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23987" name="Line 19"/>
          <p:cNvSpPr>
            <a:spLocks noChangeShapeType="1"/>
          </p:cNvSpPr>
          <p:nvPr/>
        </p:nvSpPr>
        <p:spPr bwMode="auto">
          <a:xfrm>
            <a:off x="5334000" y="3589338"/>
            <a:ext cx="0" cy="6858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23988" name="Text Box 20"/>
          <p:cNvSpPr txBox="1">
            <a:spLocks noChangeArrowheads="1"/>
          </p:cNvSpPr>
          <p:nvPr/>
        </p:nvSpPr>
        <p:spPr bwMode="auto">
          <a:xfrm>
            <a:off x="8372475" y="5005388"/>
            <a:ext cx="295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723989" name="Rectangle 2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81000" y="381000"/>
            <a:ext cx="4419600" cy="609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altLang="zh-CN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2.2  </a:t>
            </a:r>
            <a:r>
              <a:rPr lang="zh-CN" altLang="en-US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循环控制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3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3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3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23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3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3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3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3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3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3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3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23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3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3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3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23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23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23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23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23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23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23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23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23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1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23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23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23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23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17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23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23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23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23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981" grpId="0" animBg="1"/>
      <p:bldP spid="723983" grpId="0" animBg="1"/>
      <p:bldP spid="723984" grpId="0" animBg="1"/>
      <p:bldP spid="723985" grpId="0" animBg="1"/>
      <p:bldP spid="723986" grpId="0" animBg="1"/>
      <p:bldP spid="723988" grpId="0" autoUpdateAnimBg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762000" y="1781175"/>
            <a:ext cx="7620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30000"/>
              </a:lnSpc>
              <a:buFont typeface="Monotype Sorts" pitchFamily="2" charset="2"/>
              <a:buNone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      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为解决某一问题，或求取某一计算结果，特定的条件下，程序中反复地按某一模式进行操作。</a:t>
            </a:r>
          </a:p>
        </p:txBody>
      </p:sp>
      <p:sp>
        <p:nvSpPr>
          <p:cNvPr id="724995" name="Rectangle 3"/>
          <p:cNvSpPr>
            <a:spLocks noChangeArrowheads="1"/>
          </p:cNvSpPr>
          <p:nvPr/>
        </p:nvSpPr>
        <p:spPr bwMode="auto">
          <a:xfrm>
            <a:off x="673100" y="1355725"/>
            <a:ext cx="16129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defRPr/>
            </a:pPr>
            <a:r>
              <a:rPr kumimoji="1" lang="zh-CN" altLang="en-US" sz="2000" b="1" i="1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循环概念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828675" y="2895600"/>
            <a:ext cx="15430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33CC"/>
                </a:solidFill>
                <a:latin typeface="Times New Roman" pitchFamily="18" charset="0"/>
              </a:rPr>
              <a:t>问题：</a:t>
            </a:r>
            <a:r>
              <a:rPr kumimoji="1" lang="zh-CN" altLang="en-US" sz="2000" b="1">
                <a:solidFill>
                  <a:srgbClr val="0033CC"/>
                </a:solidFill>
                <a:latin typeface="Times New Roman" pitchFamily="18" charset="0"/>
              </a:rPr>
              <a:t> 求 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2</a:t>
            </a:r>
            <a:r>
              <a:rPr kumimoji="1" lang="en-US" altLang="zh-CN" sz="2000" b="1" baseline="30000">
                <a:solidFill>
                  <a:srgbClr val="0033CC"/>
                </a:solidFill>
                <a:latin typeface="Times New Roman" pitchFamily="18" charset="0"/>
              </a:rPr>
              <a:t>n</a:t>
            </a:r>
            <a:endParaRPr kumimoji="1" lang="en-US" altLang="zh-CN" sz="2000" b="1">
              <a:solidFill>
                <a:srgbClr val="0033CC"/>
              </a:solidFill>
              <a:latin typeface="Times New Roman" pitchFamily="18" charset="0"/>
            </a:endParaRPr>
          </a:p>
        </p:txBody>
      </p:sp>
      <p:graphicFrame>
        <p:nvGraphicFramePr>
          <p:cNvPr id="10242" name="Object 5"/>
          <p:cNvGraphicFramePr>
            <a:graphicFrameLocks noChangeAspect="1"/>
          </p:cNvGraphicFramePr>
          <p:nvPr/>
        </p:nvGraphicFramePr>
        <p:xfrm>
          <a:off x="990600" y="3505200"/>
          <a:ext cx="2763838" cy="1825625"/>
        </p:xfrm>
        <a:graphic>
          <a:graphicData uri="http://schemas.openxmlformats.org/presentationml/2006/ole">
            <p:oleObj spid="_x0000_s10242" name="公式" r:id="rId3" imgW="1485720" imgH="1143000" progId="Equation.3">
              <p:embed/>
            </p:oleObj>
          </a:graphicData>
        </a:graphic>
      </p:graphicFrame>
      <p:grpSp>
        <p:nvGrpSpPr>
          <p:cNvPr id="10246" name="Group 6"/>
          <p:cNvGrpSpPr>
            <a:grpSpLocks/>
          </p:cNvGrpSpPr>
          <p:nvPr/>
        </p:nvGrpSpPr>
        <p:grpSpPr bwMode="auto">
          <a:xfrm>
            <a:off x="4257675" y="4322763"/>
            <a:ext cx="1762125" cy="376237"/>
            <a:chOff x="1290" y="2910"/>
            <a:chExt cx="1110" cy="237"/>
          </a:xfrm>
        </p:grpSpPr>
        <p:sp>
          <p:nvSpPr>
            <p:cNvPr id="10260" name="Text Box 7"/>
            <p:cNvSpPr txBox="1">
              <a:spLocks noChangeArrowheads="1"/>
            </p:cNvSpPr>
            <p:nvPr/>
          </p:nvSpPr>
          <p:spPr bwMode="auto">
            <a:xfrm>
              <a:off x="1290" y="2916"/>
              <a:ext cx="17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s</a:t>
              </a:r>
            </a:p>
          </p:txBody>
        </p:sp>
        <p:sp>
          <p:nvSpPr>
            <p:cNvPr id="725000" name="Text Box 8"/>
            <p:cNvSpPr txBox="1">
              <a:spLocks noChangeArrowheads="1"/>
            </p:cNvSpPr>
            <p:nvPr/>
          </p:nvSpPr>
          <p:spPr bwMode="auto">
            <a:xfrm>
              <a:off x="1536" y="2910"/>
              <a:ext cx="864" cy="237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kumimoji="1" lang="en-US" altLang="zh-CN" b="1">
                  <a:solidFill>
                    <a:srgbClr val="FF3300"/>
                  </a:solidFill>
                  <a:latin typeface="Times New Roman" pitchFamily="18" charset="0"/>
                </a:rPr>
                <a:t>8</a:t>
              </a:r>
              <a:endParaRPr kumimoji="1" lang="en-US" altLang="zh-CN">
                <a:latin typeface="Times New Roman" pitchFamily="18" charset="0"/>
              </a:endParaRPr>
            </a:p>
          </p:txBody>
        </p:sp>
      </p:grpSp>
      <p:grpSp>
        <p:nvGrpSpPr>
          <p:cNvPr id="10247" name="Group 9"/>
          <p:cNvGrpSpPr>
            <a:grpSpLocks/>
          </p:cNvGrpSpPr>
          <p:nvPr/>
        </p:nvGrpSpPr>
        <p:grpSpPr bwMode="auto">
          <a:xfrm>
            <a:off x="6934200" y="3817938"/>
            <a:ext cx="1066800" cy="927100"/>
            <a:chOff x="2928" y="2536"/>
            <a:chExt cx="801" cy="584"/>
          </a:xfrm>
        </p:grpSpPr>
        <p:sp>
          <p:nvSpPr>
            <p:cNvPr id="725002" name="AutoShape 10"/>
            <p:cNvSpPr>
              <a:spLocks noChangeArrowheads="1"/>
            </p:cNvSpPr>
            <p:nvPr/>
          </p:nvSpPr>
          <p:spPr bwMode="auto">
            <a:xfrm>
              <a:off x="2928" y="2536"/>
              <a:ext cx="801" cy="584"/>
            </a:xfrm>
            <a:prstGeom prst="triangle">
              <a:avLst>
                <a:gd name="adj" fmla="val 52181"/>
              </a:avLst>
            </a:prstGeom>
            <a:gradFill rotWithShape="0">
              <a:gsLst>
                <a:gs pos="0">
                  <a:srgbClr val="FFFFFF"/>
                </a:gs>
                <a:gs pos="50000">
                  <a:srgbClr val="FFCCFF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62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>
                <a:defRPr/>
              </a:pPr>
              <a:endParaRPr kumimoji="1" lang="zh-CN" altLang="zh-CN">
                <a:latin typeface="Times New Roman" pitchFamily="18" charset="0"/>
              </a:endParaRPr>
            </a:p>
          </p:txBody>
        </p:sp>
        <p:sp>
          <p:nvSpPr>
            <p:cNvPr id="10259" name="Text Box 11"/>
            <p:cNvSpPr txBox="1">
              <a:spLocks noChangeArrowheads="1"/>
            </p:cNvSpPr>
            <p:nvPr/>
          </p:nvSpPr>
          <p:spPr bwMode="auto">
            <a:xfrm>
              <a:off x="3183" y="2794"/>
              <a:ext cx="328" cy="25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FFCCFF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×</a:t>
              </a:r>
            </a:p>
          </p:txBody>
        </p:sp>
      </p:grpSp>
      <p:sp>
        <p:nvSpPr>
          <p:cNvPr id="725004" name="Line 12"/>
          <p:cNvSpPr>
            <a:spLocks noChangeShapeType="1"/>
          </p:cNvSpPr>
          <p:nvPr/>
        </p:nvSpPr>
        <p:spPr bwMode="auto">
          <a:xfrm>
            <a:off x="5334000" y="4732338"/>
            <a:ext cx="0" cy="4572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/>
          </a:ln>
          <a:effectLst>
            <a:outerShdw dist="45791" dir="19578596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25005" name="Freeform 13"/>
          <p:cNvSpPr>
            <a:spLocks/>
          </p:cNvSpPr>
          <p:nvPr/>
        </p:nvSpPr>
        <p:spPr bwMode="auto">
          <a:xfrm>
            <a:off x="5297488" y="5200650"/>
            <a:ext cx="19050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" y="0"/>
              </a:cxn>
            </a:cxnLst>
            <a:rect l="0" t="0" r="r" b="b"/>
            <a:pathLst>
              <a:path w="1200" h="1">
                <a:moveTo>
                  <a:pt x="0" y="0"/>
                </a:moveTo>
                <a:lnTo>
                  <a:pt x="1200" y="0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outerShdw dist="28398" dir="1593903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25006" name="Line 14"/>
          <p:cNvSpPr>
            <a:spLocks noChangeShapeType="1"/>
          </p:cNvSpPr>
          <p:nvPr/>
        </p:nvSpPr>
        <p:spPr bwMode="auto">
          <a:xfrm flipV="1">
            <a:off x="7162800" y="4732338"/>
            <a:ext cx="0" cy="4572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stealth" w="med" len="med"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25007" name="Freeform 15"/>
          <p:cNvSpPr>
            <a:spLocks/>
          </p:cNvSpPr>
          <p:nvPr/>
        </p:nvSpPr>
        <p:spPr bwMode="auto">
          <a:xfrm>
            <a:off x="7773988" y="4732338"/>
            <a:ext cx="1587" cy="509587"/>
          </a:xfrm>
          <a:custGeom>
            <a:avLst/>
            <a:gdLst/>
            <a:ahLst/>
            <a:cxnLst>
              <a:cxn ang="0">
                <a:pos x="0" y="321"/>
              </a:cxn>
              <a:cxn ang="0">
                <a:pos x="0" y="0"/>
              </a:cxn>
            </a:cxnLst>
            <a:rect l="0" t="0" r="r" b="b"/>
            <a:pathLst>
              <a:path w="1" h="321">
                <a:moveTo>
                  <a:pt x="0" y="321"/>
                </a:moveTo>
                <a:lnTo>
                  <a:pt x="0" y="0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stealth" w="med" len="med"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25008" name="Freeform 16"/>
          <p:cNvSpPr>
            <a:spLocks/>
          </p:cNvSpPr>
          <p:nvPr/>
        </p:nvSpPr>
        <p:spPr bwMode="auto">
          <a:xfrm>
            <a:off x="7772400" y="5189538"/>
            <a:ext cx="533400" cy="76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" y="0"/>
              </a:cxn>
            </a:cxnLst>
            <a:rect l="0" t="0" r="r" b="b"/>
            <a:pathLst>
              <a:path w="1200" h="1">
                <a:moveTo>
                  <a:pt x="0" y="0"/>
                </a:moveTo>
                <a:lnTo>
                  <a:pt x="1200" y="0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outerShdw dist="28398" dir="1593903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25009" name="Freeform 17"/>
          <p:cNvSpPr>
            <a:spLocks/>
          </p:cNvSpPr>
          <p:nvPr/>
        </p:nvSpPr>
        <p:spPr bwMode="auto">
          <a:xfrm>
            <a:off x="7488238" y="3581400"/>
            <a:ext cx="1587" cy="244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54"/>
              </a:cxn>
            </a:cxnLst>
            <a:rect l="0" t="0" r="r" b="b"/>
            <a:pathLst>
              <a:path w="1" h="154">
                <a:moveTo>
                  <a:pt x="0" y="0"/>
                </a:moveTo>
                <a:lnTo>
                  <a:pt x="0" y="154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outerShdw dist="45791" dir="19578596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25010" name="Freeform 18"/>
          <p:cNvSpPr>
            <a:spLocks/>
          </p:cNvSpPr>
          <p:nvPr/>
        </p:nvSpPr>
        <p:spPr bwMode="auto">
          <a:xfrm>
            <a:off x="5297488" y="3581400"/>
            <a:ext cx="223202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06" y="0"/>
              </a:cxn>
            </a:cxnLst>
            <a:rect l="0" t="0" r="r" b="b"/>
            <a:pathLst>
              <a:path w="1406" h="1">
                <a:moveTo>
                  <a:pt x="0" y="0"/>
                </a:moveTo>
                <a:lnTo>
                  <a:pt x="1406" y="0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18900000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25011" name="Line 19"/>
          <p:cNvSpPr>
            <a:spLocks noChangeShapeType="1"/>
          </p:cNvSpPr>
          <p:nvPr/>
        </p:nvSpPr>
        <p:spPr bwMode="auto">
          <a:xfrm>
            <a:off x="5334000" y="3589338"/>
            <a:ext cx="0" cy="6858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25012" name="Text Box 20"/>
          <p:cNvSpPr txBox="1">
            <a:spLocks noChangeArrowheads="1"/>
          </p:cNvSpPr>
          <p:nvPr/>
        </p:nvSpPr>
        <p:spPr bwMode="auto">
          <a:xfrm>
            <a:off x="8372475" y="5005388"/>
            <a:ext cx="295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725013" name="Rectangle 2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81000" y="381000"/>
            <a:ext cx="4419600" cy="609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altLang="zh-CN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2.2  </a:t>
            </a:r>
            <a:r>
              <a:rPr lang="zh-CN" altLang="en-US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循环控制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762000" y="1781175"/>
            <a:ext cx="7620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30000"/>
              </a:lnSpc>
              <a:buFont typeface="Monotype Sorts" pitchFamily="2" charset="2"/>
              <a:buNone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      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为解决某一问题，或求取某一计算结果，特定的条件下，程序中反复地按某一模式进行操作。</a:t>
            </a:r>
          </a:p>
        </p:txBody>
      </p:sp>
      <p:sp>
        <p:nvSpPr>
          <p:cNvPr id="726019" name="Rectangle 3"/>
          <p:cNvSpPr>
            <a:spLocks noChangeArrowheads="1"/>
          </p:cNvSpPr>
          <p:nvPr/>
        </p:nvSpPr>
        <p:spPr bwMode="auto">
          <a:xfrm>
            <a:off x="673100" y="1355725"/>
            <a:ext cx="16129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defRPr/>
            </a:pPr>
            <a:r>
              <a:rPr kumimoji="1" lang="zh-CN" altLang="en-US" sz="2000" b="1" i="1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循环概念</a:t>
            </a: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828675" y="2895600"/>
            <a:ext cx="15430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33CC"/>
                </a:solidFill>
                <a:latin typeface="Times New Roman" pitchFamily="18" charset="0"/>
              </a:rPr>
              <a:t>问题：</a:t>
            </a:r>
            <a:r>
              <a:rPr kumimoji="1" lang="zh-CN" altLang="en-US" sz="2000" b="1">
                <a:solidFill>
                  <a:srgbClr val="0033CC"/>
                </a:solidFill>
                <a:latin typeface="Times New Roman" pitchFamily="18" charset="0"/>
              </a:rPr>
              <a:t> 求 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2</a:t>
            </a:r>
            <a:r>
              <a:rPr kumimoji="1" lang="en-US" altLang="zh-CN" sz="2000" b="1" baseline="30000">
                <a:solidFill>
                  <a:srgbClr val="0033CC"/>
                </a:solidFill>
                <a:latin typeface="Times New Roman" pitchFamily="18" charset="0"/>
              </a:rPr>
              <a:t>n</a:t>
            </a:r>
            <a:endParaRPr kumimoji="1" lang="en-US" altLang="zh-CN" sz="2000" b="1">
              <a:solidFill>
                <a:srgbClr val="0033CC"/>
              </a:solidFill>
              <a:latin typeface="Times New Roman" pitchFamily="18" charset="0"/>
            </a:endParaRPr>
          </a:p>
        </p:txBody>
      </p:sp>
      <p:graphicFrame>
        <p:nvGraphicFramePr>
          <p:cNvPr id="11266" name="Object 5"/>
          <p:cNvGraphicFramePr>
            <a:graphicFrameLocks noChangeAspect="1"/>
          </p:cNvGraphicFramePr>
          <p:nvPr/>
        </p:nvGraphicFramePr>
        <p:xfrm>
          <a:off x="990600" y="3505200"/>
          <a:ext cx="2763838" cy="1825625"/>
        </p:xfrm>
        <a:graphic>
          <a:graphicData uri="http://schemas.openxmlformats.org/presentationml/2006/ole">
            <p:oleObj spid="_x0000_s11266" name="公式" r:id="rId3" imgW="1485720" imgH="1143000" progId="Equation.3">
              <p:embed/>
            </p:oleObj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410200" y="2590800"/>
            <a:ext cx="2057400" cy="3962400"/>
            <a:chOff x="3744" y="1632"/>
            <a:chExt cx="1296" cy="2496"/>
          </a:xfrm>
        </p:grpSpPr>
        <p:grpSp>
          <p:nvGrpSpPr>
            <p:cNvPr id="11273" name="Group 7"/>
            <p:cNvGrpSpPr>
              <a:grpSpLocks/>
            </p:cNvGrpSpPr>
            <p:nvPr/>
          </p:nvGrpSpPr>
          <p:grpSpPr bwMode="auto">
            <a:xfrm>
              <a:off x="3935" y="1875"/>
              <a:ext cx="928" cy="1731"/>
              <a:chOff x="3935" y="1875"/>
              <a:chExt cx="928" cy="1731"/>
            </a:xfrm>
          </p:grpSpPr>
          <p:sp>
            <p:nvSpPr>
              <p:cNvPr id="11287" name="AutoShape 8"/>
              <p:cNvSpPr>
                <a:spLocks noChangeArrowheads="1"/>
              </p:cNvSpPr>
              <p:nvPr/>
            </p:nvSpPr>
            <p:spPr bwMode="auto">
              <a:xfrm>
                <a:off x="4032" y="1875"/>
                <a:ext cx="796" cy="243"/>
              </a:xfrm>
              <a:prstGeom prst="flowChartProcess">
                <a:avLst/>
              </a:prstGeom>
              <a:solidFill>
                <a:srgbClr val="FFFF99"/>
              </a:solidFill>
              <a:ln w="19050">
                <a:solidFill>
                  <a:srgbClr val="4D4D4D"/>
                </a:solidFill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>
                    <a:latin typeface="Times New Roman" pitchFamily="18" charset="0"/>
                  </a:rPr>
                  <a:t>  k=1, s=1   </a:t>
                </a:r>
              </a:p>
            </p:txBody>
          </p:sp>
          <p:sp>
            <p:nvSpPr>
              <p:cNvPr id="11288" name="AutoShape 9"/>
              <p:cNvSpPr>
                <a:spLocks noChangeArrowheads="1"/>
              </p:cNvSpPr>
              <p:nvPr/>
            </p:nvSpPr>
            <p:spPr bwMode="auto">
              <a:xfrm>
                <a:off x="3935" y="2307"/>
                <a:ext cx="928" cy="416"/>
              </a:xfrm>
              <a:prstGeom prst="flowChartDecision">
                <a:avLst/>
              </a:prstGeom>
              <a:solidFill>
                <a:srgbClr val="FFFF99"/>
              </a:solidFill>
              <a:ln w="19050">
                <a:solidFill>
                  <a:srgbClr val="4D4D4D"/>
                </a:solidFill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>
                    <a:latin typeface="Times New Roman" pitchFamily="18" charset="0"/>
                  </a:rPr>
                  <a:t>k ≤ n ?</a:t>
                </a:r>
              </a:p>
            </p:txBody>
          </p:sp>
          <p:sp>
            <p:nvSpPr>
              <p:cNvPr id="11289" name="AutoShape 10"/>
              <p:cNvSpPr>
                <a:spLocks noChangeArrowheads="1"/>
              </p:cNvSpPr>
              <p:nvPr/>
            </p:nvSpPr>
            <p:spPr bwMode="auto">
              <a:xfrm>
                <a:off x="4004" y="2922"/>
                <a:ext cx="796" cy="243"/>
              </a:xfrm>
              <a:prstGeom prst="flowChartProcess">
                <a:avLst/>
              </a:prstGeom>
              <a:solidFill>
                <a:srgbClr val="FFFF99"/>
              </a:solidFill>
              <a:ln w="19050">
                <a:solidFill>
                  <a:srgbClr val="4D4D4D"/>
                </a:solidFill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>
                    <a:latin typeface="Times New Roman" pitchFamily="18" charset="0"/>
                  </a:rPr>
                  <a:t>  s =  s * 2   </a:t>
                </a:r>
              </a:p>
            </p:txBody>
          </p:sp>
          <p:sp>
            <p:nvSpPr>
              <p:cNvPr id="11290" name="AutoShape 11"/>
              <p:cNvSpPr>
                <a:spLocks noChangeArrowheads="1"/>
              </p:cNvSpPr>
              <p:nvPr/>
            </p:nvSpPr>
            <p:spPr bwMode="auto">
              <a:xfrm>
                <a:off x="4004" y="3363"/>
                <a:ext cx="796" cy="243"/>
              </a:xfrm>
              <a:prstGeom prst="flowChartProcess">
                <a:avLst/>
              </a:prstGeom>
              <a:solidFill>
                <a:srgbClr val="FFFF99"/>
              </a:solidFill>
              <a:ln w="19050">
                <a:solidFill>
                  <a:srgbClr val="4D4D4D"/>
                </a:solidFill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>
                    <a:latin typeface="Times New Roman" pitchFamily="18" charset="0"/>
                  </a:rPr>
                  <a:t>  k = k + 1   </a:t>
                </a:r>
              </a:p>
            </p:txBody>
          </p:sp>
        </p:grpSp>
        <p:grpSp>
          <p:nvGrpSpPr>
            <p:cNvPr id="11274" name="Group 12"/>
            <p:cNvGrpSpPr>
              <a:grpSpLocks/>
            </p:cNvGrpSpPr>
            <p:nvPr/>
          </p:nvGrpSpPr>
          <p:grpSpPr bwMode="auto">
            <a:xfrm>
              <a:off x="3744" y="1632"/>
              <a:ext cx="1296" cy="2496"/>
              <a:chOff x="3744" y="1632"/>
              <a:chExt cx="1296" cy="2496"/>
            </a:xfrm>
          </p:grpSpPr>
          <p:sp>
            <p:nvSpPr>
              <p:cNvPr id="11275" name="Line 13"/>
              <p:cNvSpPr>
                <a:spLocks noChangeShapeType="1"/>
              </p:cNvSpPr>
              <p:nvPr/>
            </p:nvSpPr>
            <p:spPr bwMode="auto">
              <a:xfrm>
                <a:off x="4416" y="163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4D4D4D"/>
                </a:solidFill>
                <a:round/>
                <a:headEnd/>
                <a:tailEnd type="stealth" w="med" len="med"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1276" name="Line 14"/>
              <p:cNvSpPr>
                <a:spLocks noChangeShapeType="1"/>
              </p:cNvSpPr>
              <p:nvPr/>
            </p:nvSpPr>
            <p:spPr bwMode="auto">
              <a:xfrm>
                <a:off x="4416" y="211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4D4D4D"/>
                </a:solidFill>
                <a:round/>
                <a:headEnd/>
                <a:tailEnd type="stealth" w="med" len="med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1277" name="Line 15"/>
              <p:cNvSpPr>
                <a:spLocks noChangeShapeType="1"/>
              </p:cNvSpPr>
              <p:nvPr/>
            </p:nvSpPr>
            <p:spPr bwMode="auto">
              <a:xfrm>
                <a:off x="4416" y="2736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4D4D4D"/>
                </a:solidFill>
                <a:round/>
                <a:headEnd/>
                <a:tailEnd type="stealth" w="med" len="med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1278" name="Line 16"/>
              <p:cNvSpPr>
                <a:spLocks noChangeShapeType="1"/>
              </p:cNvSpPr>
              <p:nvPr/>
            </p:nvSpPr>
            <p:spPr bwMode="auto">
              <a:xfrm>
                <a:off x="4416" y="3168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4D4D4D"/>
                </a:solidFill>
                <a:round/>
                <a:headEnd/>
                <a:tailEnd type="stealth" w="med" len="med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1279" name="Line 17"/>
              <p:cNvSpPr>
                <a:spLocks noChangeShapeType="1"/>
              </p:cNvSpPr>
              <p:nvPr/>
            </p:nvSpPr>
            <p:spPr bwMode="auto">
              <a:xfrm>
                <a:off x="4416" y="3600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1280" name="Line 18"/>
              <p:cNvSpPr>
                <a:spLocks noChangeShapeType="1"/>
              </p:cNvSpPr>
              <p:nvPr/>
            </p:nvSpPr>
            <p:spPr bwMode="auto">
              <a:xfrm flipH="1">
                <a:off x="3744" y="3744"/>
                <a:ext cx="672" cy="0"/>
              </a:xfrm>
              <a:prstGeom prst="line">
                <a:avLst/>
              </a:prstGeom>
              <a:noFill/>
              <a:ln w="19050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1281" name="Line 19"/>
              <p:cNvSpPr>
                <a:spLocks noChangeShapeType="1"/>
              </p:cNvSpPr>
              <p:nvPr/>
            </p:nvSpPr>
            <p:spPr bwMode="auto">
              <a:xfrm>
                <a:off x="3744" y="2518"/>
                <a:ext cx="0" cy="1248"/>
              </a:xfrm>
              <a:prstGeom prst="line">
                <a:avLst/>
              </a:prstGeom>
              <a:noFill/>
              <a:ln w="19050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1282" name="Line 20"/>
              <p:cNvSpPr>
                <a:spLocks noChangeShapeType="1"/>
              </p:cNvSpPr>
              <p:nvPr/>
            </p:nvSpPr>
            <p:spPr bwMode="auto">
              <a:xfrm>
                <a:off x="3744" y="2518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4D4D4D"/>
                </a:solidFill>
                <a:round/>
                <a:headEnd/>
                <a:tailEnd type="stealth" w="med" len="med"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1283" name="Line 21"/>
              <p:cNvSpPr>
                <a:spLocks noChangeShapeType="1"/>
              </p:cNvSpPr>
              <p:nvPr/>
            </p:nvSpPr>
            <p:spPr bwMode="auto">
              <a:xfrm>
                <a:off x="4848" y="2520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1284" name="Line 22"/>
              <p:cNvSpPr>
                <a:spLocks noChangeShapeType="1"/>
              </p:cNvSpPr>
              <p:nvPr/>
            </p:nvSpPr>
            <p:spPr bwMode="auto">
              <a:xfrm>
                <a:off x="5040" y="2520"/>
                <a:ext cx="0" cy="1392"/>
              </a:xfrm>
              <a:prstGeom prst="line">
                <a:avLst/>
              </a:prstGeom>
              <a:noFill/>
              <a:ln w="19050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1285" name="Line 23"/>
              <p:cNvSpPr>
                <a:spLocks noChangeShapeType="1"/>
              </p:cNvSpPr>
              <p:nvPr/>
            </p:nvSpPr>
            <p:spPr bwMode="auto">
              <a:xfrm flipH="1">
                <a:off x="4416" y="3888"/>
                <a:ext cx="624" cy="0"/>
              </a:xfrm>
              <a:prstGeom prst="line">
                <a:avLst/>
              </a:prstGeom>
              <a:noFill/>
              <a:ln w="19050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1286" name="Line 24"/>
              <p:cNvSpPr>
                <a:spLocks noChangeShapeType="1"/>
              </p:cNvSpPr>
              <p:nvPr/>
            </p:nvSpPr>
            <p:spPr bwMode="auto">
              <a:xfrm>
                <a:off x="4416" y="3888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4D4D4D"/>
                </a:solidFill>
                <a:round/>
                <a:headEnd/>
                <a:tailEnd type="stealth" w="med" len="med"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726041" name="Line 25"/>
          <p:cNvSpPr>
            <a:spLocks noChangeShapeType="1"/>
          </p:cNvSpPr>
          <p:nvPr/>
        </p:nvSpPr>
        <p:spPr bwMode="auto">
          <a:xfrm>
            <a:off x="3962400" y="4419600"/>
            <a:ext cx="10668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stealth" w="med" len="med"/>
          </a:ln>
          <a:effectLst>
            <a:outerShdw dist="35921" dir="189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26042" name="Rectangle 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81000" y="381000"/>
            <a:ext cx="4419600" cy="609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altLang="zh-CN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2.2  </a:t>
            </a:r>
            <a:r>
              <a:rPr lang="zh-CN" altLang="en-US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循环控制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6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6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6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26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533400" y="4087813"/>
            <a:ext cx="41148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6563" name="Rectangle 6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2.1.1  if 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grpSp>
        <p:nvGrpSpPr>
          <p:cNvPr id="66564" name="Group 7"/>
          <p:cNvGrpSpPr>
            <a:grpSpLocks/>
          </p:cNvGrpSpPr>
          <p:nvPr/>
        </p:nvGrpSpPr>
        <p:grpSpPr bwMode="auto">
          <a:xfrm>
            <a:off x="4953000" y="2320925"/>
            <a:ext cx="3505200" cy="1387475"/>
            <a:chOff x="3024" y="1863"/>
            <a:chExt cx="2208" cy="874"/>
          </a:xfrm>
        </p:grpSpPr>
        <p:sp>
          <p:nvSpPr>
            <p:cNvPr id="502792" name="Rectangle 8"/>
            <p:cNvSpPr>
              <a:spLocks noChangeArrowheads="1"/>
            </p:cNvSpPr>
            <p:nvPr/>
          </p:nvSpPr>
          <p:spPr bwMode="auto">
            <a:xfrm>
              <a:off x="3264" y="1872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latin typeface="Times New Roman" pitchFamily="18" charset="0"/>
                </a:rPr>
                <a:t>3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502793" name="Rectangle 9"/>
            <p:cNvSpPr>
              <a:spLocks noChangeArrowheads="1"/>
            </p:cNvSpPr>
            <p:nvPr/>
          </p:nvSpPr>
          <p:spPr bwMode="auto">
            <a:xfrm>
              <a:off x="4560" y="1872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latin typeface="Times New Roman" pitchFamily="18" charset="0"/>
                </a:rPr>
                <a:t>5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502794" name="Text Box 10"/>
            <p:cNvSpPr txBox="1">
              <a:spLocks noChangeArrowheads="1"/>
            </p:cNvSpPr>
            <p:nvPr/>
          </p:nvSpPr>
          <p:spPr bwMode="auto">
            <a:xfrm>
              <a:off x="3024" y="1863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a</a:t>
              </a:r>
              <a:endParaRPr kumimoji="1"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02795" name="Text Box 11"/>
            <p:cNvSpPr txBox="1">
              <a:spLocks noChangeArrowheads="1"/>
            </p:cNvSpPr>
            <p:nvPr/>
          </p:nvSpPr>
          <p:spPr bwMode="auto">
            <a:xfrm>
              <a:off x="4312" y="1863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b</a:t>
              </a:r>
              <a:endParaRPr kumimoji="1"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02796" name="Rectangle 12"/>
            <p:cNvSpPr>
              <a:spLocks noChangeArrowheads="1"/>
            </p:cNvSpPr>
            <p:nvPr/>
          </p:nvSpPr>
          <p:spPr bwMode="auto">
            <a:xfrm>
              <a:off x="3888" y="2496"/>
              <a:ext cx="672" cy="240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zh-CN" altLang="zh-CN" sz="2000">
                <a:latin typeface="Times New Roman" pitchFamily="18" charset="0"/>
              </a:endParaRPr>
            </a:p>
          </p:txBody>
        </p:sp>
        <p:sp>
          <p:nvSpPr>
            <p:cNvPr id="502797" name="Text Box 13"/>
            <p:cNvSpPr txBox="1">
              <a:spLocks noChangeArrowheads="1"/>
            </p:cNvSpPr>
            <p:nvPr/>
          </p:nvSpPr>
          <p:spPr bwMode="auto">
            <a:xfrm>
              <a:off x="3446" y="2487"/>
              <a:ext cx="4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max</a:t>
              </a:r>
              <a:endParaRPr kumimoji="1" lang="en-US" altLang="zh-CN" sz="20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66565" name="Text Box 14"/>
          <p:cNvSpPr txBox="1">
            <a:spLocks noChangeArrowheads="1"/>
          </p:cNvSpPr>
          <p:nvPr/>
        </p:nvSpPr>
        <p:spPr bwMode="auto">
          <a:xfrm>
            <a:off x="6705600" y="33115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CC0000"/>
                </a:solidFill>
                <a:latin typeface="Times New Roman" pitchFamily="18" charset="0"/>
              </a:rPr>
              <a:t>5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029200" y="4454525"/>
            <a:ext cx="3733800" cy="623888"/>
            <a:chOff x="3120" y="2967"/>
            <a:chExt cx="2352" cy="393"/>
          </a:xfrm>
        </p:grpSpPr>
        <p:sp>
          <p:nvSpPr>
            <p:cNvPr id="66569" name="Rectangle 16"/>
            <p:cNvSpPr>
              <a:spLocks noChangeArrowheads="1"/>
            </p:cNvSpPr>
            <p:nvPr/>
          </p:nvSpPr>
          <p:spPr bwMode="auto">
            <a:xfrm>
              <a:off x="3600" y="2976"/>
              <a:ext cx="1872" cy="38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kumimoji="1" lang="en-US" altLang="zh-CN" sz="2000" b="1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</a:rPr>
                <a:t>max = 5</a:t>
              </a:r>
            </a:p>
          </p:txBody>
        </p:sp>
        <p:sp>
          <p:nvSpPr>
            <p:cNvPr id="66570" name="Text Box 17"/>
            <p:cNvSpPr txBox="1">
              <a:spLocks noChangeArrowheads="1"/>
            </p:cNvSpPr>
            <p:nvPr/>
          </p:nvSpPr>
          <p:spPr bwMode="auto">
            <a:xfrm>
              <a:off x="3120" y="2967"/>
              <a:ext cx="4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sz="2000" i="1">
                  <a:solidFill>
                    <a:srgbClr val="0000FF"/>
                  </a:solidFill>
                  <a:latin typeface="Times New Roman" pitchFamily="18" charset="0"/>
                </a:rPr>
                <a:t>输出</a:t>
              </a:r>
            </a:p>
          </p:txBody>
        </p:sp>
      </p:grpSp>
      <p:sp>
        <p:nvSpPr>
          <p:cNvPr id="66567" name="Rectangle 18"/>
          <p:cNvSpPr>
            <a:spLocks noChangeArrowheads="1"/>
          </p:cNvSpPr>
          <p:nvPr/>
        </p:nvSpPr>
        <p:spPr bwMode="auto">
          <a:xfrm>
            <a:off x="533400" y="1497013"/>
            <a:ext cx="4267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</a:pPr>
            <a:r>
              <a:rPr kumimoji="1" lang="zh-CN" altLang="en-US" sz="2000" b="1" i="1">
                <a:solidFill>
                  <a:srgbClr val="009900"/>
                </a:solidFill>
                <a:latin typeface="Times New Roman" pitchFamily="18" charset="0"/>
              </a:rPr>
              <a:t>例：</a:t>
            </a:r>
          </a:p>
          <a:p>
            <a:pPr eaLnBrk="1" hangingPunct="1">
              <a:lnSpc>
                <a:spcPct val="6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</a:pPr>
            <a:endParaRPr kumimoji="1" lang="zh-CN" altLang="en-US" sz="2000" b="1" i="1">
              <a:solidFill>
                <a:srgbClr val="0099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</a:pPr>
            <a:r>
              <a:rPr kumimoji="1" lang="zh-CN" altLang="en-US" sz="2000" b="1">
                <a:latin typeface="Times New Roman" pitchFamily="18" charset="0"/>
              </a:rPr>
              <a:t>     </a:t>
            </a:r>
            <a:r>
              <a:rPr kumimoji="1" lang="en-US" altLang="zh-CN" sz="2000" b="1">
                <a:latin typeface="Times New Roman" pitchFamily="18" charset="0"/>
              </a:rPr>
              <a:t>:</a:t>
            </a:r>
            <a:endParaRPr kumimoji="1" lang="en-US" altLang="zh-CN" sz="2000">
              <a:latin typeface="Times New Roman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</a:pPr>
            <a:r>
              <a:rPr kumimoji="1" lang="en-US" altLang="zh-CN" sz="2000" b="1">
                <a:latin typeface="Times New Roman" pitchFamily="18" charset="0"/>
              </a:rPr>
              <a:t>max = a 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</a:pPr>
            <a:r>
              <a:rPr kumimoji="1" lang="en-US" altLang="zh-CN" sz="2000" b="1">
                <a:latin typeface="Times New Roman" pitchFamily="18" charset="0"/>
              </a:rPr>
              <a:t>if  ( b &gt; a)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</a:pPr>
            <a:r>
              <a:rPr kumimoji="1" lang="en-US" altLang="zh-CN" sz="2000" b="1">
                <a:latin typeface="Times New Roman" pitchFamily="18" charset="0"/>
              </a:rPr>
              <a:t>  max = b 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</a:pPr>
            <a:r>
              <a:rPr kumimoji="1" lang="en-US" altLang="zh-CN" sz="2000" b="1">
                <a:solidFill>
                  <a:srgbClr val="FFFFFF"/>
                </a:solidFill>
                <a:latin typeface="Times New Roman" pitchFamily="18" charset="0"/>
              </a:rPr>
              <a:t>cout &lt;&lt; "max = " &lt;&lt; max &lt;&lt; endl;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</a:pPr>
            <a:r>
              <a:rPr kumimoji="1" lang="en-US" altLang="zh-CN" sz="2000" b="1">
                <a:latin typeface="Times New Roman" pitchFamily="18" charset="0"/>
              </a:rPr>
              <a:t>      :</a:t>
            </a:r>
          </a:p>
        </p:txBody>
      </p:sp>
      <p:sp>
        <p:nvSpPr>
          <p:cNvPr id="66568" name="Rectangle 2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-26988"/>
            <a:ext cx="1104900" cy="228601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2.1.1  if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Rectangle 2"/>
          <p:cNvSpPr>
            <a:spLocks noChangeArrowheads="1"/>
          </p:cNvSpPr>
          <p:nvPr/>
        </p:nvSpPr>
        <p:spPr bwMode="auto">
          <a:xfrm>
            <a:off x="3375025" y="990600"/>
            <a:ext cx="24161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defRPr/>
            </a:pPr>
            <a:r>
              <a:rPr kumimoji="1" lang="zh-CN" altLang="en-US" sz="2000" b="1" i="1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两种典型循环结构</a:t>
            </a:r>
          </a:p>
        </p:txBody>
      </p:sp>
      <p:sp>
        <p:nvSpPr>
          <p:cNvPr id="727043" name="Text Box 3"/>
          <p:cNvSpPr txBox="1">
            <a:spLocks noChangeArrowheads="1"/>
          </p:cNvSpPr>
          <p:nvPr/>
        </p:nvSpPr>
        <p:spPr bwMode="auto">
          <a:xfrm>
            <a:off x="2438400" y="4970463"/>
            <a:ext cx="4362450" cy="12827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en-US" altLang="zh-CN" sz="2000" b="1">
                <a:solidFill>
                  <a:srgbClr val="CC00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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 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循环体的算法是什么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?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b="1">
                <a:solidFill>
                  <a:srgbClr val="CC00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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 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循环的条件、循环结束条件是什么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?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b="1">
                <a:solidFill>
                  <a:srgbClr val="CC00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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 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如何修改循环条件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?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" y="1600200"/>
            <a:ext cx="3670300" cy="3308350"/>
            <a:chOff x="384" y="1296"/>
            <a:chExt cx="2312" cy="2084"/>
          </a:xfrm>
        </p:grpSpPr>
        <p:grpSp>
          <p:nvGrpSpPr>
            <p:cNvPr id="165914" name="Group 5"/>
            <p:cNvGrpSpPr>
              <a:grpSpLocks/>
            </p:cNvGrpSpPr>
            <p:nvPr/>
          </p:nvGrpSpPr>
          <p:grpSpPr bwMode="auto">
            <a:xfrm>
              <a:off x="816" y="1296"/>
              <a:ext cx="1880" cy="1920"/>
              <a:chOff x="816" y="1296"/>
              <a:chExt cx="1880" cy="1920"/>
            </a:xfrm>
          </p:grpSpPr>
          <p:grpSp>
            <p:nvGrpSpPr>
              <p:cNvPr id="165916" name="Group 6"/>
              <p:cNvGrpSpPr>
                <a:grpSpLocks/>
              </p:cNvGrpSpPr>
              <p:nvPr/>
            </p:nvGrpSpPr>
            <p:grpSpPr bwMode="auto">
              <a:xfrm>
                <a:off x="816" y="1296"/>
                <a:ext cx="1680" cy="1920"/>
                <a:chOff x="720" y="1440"/>
                <a:chExt cx="1680" cy="1920"/>
              </a:xfrm>
            </p:grpSpPr>
            <p:sp>
              <p:nvSpPr>
                <p:cNvPr id="165919" name="Line 7"/>
                <p:cNvSpPr>
                  <a:spLocks noChangeShapeType="1"/>
                </p:cNvSpPr>
                <p:nvPr/>
              </p:nvSpPr>
              <p:spPr bwMode="auto">
                <a:xfrm>
                  <a:off x="1536" y="2640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165920" name="Group 8"/>
                <p:cNvGrpSpPr>
                  <a:grpSpLocks/>
                </p:cNvGrpSpPr>
                <p:nvPr/>
              </p:nvGrpSpPr>
              <p:grpSpPr bwMode="auto">
                <a:xfrm>
                  <a:off x="720" y="1440"/>
                  <a:ext cx="1680" cy="1920"/>
                  <a:chOff x="720" y="1440"/>
                  <a:chExt cx="1680" cy="1920"/>
                </a:xfrm>
              </p:grpSpPr>
              <p:sp>
                <p:nvSpPr>
                  <p:cNvPr id="165921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1747"/>
                    <a:ext cx="1344" cy="384"/>
                  </a:xfrm>
                  <a:prstGeom prst="flowChartDecision">
                    <a:avLst/>
                  </a:prstGeom>
                  <a:solidFill>
                    <a:srgbClr val="FFFF99"/>
                  </a:solidFill>
                  <a:ln w="28575">
                    <a:solidFill>
                      <a:srgbClr val="4D4D4D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zh-CN" altLang="en-US" sz="1600">
                        <a:latin typeface="Times New Roman" pitchFamily="18" charset="0"/>
                      </a:rPr>
                      <a:t>循环条件</a:t>
                    </a:r>
                  </a:p>
                </p:txBody>
              </p:sp>
              <p:sp>
                <p:nvSpPr>
                  <p:cNvPr id="165922" name="AutoShape 10"/>
                  <p:cNvSpPr>
                    <a:spLocks noChangeArrowheads="1"/>
                  </p:cNvSpPr>
                  <p:nvPr/>
                </p:nvSpPr>
                <p:spPr bwMode="auto">
                  <a:xfrm>
                    <a:off x="1008" y="2409"/>
                    <a:ext cx="988" cy="230"/>
                  </a:xfrm>
                  <a:prstGeom prst="flowChartProcess">
                    <a:avLst/>
                  </a:prstGeom>
                  <a:solidFill>
                    <a:srgbClr val="FFFF99"/>
                  </a:solidFill>
                  <a:ln w="28575">
                    <a:solidFill>
                      <a:srgbClr val="4D4D4D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  </a:t>
                    </a:r>
                    <a:r>
                      <a:rPr kumimoji="1" lang="zh-CN" altLang="en-US" sz="1600">
                        <a:latin typeface="Times New Roman" pitchFamily="18" charset="0"/>
                      </a:rPr>
                      <a:t>循环体 </a:t>
                    </a:r>
                  </a:p>
                </p:txBody>
              </p:sp>
              <p:sp>
                <p:nvSpPr>
                  <p:cNvPr id="165923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1440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65924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2160"/>
                    <a:ext cx="0" cy="24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65925" name="Line 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20" y="2880"/>
                    <a:ext cx="8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65926" name="Line 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20" y="1584"/>
                    <a:ext cx="0" cy="1296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65927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720" y="1584"/>
                    <a:ext cx="8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65928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2208" y="1968"/>
                    <a:ext cx="19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65929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400" y="1968"/>
                    <a:ext cx="0" cy="1104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65930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3072"/>
                    <a:ext cx="86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65931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3072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65917" name="Text Box 20"/>
              <p:cNvSpPr txBox="1">
                <a:spLocks noChangeArrowheads="1"/>
              </p:cNvSpPr>
              <p:nvPr/>
            </p:nvSpPr>
            <p:spPr bwMode="auto">
              <a:xfrm>
                <a:off x="1648" y="1968"/>
                <a:ext cx="370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latin typeface="Times New Roman" pitchFamily="18" charset="0"/>
                  </a:rPr>
                  <a:t>true</a:t>
                </a:r>
              </a:p>
            </p:txBody>
          </p:sp>
          <p:sp>
            <p:nvSpPr>
              <p:cNvPr id="165918" name="Text Box 21"/>
              <p:cNvSpPr txBox="1">
                <a:spLocks noChangeArrowheads="1"/>
              </p:cNvSpPr>
              <p:nvPr/>
            </p:nvSpPr>
            <p:spPr bwMode="auto">
              <a:xfrm>
                <a:off x="2302" y="1593"/>
                <a:ext cx="394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 i="1">
                    <a:latin typeface="Times New Roman" pitchFamily="18" charset="0"/>
                  </a:rPr>
                  <a:t>false</a:t>
                </a:r>
              </a:p>
            </p:txBody>
          </p:sp>
        </p:grpSp>
        <p:sp>
          <p:nvSpPr>
            <p:cNvPr id="165915" name="Text Box 22"/>
            <p:cNvSpPr txBox="1">
              <a:spLocks noChangeArrowheads="1"/>
            </p:cNvSpPr>
            <p:nvPr/>
          </p:nvSpPr>
          <p:spPr bwMode="auto">
            <a:xfrm>
              <a:off x="384" y="3149"/>
              <a:ext cx="690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rgbClr val="0033CC"/>
                  </a:solidFill>
                  <a:latin typeface="Times New Roman" pitchFamily="18" charset="0"/>
                </a:rPr>
                <a:t>当型循环</a:t>
              </a:r>
              <a:endParaRPr kumimoji="1" lang="zh-CN" altLang="en-US" sz="1600" b="1" i="1">
                <a:solidFill>
                  <a:srgbClr val="0033CC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5181600" y="1600200"/>
            <a:ext cx="3352800" cy="3276600"/>
            <a:chOff x="3264" y="1296"/>
            <a:chExt cx="2112" cy="2064"/>
          </a:xfrm>
        </p:grpSpPr>
        <p:grpSp>
          <p:nvGrpSpPr>
            <p:cNvPr id="165895" name="Group 24"/>
            <p:cNvGrpSpPr>
              <a:grpSpLocks/>
            </p:cNvGrpSpPr>
            <p:nvPr/>
          </p:nvGrpSpPr>
          <p:grpSpPr bwMode="auto">
            <a:xfrm>
              <a:off x="3264" y="1296"/>
              <a:ext cx="1880" cy="1920"/>
              <a:chOff x="3264" y="1296"/>
              <a:chExt cx="1880" cy="1920"/>
            </a:xfrm>
          </p:grpSpPr>
          <p:grpSp>
            <p:nvGrpSpPr>
              <p:cNvPr id="165897" name="Group 25"/>
              <p:cNvGrpSpPr>
                <a:grpSpLocks/>
              </p:cNvGrpSpPr>
              <p:nvPr/>
            </p:nvGrpSpPr>
            <p:grpSpPr bwMode="auto">
              <a:xfrm>
                <a:off x="3264" y="1296"/>
                <a:ext cx="1680" cy="1920"/>
                <a:chOff x="3264" y="1440"/>
                <a:chExt cx="1680" cy="1920"/>
              </a:xfrm>
            </p:grpSpPr>
            <p:grpSp>
              <p:nvGrpSpPr>
                <p:cNvPr id="165900" name="Group 26"/>
                <p:cNvGrpSpPr>
                  <a:grpSpLocks/>
                </p:cNvGrpSpPr>
                <p:nvPr/>
              </p:nvGrpSpPr>
              <p:grpSpPr bwMode="auto">
                <a:xfrm>
                  <a:off x="3264" y="1440"/>
                  <a:ext cx="1680" cy="1920"/>
                  <a:chOff x="3264" y="1440"/>
                  <a:chExt cx="1680" cy="1920"/>
                </a:xfrm>
              </p:grpSpPr>
              <p:grpSp>
                <p:nvGrpSpPr>
                  <p:cNvPr id="165902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264" y="1440"/>
                    <a:ext cx="1680" cy="1920"/>
                    <a:chOff x="3264" y="1440"/>
                    <a:chExt cx="1680" cy="1920"/>
                  </a:xfrm>
                </p:grpSpPr>
                <p:sp>
                  <p:nvSpPr>
                    <p:cNvPr id="165904" name="AutoShap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8" y="2227"/>
                      <a:ext cx="1344" cy="384"/>
                    </a:xfrm>
                    <a:prstGeom prst="flowChartDecision">
                      <a:avLst/>
                    </a:prstGeom>
                    <a:solidFill>
                      <a:srgbClr val="FFFF99"/>
                    </a:solidFill>
                    <a:ln w="28575">
                      <a:solidFill>
                        <a:srgbClr val="4D4D4D"/>
                      </a:solidFill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algn="ctr" eaLnBrk="1" hangingPunct="1"/>
                      <a:r>
                        <a:rPr kumimoji="1" lang="zh-CN" altLang="en-US" sz="1600">
                          <a:latin typeface="Times New Roman" pitchFamily="18" charset="0"/>
                        </a:rPr>
                        <a:t>循环条件</a:t>
                      </a:r>
                    </a:p>
                  </p:txBody>
                </p:sp>
                <p:sp>
                  <p:nvSpPr>
                    <p:cNvPr id="165905" name="AutoShap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0" y="1737"/>
                      <a:ext cx="988" cy="230"/>
                    </a:xfrm>
                    <a:prstGeom prst="flowChartProcess">
                      <a:avLst/>
                    </a:prstGeom>
                    <a:solidFill>
                      <a:srgbClr val="FFFF99"/>
                    </a:solidFill>
                    <a:ln w="28575">
                      <a:solidFill>
                        <a:srgbClr val="4D4D4D"/>
                      </a:solidFill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algn="ctr" eaLnBrk="1" hangingPunct="1"/>
                      <a:r>
                        <a:rPr kumimoji="1" lang="en-US" altLang="zh-CN" sz="1600">
                          <a:latin typeface="Times New Roman" pitchFamily="18" charset="0"/>
                        </a:rPr>
                        <a:t>  </a:t>
                      </a:r>
                      <a:r>
                        <a:rPr kumimoji="1" lang="zh-CN" altLang="en-US" sz="1600">
                          <a:latin typeface="Times New Roman" pitchFamily="18" charset="0"/>
                        </a:rPr>
                        <a:t>循环体 </a:t>
                      </a:r>
                    </a:p>
                  </p:txBody>
                </p:sp>
                <p:sp>
                  <p:nvSpPr>
                    <p:cNvPr id="165906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80" y="1440"/>
                      <a:ext cx="0" cy="28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4D4D4D"/>
                      </a:solidFill>
                      <a:round/>
                      <a:headEnd/>
                      <a:tailEnd type="stealth" w="med" len="med"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65907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80" y="1968"/>
                      <a:ext cx="0" cy="24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4D4D4D"/>
                      </a:solidFill>
                      <a:round/>
                      <a:headEnd/>
                      <a:tailEnd type="stealth" w="med" len="med"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65908" name="Line 3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264" y="2880"/>
                      <a:ext cx="81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4D4D4D"/>
                      </a:solidFill>
                      <a:round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65909" name="Line 3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264" y="1584"/>
                      <a:ext cx="0" cy="12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4D4D4D"/>
                      </a:solidFill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 anchor="ctr">
                      <a:spAutoFit/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65910" name="Line 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64" y="1584"/>
                      <a:ext cx="81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4D4D4D"/>
                      </a:solidFill>
                      <a:round/>
                      <a:headEnd/>
                      <a:tailEnd type="stealth" w="med" len="med"/>
                    </a:ln>
                  </p:spPr>
                  <p:txBody>
                    <a:bodyPr wrap="none" lIns="90000" tIns="46800" rIns="90000" bIns="46800" anchor="ctr">
                      <a:spAutoFit/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65911" name="Line 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44" y="2423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4D4D4D"/>
                      </a:solidFill>
                      <a:round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65912" name="Line 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80" y="3072"/>
                      <a:ext cx="86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4D4D4D"/>
                      </a:solidFill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 anchor="ctr">
                      <a:spAutoFit/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65913" name="Line 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80" y="3072"/>
                      <a:ext cx="0" cy="28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4D4D4D"/>
                      </a:solidFill>
                      <a:round/>
                      <a:headEnd/>
                      <a:tailEnd type="stealth" w="med" len="med"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65903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4080" y="2640"/>
                    <a:ext cx="0" cy="24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65901" name="Line 39"/>
                <p:cNvSpPr>
                  <a:spLocks noChangeShapeType="1"/>
                </p:cNvSpPr>
                <p:nvPr/>
              </p:nvSpPr>
              <p:spPr bwMode="auto">
                <a:xfrm>
                  <a:off x="4752" y="2425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165898" name="Text Box 40"/>
              <p:cNvSpPr txBox="1">
                <a:spLocks noChangeArrowheads="1"/>
              </p:cNvSpPr>
              <p:nvPr/>
            </p:nvSpPr>
            <p:spPr bwMode="auto">
              <a:xfrm>
                <a:off x="3712" y="2448"/>
                <a:ext cx="370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latin typeface="Times New Roman" pitchFamily="18" charset="0"/>
                  </a:rPr>
                  <a:t>true</a:t>
                </a:r>
              </a:p>
            </p:txBody>
          </p:sp>
          <p:sp>
            <p:nvSpPr>
              <p:cNvPr id="165899" name="Text Box 41"/>
              <p:cNvSpPr txBox="1">
                <a:spLocks noChangeArrowheads="1"/>
              </p:cNvSpPr>
              <p:nvPr/>
            </p:nvSpPr>
            <p:spPr bwMode="auto">
              <a:xfrm>
                <a:off x="4750" y="2073"/>
                <a:ext cx="394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 i="1">
                    <a:latin typeface="Times New Roman" pitchFamily="18" charset="0"/>
                  </a:rPr>
                  <a:t>false</a:t>
                </a:r>
              </a:p>
            </p:txBody>
          </p:sp>
        </p:grpSp>
        <p:sp>
          <p:nvSpPr>
            <p:cNvPr id="165896" name="Text Box 42"/>
            <p:cNvSpPr txBox="1">
              <a:spLocks noChangeArrowheads="1"/>
            </p:cNvSpPr>
            <p:nvPr/>
          </p:nvSpPr>
          <p:spPr bwMode="auto">
            <a:xfrm>
              <a:off x="4542" y="3129"/>
              <a:ext cx="834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rgbClr val="0033CC"/>
                  </a:solidFill>
                  <a:latin typeface="Times New Roman" pitchFamily="18" charset="0"/>
                </a:rPr>
                <a:t>直到型循环</a:t>
              </a:r>
            </a:p>
          </p:txBody>
        </p:sp>
      </p:grpSp>
      <p:sp>
        <p:nvSpPr>
          <p:cNvPr id="727083" name="Rectangle 4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81000" y="381000"/>
            <a:ext cx="4419600" cy="609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altLang="zh-CN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2.2  </a:t>
            </a:r>
            <a:r>
              <a:rPr lang="zh-CN" altLang="en-US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循环控制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2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2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2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2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42" grpId="0" autoUpdateAnimBg="0"/>
      <p:bldP spid="727043" grpId="0" build="p" autoUpdateAnimBg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Text Box 2"/>
          <p:cNvSpPr txBox="1">
            <a:spLocks noChangeArrowheads="1"/>
          </p:cNvSpPr>
          <p:nvPr/>
        </p:nvSpPr>
        <p:spPr bwMode="auto">
          <a:xfrm>
            <a:off x="1219200" y="1447800"/>
            <a:ext cx="1263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语句形式 </a:t>
            </a:r>
          </a:p>
        </p:txBody>
      </p:sp>
      <p:sp>
        <p:nvSpPr>
          <p:cNvPr id="728067" name="Text Box 3"/>
          <p:cNvSpPr txBox="1">
            <a:spLocks noChangeArrowheads="1"/>
          </p:cNvSpPr>
          <p:nvPr/>
        </p:nvSpPr>
        <p:spPr bwMode="auto">
          <a:xfrm>
            <a:off x="2930525" y="1447800"/>
            <a:ext cx="3368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while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（ </a:t>
            </a:r>
            <a:r>
              <a:rPr kumimoji="1" lang="zh-CN" altLang="en-US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表达式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）</a:t>
            </a:r>
            <a:r>
              <a:rPr kumimoji="1" lang="zh-CN" altLang="en-US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循环体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； </a:t>
            </a:r>
          </a:p>
        </p:txBody>
      </p:sp>
      <p:sp>
        <p:nvSpPr>
          <p:cNvPr id="728072" name="Rectangle 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381000"/>
            <a:ext cx="4419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CN" sz="2200" b="1" smtClean="0">
                <a:solidFill>
                  <a:srgbClr val="CC3300"/>
                </a:solidFill>
              </a:rPr>
              <a:t>2.2.1  while</a:t>
            </a:r>
            <a:r>
              <a:rPr lang="zh-CN" altLang="en-US" sz="2200" b="1" smtClean="0">
                <a:solidFill>
                  <a:srgbClr val="CC3300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2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2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2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066" grpId="0" autoUpdateAnimBg="0"/>
      <p:bldP spid="728067" grpId="0" autoUpdateAnimBg="0"/>
      <p:bldP spid="728072" grpId="0" animBg="1" autoUpdateAnimBg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 Box 2"/>
          <p:cNvSpPr txBox="1">
            <a:spLocks noChangeArrowheads="1"/>
          </p:cNvSpPr>
          <p:nvPr/>
        </p:nvSpPr>
        <p:spPr bwMode="auto">
          <a:xfrm>
            <a:off x="1219200" y="1447800"/>
            <a:ext cx="1263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语句形式 </a:t>
            </a:r>
          </a:p>
        </p:txBody>
      </p:sp>
      <p:sp>
        <p:nvSpPr>
          <p:cNvPr id="167939" name="Text Box 3"/>
          <p:cNvSpPr txBox="1">
            <a:spLocks noChangeArrowheads="1"/>
          </p:cNvSpPr>
          <p:nvPr/>
        </p:nvSpPr>
        <p:spPr bwMode="auto">
          <a:xfrm>
            <a:off x="2930525" y="1447800"/>
            <a:ext cx="3368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while</a:t>
            </a:r>
            <a:r>
              <a:rPr kumimoji="1" lang="zh-CN" altLang="en-US" sz="200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（ </a:t>
            </a:r>
            <a:r>
              <a:rPr kumimoji="1" lang="zh-CN" altLang="en-US" sz="2000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表达式</a:t>
            </a:r>
            <a:r>
              <a:rPr kumimoji="1" lang="zh-CN" altLang="en-US" sz="200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）</a:t>
            </a:r>
            <a:r>
              <a:rPr kumimoji="1" lang="zh-CN" altLang="en-US" sz="2000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循环体</a:t>
            </a:r>
            <a:r>
              <a:rPr kumimoji="1" lang="zh-CN" altLang="en-US" sz="200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；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</a:t>
            </a:r>
          </a:p>
        </p:txBody>
      </p:sp>
      <p:sp>
        <p:nvSpPr>
          <p:cNvPr id="729092" name="AutoShape 4"/>
          <p:cNvSpPr>
            <a:spLocks/>
          </p:cNvSpPr>
          <p:nvPr/>
        </p:nvSpPr>
        <p:spPr bwMode="auto">
          <a:xfrm>
            <a:off x="4572000" y="2514600"/>
            <a:ext cx="1295400" cy="457200"/>
          </a:xfrm>
          <a:prstGeom prst="borderCallout2">
            <a:avLst>
              <a:gd name="adj1" fmla="val 25000"/>
              <a:gd name="adj2" fmla="val -5884"/>
              <a:gd name="adj3" fmla="val 25000"/>
              <a:gd name="adj4" fmla="val -39704"/>
              <a:gd name="adj5" fmla="val -125347"/>
              <a:gd name="adj6" fmla="val -73653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1" hangingPunct="1">
              <a:lnSpc>
                <a:spcPct val="110000"/>
              </a:lnSpc>
            </a:pPr>
            <a:r>
              <a:rPr kumimoji="1" lang="zh-CN" altLang="en-US" b="1">
                <a:latin typeface="Times New Roman" pitchFamily="18" charset="0"/>
              </a:rPr>
              <a:t>关键字</a:t>
            </a:r>
            <a:endParaRPr kumimoji="1" lang="zh-CN" altLang="en-US" b="1"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381000"/>
            <a:ext cx="4419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CN" sz="2200" b="1" smtClean="0">
                <a:solidFill>
                  <a:srgbClr val="CC3300"/>
                </a:solidFill>
              </a:rPr>
              <a:t>2.2.1  while</a:t>
            </a:r>
            <a:r>
              <a:rPr lang="zh-CN" altLang="en-US" sz="2200" b="1" smtClean="0">
                <a:solidFill>
                  <a:srgbClr val="CC3300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2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9092" grpId="0" animBg="1" autoUpdateAnimBg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/>
          <p:cNvSpPr txBox="1">
            <a:spLocks noChangeArrowheads="1"/>
          </p:cNvSpPr>
          <p:nvPr/>
        </p:nvSpPr>
        <p:spPr bwMode="auto">
          <a:xfrm>
            <a:off x="1219200" y="1447800"/>
            <a:ext cx="1263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语句形式 </a:t>
            </a:r>
          </a:p>
        </p:txBody>
      </p:sp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2930525" y="1447800"/>
            <a:ext cx="3368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en-US" altLang="zh-CN" sz="200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while</a:t>
            </a:r>
            <a:r>
              <a:rPr kumimoji="1" lang="zh-CN" altLang="en-US" sz="200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（ </a:t>
            </a:r>
            <a:r>
              <a:rPr kumimoji="1" lang="zh-CN" altLang="en-US" sz="2000" b="1" i="1">
                <a:solidFill>
                  <a:srgbClr val="0033CC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表达式</a:t>
            </a:r>
            <a:r>
              <a:rPr kumimoji="1" lang="zh-CN" altLang="en-US" sz="200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）</a:t>
            </a:r>
            <a:r>
              <a:rPr kumimoji="1" lang="zh-CN" altLang="en-US" sz="2000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循环体</a:t>
            </a:r>
            <a:r>
              <a:rPr kumimoji="1" lang="zh-CN" altLang="en-US" sz="200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； </a:t>
            </a:r>
          </a:p>
        </p:txBody>
      </p:sp>
      <p:sp>
        <p:nvSpPr>
          <p:cNvPr id="730116" name="AutoShape 4"/>
          <p:cNvSpPr>
            <a:spLocks/>
          </p:cNvSpPr>
          <p:nvPr/>
        </p:nvSpPr>
        <p:spPr bwMode="auto">
          <a:xfrm>
            <a:off x="5410200" y="2590800"/>
            <a:ext cx="2362200" cy="990600"/>
          </a:xfrm>
          <a:prstGeom prst="borderCallout2">
            <a:avLst>
              <a:gd name="adj1" fmla="val 11537"/>
              <a:gd name="adj2" fmla="val -3227"/>
              <a:gd name="adj3" fmla="val 11537"/>
              <a:gd name="adj4" fmla="val -19894"/>
              <a:gd name="adj5" fmla="val -78366"/>
              <a:gd name="adj6" fmla="val -36625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1" hangingPunct="1">
              <a:lnSpc>
                <a:spcPct val="140000"/>
              </a:lnSpc>
            </a:pPr>
            <a:r>
              <a:rPr kumimoji="1" lang="zh-CN" altLang="en-US" b="1" i="1">
                <a:solidFill>
                  <a:srgbClr val="0033CC"/>
                </a:solidFill>
                <a:latin typeface="Times New Roman" pitchFamily="18" charset="0"/>
              </a:rPr>
              <a:t>逻辑表达式</a:t>
            </a:r>
          </a:p>
          <a:p>
            <a:pPr algn="ctr" eaLnBrk="1" hangingPunct="1">
              <a:lnSpc>
                <a:spcPct val="140000"/>
              </a:lnSpc>
            </a:pPr>
            <a:r>
              <a:rPr kumimoji="1" lang="zh-CN" altLang="en-US" b="1">
                <a:latin typeface="Times New Roman" pitchFamily="18" charset="0"/>
                <a:sym typeface="Wingdings" pitchFamily="2" charset="2"/>
              </a:rPr>
              <a:t>决定是否执行循环体</a:t>
            </a:r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381000"/>
            <a:ext cx="4419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CN" sz="2200" b="1" smtClean="0">
                <a:solidFill>
                  <a:srgbClr val="CC3300"/>
                </a:solidFill>
              </a:rPr>
              <a:t>2.2.1  while</a:t>
            </a:r>
            <a:r>
              <a:rPr lang="zh-CN" altLang="en-US" sz="2200" b="1" smtClean="0">
                <a:solidFill>
                  <a:srgbClr val="CC3300"/>
                </a:solidFill>
              </a:rPr>
              <a:t>语句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14810" y="4286256"/>
            <a:ext cx="307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/>
              <a:t>True or flase</a:t>
            </a:r>
          </a:p>
          <a:p>
            <a:r>
              <a:rPr lang="en-US" altLang="zh-CN" smtClean="0"/>
              <a:t>Yes or no</a:t>
            </a:r>
          </a:p>
          <a:p>
            <a:r>
              <a:rPr lang="en-US" altLang="zh-CN" smtClean="0"/>
              <a:t>Not 0</a:t>
            </a:r>
            <a:r>
              <a:rPr lang="zh-CN" altLang="en-US" smtClean="0"/>
              <a:t> </a:t>
            </a:r>
            <a:r>
              <a:rPr lang="en-US" altLang="zh-CN" smtClean="0"/>
              <a:t>or 0</a:t>
            </a:r>
          </a:p>
          <a:p>
            <a:r>
              <a:rPr lang="en-US" altLang="zh-CN" smtClean="0"/>
              <a:t>not null or Null</a:t>
            </a:r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 bwMode="auto">
          <a:xfrm rot="16200000" flipV="1">
            <a:off x="3428992" y="2857496"/>
            <a:ext cx="2071702" cy="357190"/>
          </a:xfrm>
          <a:prstGeom prst="straightConnector1">
            <a:avLst/>
          </a:prstGeom>
          <a:solidFill>
            <a:srgbClr val="F5F6FD"/>
          </a:solidFill>
          <a:ln w="19050" cap="flat" cmpd="sng" algn="ctr">
            <a:solidFill>
              <a:srgbClr val="FF3300"/>
            </a:solidFill>
            <a:prstDash val="solid"/>
            <a:round/>
            <a:headEnd type="oval" w="lg" len="lg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3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0116" grpId="0" animBg="1" autoUpdateAnimBg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ext Box 2"/>
          <p:cNvSpPr txBox="1">
            <a:spLocks noChangeArrowheads="1"/>
          </p:cNvSpPr>
          <p:nvPr/>
        </p:nvSpPr>
        <p:spPr bwMode="auto">
          <a:xfrm>
            <a:off x="1219200" y="1447800"/>
            <a:ext cx="1263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语句形式 </a:t>
            </a:r>
          </a:p>
        </p:txBody>
      </p:sp>
      <p:sp>
        <p:nvSpPr>
          <p:cNvPr id="169987" name="Text Box 3"/>
          <p:cNvSpPr txBox="1">
            <a:spLocks noChangeArrowheads="1"/>
          </p:cNvSpPr>
          <p:nvPr/>
        </p:nvSpPr>
        <p:spPr bwMode="auto">
          <a:xfrm>
            <a:off x="2930525" y="1447800"/>
            <a:ext cx="3368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en-US" altLang="zh-CN" sz="200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while</a:t>
            </a:r>
            <a:r>
              <a:rPr kumimoji="1" lang="zh-CN" altLang="en-US" sz="200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（ </a:t>
            </a:r>
            <a:r>
              <a:rPr kumimoji="1" lang="zh-CN" altLang="en-US" sz="2000" b="1" i="1">
                <a:solidFill>
                  <a:srgbClr val="0033CC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表达式</a:t>
            </a:r>
            <a:r>
              <a:rPr kumimoji="1" lang="zh-CN" altLang="en-US" sz="200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）</a:t>
            </a:r>
            <a:r>
              <a:rPr kumimoji="1" lang="zh-CN" altLang="en-US" sz="2000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循环体</a:t>
            </a:r>
            <a:r>
              <a:rPr kumimoji="1" lang="zh-CN" altLang="en-US" sz="200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； </a:t>
            </a:r>
          </a:p>
        </p:txBody>
      </p:sp>
      <p:sp>
        <p:nvSpPr>
          <p:cNvPr id="169988" name="AutoShape 4"/>
          <p:cNvSpPr>
            <a:spLocks/>
          </p:cNvSpPr>
          <p:nvPr/>
        </p:nvSpPr>
        <p:spPr bwMode="auto">
          <a:xfrm>
            <a:off x="5410200" y="2590800"/>
            <a:ext cx="2514600" cy="1219200"/>
          </a:xfrm>
          <a:prstGeom prst="borderCallout2">
            <a:avLst>
              <a:gd name="adj1" fmla="val 9375"/>
              <a:gd name="adj2" fmla="val -3032"/>
              <a:gd name="adj3" fmla="val 9375"/>
              <a:gd name="adj4" fmla="val -18685"/>
              <a:gd name="adj5" fmla="val -63671"/>
              <a:gd name="adj6" fmla="val -34407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1" hangingPunct="1">
              <a:lnSpc>
                <a:spcPct val="140000"/>
              </a:lnSpc>
            </a:pPr>
            <a:r>
              <a:rPr kumimoji="1" lang="zh-CN" altLang="en-US" b="1" i="1">
                <a:solidFill>
                  <a:srgbClr val="0033CC"/>
                </a:solidFill>
                <a:latin typeface="Times New Roman" pitchFamily="18" charset="0"/>
              </a:rPr>
              <a:t>逻辑表达式</a:t>
            </a:r>
          </a:p>
          <a:p>
            <a:pPr algn="ctr" eaLnBrk="1" hangingPunct="1">
              <a:lnSpc>
                <a:spcPct val="140000"/>
              </a:lnSpc>
            </a:pPr>
            <a:r>
              <a:rPr kumimoji="1" lang="zh-CN" altLang="en-US" b="1">
                <a:latin typeface="Times New Roman" pitchFamily="18" charset="0"/>
                <a:sym typeface="Wingdings" pitchFamily="2" charset="2"/>
              </a:rPr>
              <a:t>不管表达式形式如何，结果都作为逻辑值</a:t>
            </a:r>
          </a:p>
        </p:txBody>
      </p:sp>
      <p:sp>
        <p:nvSpPr>
          <p:cNvPr id="169989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381000"/>
            <a:ext cx="4419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CN" sz="2200" b="1" smtClean="0">
                <a:solidFill>
                  <a:srgbClr val="CC3300"/>
                </a:solidFill>
              </a:rPr>
              <a:t>2.2.1  while</a:t>
            </a:r>
            <a:r>
              <a:rPr lang="zh-CN" altLang="en-US" sz="2200" b="1" smtClean="0">
                <a:solidFill>
                  <a:srgbClr val="CC3300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ext Box 2"/>
          <p:cNvSpPr txBox="1">
            <a:spLocks noChangeArrowheads="1"/>
          </p:cNvSpPr>
          <p:nvPr/>
        </p:nvSpPr>
        <p:spPr bwMode="auto">
          <a:xfrm>
            <a:off x="1219200" y="1447800"/>
            <a:ext cx="1263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语句形式 </a:t>
            </a:r>
          </a:p>
        </p:txBody>
      </p:sp>
      <p:sp>
        <p:nvSpPr>
          <p:cNvPr id="171011" name="Text Box 3"/>
          <p:cNvSpPr txBox="1">
            <a:spLocks noChangeArrowheads="1"/>
          </p:cNvSpPr>
          <p:nvPr/>
        </p:nvSpPr>
        <p:spPr bwMode="auto">
          <a:xfrm>
            <a:off x="2930525" y="1447800"/>
            <a:ext cx="3368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en-US" altLang="zh-CN" sz="200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while</a:t>
            </a:r>
            <a:r>
              <a:rPr kumimoji="1" lang="zh-CN" altLang="en-US" sz="200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（ </a:t>
            </a:r>
            <a:r>
              <a:rPr kumimoji="1" lang="zh-CN" altLang="en-US" sz="2000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表达式</a:t>
            </a:r>
            <a:r>
              <a:rPr kumimoji="1" lang="zh-CN" altLang="en-US" sz="200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）</a:t>
            </a:r>
            <a:r>
              <a:rPr kumimoji="1" lang="zh-CN" altLang="en-US" sz="2000" b="1" i="1">
                <a:solidFill>
                  <a:srgbClr val="0033CC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循环体</a:t>
            </a:r>
            <a:r>
              <a:rPr kumimoji="1" lang="zh-CN" altLang="en-US" sz="200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； </a:t>
            </a:r>
          </a:p>
        </p:txBody>
      </p:sp>
      <p:sp>
        <p:nvSpPr>
          <p:cNvPr id="732164" name="AutoShape 4"/>
          <p:cNvSpPr>
            <a:spLocks/>
          </p:cNvSpPr>
          <p:nvPr/>
        </p:nvSpPr>
        <p:spPr bwMode="auto">
          <a:xfrm>
            <a:off x="1676400" y="2590800"/>
            <a:ext cx="2895600" cy="1066800"/>
          </a:xfrm>
          <a:prstGeom prst="borderCallout2">
            <a:avLst>
              <a:gd name="adj1" fmla="val 10713"/>
              <a:gd name="adj2" fmla="val 102630"/>
              <a:gd name="adj3" fmla="val 10713"/>
              <a:gd name="adj4" fmla="val 121000"/>
              <a:gd name="adj5" fmla="val -72769"/>
              <a:gd name="adj6" fmla="val 139417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kumimoji="1" lang="zh-CN" altLang="en-US" b="1">
                <a:latin typeface="Times New Roman" pitchFamily="18" charset="0"/>
                <a:sym typeface="Wingdings" pitchFamily="2" charset="2"/>
              </a:rPr>
              <a:t>重复执行的操作</a:t>
            </a:r>
          </a:p>
          <a:p>
            <a:pPr algn="ctr" eaLnBrk="1" hangingPunct="1">
              <a:lnSpc>
                <a:spcPct val="150000"/>
              </a:lnSpc>
            </a:pPr>
            <a:r>
              <a:rPr kumimoji="1" lang="zh-CN" altLang="en-US" b="1">
                <a:latin typeface="Times New Roman" pitchFamily="18" charset="0"/>
                <a:sym typeface="Wingdings" pitchFamily="2" charset="2"/>
              </a:rPr>
              <a:t>直至</a:t>
            </a:r>
            <a:r>
              <a:rPr kumimoji="1" lang="zh-CN" altLang="en-US" b="1" i="1">
                <a:latin typeface="Times New Roman" pitchFamily="18" charset="0"/>
                <a:sym typeface="Wingdings" pitchFamily="2" charset="2"/>
              </a:rPr>
              <a:t>表达式</a:t>
            </a:r>
            <a:r>
              <a:rPr kumimoji="1" lang="zh-CN" altLang="en-US" b="1">
                <a:latin typeface="Times New Roman" pitchFamily="18" charset="0"/>
                <a:sym typeface="Wingdings" pitchFamily="2" charset="2"/>
              </a:rPr>
              <a:t>的值为</a:t>
            </a:r>
            <a:r>
              <a:rPr kumimoji="1" lang="en-US" altLang="zh-CN" b="1">
                <a:latin typeface="Times New Roman" pitchFamily="18" charset="0"/>
                <a:sym typeface="Wingdings" pitchFamily="2" charset="2"/>
              </a:rPr>
              <a:t>false ( 0 )</a:t>
            </a:r>
          </a:p>
        </p:txBody>
      </p:sp>
      <p:sp>
        <p:nvSpPr>
          <p:cNvPr id="171013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381000"/>
            <a:ext cx="4419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CN" sz="2200" b="1" smtClean="0">
                <a:solidFill>
                  <a:srgbClr val="CC3300"/>
                </a:solidFill>
              </a:rPr>
              <a:t>2.2.1  while</a:t>
            </a:r>
            <a:r>
              <a:rPr lang="zh-CN" altLang="en-US" sz="2200" b="1" smtClean="0">
                <a:solidFill>
                  <a:srgbClr val="CC3300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3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2164" grpId="0" animBg="1" autoUpdateAnimBg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ext Box 2"/>
          <p:cNvSpPr txBox="1">
            <a:spLocks noChangeArrowheads="1"/>
          </p:cNvSpPr>
          <p:nvPr/>
        </p:nvSpPr>
        <p:spPr bwMode="auto">
          <a:xfrm>
            <a:off x="1219200" y="1447800"/>
            <a:ext cx="1263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语句形式 </a:t>
            </a:r>
          </a:p>
        </p:txBody>
      </p:sp>
      <p:sp>
        <p:nvSpPr>
          <p:cNvPr id="172035" name="Text Box 3"/>
          <p:cNvSpPr txBox="1">
            <a:spLocks noChangeArrowheads="1"/>
          </p:cNvSpPr>
          <p:nvPr/>
        </p:nvSpPr>
        <p:spPr bwMode="auto">
          <a:xfrm>
            <a:off x="2930525" y="1447800"/>
            <a:ext cx="3368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while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（ </a:t>
            </a:r>
            <a:r>
              <a:rPr kumimoji="1" lang="zh-CN" altLang="en-US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表达式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）</a:t>
            </a:r>
            <a:r>
              <a:rPr kumimoji="1" lang="zh-CN" altLang="en-US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循环体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；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895600" y="3048000"/>
            <a:ext cx="3868738" cy="2895600"/>
            <a:chOff x="2112" y="1776"/>
            <a:chExt cx="2437" cy="1824"/>
          </a:xfrm>
        </p:grpSpPr>
        <p:sp>
          <p:nvSpPr>
            <p:cNvPr id="172039" name="AutoShape 5"/>
            <p:cNvSpPr>
              <a:spLocks noChangeArrowheads="1"/>
            </p:cNvSpPr>
            <p:nvPr/>
          </p:nvSpPr>
          <p:spPr bwMode="auto">
            <a:xfrm>
              <a:off x="2544" y="2064"/>
              <a:ext cx="1248" cy="385"/>
            </a:xfrm>
            <a:prstGeom prst="flowChartDecision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1" hangingPunct="1"/>
              <a:r>
                <a:rPr kumimoji="1" lang="zh-CN" altLang="en-US" b="1" i="1">
                  <a:latin typeface="Times New Roman" pitchFamily="18" charset="0"/>
                </a:rPr>
                <a:t>表达式</a:t>
              </a:r>
            </a:p>
          </p:txBody>
        </p:sp>
        <p:sp>
          <p:nvSpPr>
            <p:cNvPr id="172040" name="AutoShape 6"/>
            <p:cNvSpPr>
              <a:spLocks noChangeArrowheads="1"/>
            </p:cNvSpPr>
            <p:nvPr/>
          </p:nvSpPr>
          <p:spPr bwMode="auto">
            <a:xfrm>
              <a:off x="2544" y="2736"/>
              <a:ext cx="1297" cy="288"/>
            </a:xfrm>
            <a:prstGeom prst="flowChartProcess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0000" tIns="46800" rIns="90000" bIns="46800" anchor="ctr"/>
            <a:lstStyle/>
            <a:p>
              <a:pPr algn="ctr" eaLnBrk="1" hangingPunct="1"/>
              <a:r>
                <a:rPr kumimoji="1" lang="zh-CN" altLang="en-US" b="1" i="1">
                  <a:latin typeface="Times New Roman" pitchFamily="18" charset="0"/>
                </a:rPr>
                <a:t>循环体</a:t>
              </a:r>
            </a:p>
          </p:txBody>
        </p:sp>
        <p:sp>
          <p:nvSpPr>
            <p:cNvPr id="172041" name="Line 7"/>
            <p:cNvSpPr>
              <a:spLocks noChangeShapeType="1"/>
            </p:cNvSpPr>
            <p:nvPr/>
          </p:nvSpPr>
          <p:spPr bwMode="auto">
            <a:xfrm>
              <a:off x="3168" y="1776"/>
              <a:ext cx="0" cy="28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72042" name="Line 8"/>
            <p:cNvSpPr>
              <a:spLocks noChangeShapeType="1"/>
            </p:cNvSpPr>
            <p:nvPr/>
          </p:nvSpPr>
          <p:spPr bwMode="auto">
            <a:xfrm>
              <a:off x="3168" y="2448"/>
              <a:ext cx="0" cy="28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72043" name="Line 9"/>
            <p:cNvSpPr>
              <a:spLocks noChangeShapeType="1"/>
            </p:cNvSpPr>
            <p:nvPr/>
          </p:nvSpPr>
          <p:spPr bwMode="auto">
            <a:xfrm>
              <a:off x="3168" y="3360"/>
              <a:ext cx="0" cy="24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72044" name="Line 10"/>
            <p:cNvSpPr>
              <a:spLocks noChangeShapeType="1"/>
            </p:cNvSpPr>
            <p:nvPr/>
          </p:nvSpPr>
          <p:spPr bwMode="auto">
            <a:xfrm>
              <a:off x="3792" y="2256"/>
              <a:ext cx="336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72045" name="Line 11"/>
            <p:cNvSpPr>
              <a:spLocks noChangeShapeType="1"/>
            </p:cNvSpPr>
            <p:nvPr/>
          </p:nvSpPr>
          <p:spPr bwMode="auto">
            <a:xfrm>
              <a:off x="4128" y="2256"/>
              <a:ext cx="0" cy="110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733196" name="Text Box 12"/>
            <p:cNvSpPr txBox="1">
              <a:spLocks noChangeArrowheads="1"/>
            </p:cNvSpPr>
            <p:nvPr/>
          </p:nvSpPr>
          <p:spPr bwMode="auto">
            <a:xfrm>
              <a:off x="3216" y="2448"/>
              <a:ext cx="370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defRPr/>
              </a:pPr>
              <a:r>
                <a:rPr kumimoji="1" lang="en-US" altLang="zh-CN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true</a:t>
              </a:r>
            </a:p>
          </p:txBody>
        </p:sp>
        <p:sp>
          <p:nvSpPr>
            <p:cNvPr id="733197" name="Text Box 13"/>
            <p:cNvSpPr txBox="1">
              <a:spLocks noChangeArrowheads="1"/>
            </p:cNvSpPr>
            <p:nvPr/>
          </p:nvSpPr>
          <p:spPr bwMode="auto">
            <a:xfrm>
              <a:off x="4155" y="2557"/>
              <a:ext cx="394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defRPr/>
              </a:pPr>
              <a:r>
                <a:rPr kumimoji="1" lang="en-US" altLang="zh-CN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false</a:t>
              </a:r>
            </a:p>
          </p:txBody>
        </p:sp>
        <p:sp>
          <p:nvSpPr>
            <p:cNvPr id="172048" name="Line 14"/>
            <p:cNvSpPr>
              <a:spLocks noChangeShapeType="1"/>
            </p:cNvSpPr>
            <p:nvPr/>
          </p:nvSpPr>
          <p:spPr bwMode="auto">
            <a:xfrm>
              <a:off x="3168" y="3024"/>
              <a:ext cx="0" cy="19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72049" name="Line 15"/>
            <p:cNvSpPr>
              <a:spLocks noChangeShapeType="1"/>
            </p:cNvSpPr>
            <p:nvPr/>
          </p:nvSpPr>
          <p:spPr bwMode="auto">
            <a:xfrm flipH="1">
              <a:off x="2112" y="3216"/>
              <a:ext cx="1056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72050" name="Line 16"/>
            <p:cNvSpPr>
              <a:spLocks noChangeShapeType="1"/>
            </p:cNvSpPr>
            <p:nvPr/>
          </p:nvSpPr>
          <p:spPr bwMode="auto">
            <a:xfrm flipV="1">
              <a:off x="2112" y="1920"/>
              <a:ext cx="0" cy="12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72051" name="Line 17"/>
            <p:cNvSpPr>
              <a:spLocks noChangeShapeType="1"/>
            </p:cNvSpPr>
            <p:nvPr/>
          </p:nvSpPr>
          <p:spPr bwMode="auto">
            <a:xfrm>
              <a:off x="2112" y="1920"/>
              <a:ext cx="1056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72052" name="Line 18"/>
            <p:cNvSpPr>
              <a:spLocks noChangeShapeType="1"/>
            </p:cNvSpPr>
            <p:nvPr/>
          </p:nvSpPr>
          <p:spPr bwMode="auto">
            <a:xfrm>
              <a:off x="3168" y="3360"/>
              <a:ext cx="96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</p:grpSp>
      <p:sp>
        <p:nvSpPr>
          <p:cNvPr id="733203" name="Text Box 19"/>
          <p:cNvSpPr txBox="1">
            <a:spLocks noChangeArrowheads="1"/>
          </p:cNvSpPr>
          <p:nvPr/>
        </p:nvSpPr>
        <p:spPr bwMode="auto">
          <a:xfrm>
            <a:off x="1219200" y="2498725"/>
            <a:ext cx="1263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执行流程 </a:t>
            </a:r>
          </a:p>
        </p:txBody>
      </p:sp>
      <p:sp>
        <p:nvSpPr>
          <p:cNvPr id="172038" name="Rectangle 2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381000"/>
            <a:ext cx="4419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CN" sz="2200" b="1" smtClean="0">
                <a:solidFill>
                  <a:srgbClr val="CC3300"/>
                </a:solidFill>
              </a:rPr>
              <a:t>2.2.1  while</a:t>
            </a:r>
            <a:r>
              <a:rPr lang="zh-CN" altLang="en-US" sz="2200" b="1" smtClean="0">
                <a:solidFill>
                  <a:srgbClr val="CC3300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33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3203" grpId="0" autoUpdateAnimBg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Text Box 2"/>
          <p:cNvSpPr txBox="1">
            <a:spLocks noChangeArrowheads="1"/>
          </p:cNvSpPr>
          <p:nvPr/>
        </p:nvSpPr>
        <p:spPr bwMode="auto">
          <a:xfrm>
            <a:off x="609600" y="2170113"/>
            <a:ext cx="3873500" cy="3933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{  int  i = 1 ,   sum = 0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while ( i &lt;= 100 )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{   sum =  sum + i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     i ++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}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" sum = " &lt;&lt; sum &lt;&lt; endl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34000" y="1981200"/>
            <a:ext cx="2933700" cy="3962400"/>
            <a:chOff x="3360" y="1248"/>
            <a:chExt cx="1848" cy="2496"/>
          </a:xfrm>
        </p:grpSpPr>
        <p:grpSp>
          <p:nvGrpSpPr>
            <p:cNvPr id="12297" name="Group 4"/>
            <p:cNvGrpSpPr>
              <a:grpSpLocks/>
            </p:cNvGrpSpPr>
            <p:nvPr/>
          </p:nvGrpSpPr>
          <p:grpSpPr bwMode="auto">
            <a:xfrm>
              <a:off x="3360" y="1248"/>
              <a:ext cx="1848" cy="2496"/>
              <a:chOff x="3360" y="1248"/>
              <a:chExt cx="1848" cy="2496"/>
            </a:xfrm>
          </p:grpSpPr>
          <p:grpSp>
            <p:nvGrpSpPr>
              <p:cNvPr id="12300" name="Group 5"/>
              <p:cNvGrpSpPr>
                <a:grpSpLocks/>
              </p:cNvGrpSpPr>
              <p:nvPr/>
            </p:nvGrpSpPr>
            <p:grpSpPr bwMode="auto">
              <a:xfrm>
                <a:off x="3360" y="1248"/>
                <a:ext cx="1680" cy="2496"/>
                <a:chOff x="3360" y="1248"/>
                <a:chExt cx="1680" cy="2496"/>
              </a:xfrm>
            </p:grpSpPr>
            <p:sp>
              <p:nvSpPr>
                <p:cNvPr id="12303" name="Line 6"/>
                <p:cNvSpPr>
                  <a:spLocks noChangeShapeType="1"/>
                </p:cNvSpPr>
                <p:nvPr/>
              </p:nvSpPr>
              <p:spPr bwMode="auto">
                <a:xfrm>
                  <a:off x="4176" y="3072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12304" name="Group 7"/>
                <p:cNvGrpSpPr>
                  <a:grpSpLocks/>
                </p:cNvGrpSpPr>
                <p:nvPr/>
              </p:nvGrpSpPr>
              <p:grpSpPr bwMode="auto">
                <a:xfrm>
                  <a:off x="3360" y="1248"/>
                  <a:ext cx="1680" cy="2496"/>
                  <a:chOff x="3360" y="1248"/>
                  <a:chExt cx="1680" cy="2496"/>
                </a:xfrm>
              </p:grpSpPr>
              <p:sp>
                <p:nvSpPr>
                  <p:cNvPr id="734216" name="AutoShape 8"/>
                  <p:cNvSpPr>
                    <a:spLocks noChangeArrowheads="1"/>
                  </p:cNvSpPr>
                  <p:nvPr/>
                </p:nvSpPr>
                <p:spPr bwMode="auto">
                  <a:xfrm>
                    <a:off x="3504" y="2016"/>
                    <a:ext cx="1344" cy="423"/>
                  </a:xfrm>
                  <a:prstGeom prst="flowChartDecision">
                    <a:avLst/>
                  </a:prstGeom>
                  <a:solidFill>
                    <a:srgbClr val="FFFF99"/>
                  </a:solidFill>
                  <a:ln w="28575">
                    <a:solidFill>
                      <a:srgbClr val="4D4D4D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 eaLnBrk="1" hangingPunct="1">
                      <a:defRPr/>
                    </a:pPr>
                    <a:r>
                      <a:rPr kumimoji="1" lang="en-US" altLang="zh-CN">
                        <a:latin typeface="Times New Roman" pitchFamily="18" charset="0"/>
                      </a:rPr>
                      <a:t>i &lt;= 100</a:t>
                    </a:r>
                  </a:p>
                </p:txBody>
              </p:sp>
              <p:sp>
                <p:nvSpPr>
                  <p:cNvPr id="734217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2675"/>
                    <a:ext cx="1104" cy="422"/>
                  </a:xfrm>
                  <a:prstGeom prst="flowChartProcess">
                    <a:avLst/>
                  </a:prstGeom>
                  <a:solidFill>
                    <a:srgbClr val="FFFF99"/>
                  </a:solidFill>
                  <a:ln w="28575">
                    <a:solidFill>
                      <a:srgbClr val="4D4D4D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 eaLnBrk="1" hangingPunct="1">
                      <a:defRPr/>
                    </a:pPr>
                    <a:r>
                      <a:rPr kumimoji="1" lang="en-US" altLang="zh-CN">
                        <a:latin typeface="Times New Roman" pitchFamily="18" charset="0"/>
                      </a:rPr>
                      <a:t>sum = sum + i;</a:t>
                    </a:r>
                  </a:p>
                  <a:p>
                    <a:pPr algn="ctr" eaLnBrk="1" hangingPunct="1">
                      <a:defRPr/>
                    </a:pPr>
                    <a:r>
                      <a:rPr kumimoji="1" lang="en-US" altLang="zh-CN">
                        <a:latin typeface="Times New Roman" pitchFamily="18" charset="0"/>
                      </a:rPr>
                      <a:t> i + + ;</a:t>
                    </a:r>
                  </a:p>
                </p:txBody>
              </p:sp>
              <p:sp>
                <p:nvSpPr>
                  <p:cNvPr id="12307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1248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2308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2448"/>
                    <a:ext cx="0" cy="24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2309" name="Line 1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0" y="3312"/>
                    <a:ext cx="8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2310" name="Line 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60" y="1872"/>
                    <a:ext cx="0" cy="144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2311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1872"/>
                    <a:ext cx="8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2312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4848" y="2256"/>
                    <a:ext cx="19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2313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5040" y="2256"/>
                    <a:ext cx="0" cy="120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2314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456"/>
                    <a:ext cx="86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2315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456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2301" name="Text Box 19"/>
              <p:cNvSpPr txBox="1">
                <a:spLocks noChangeArrowheads="1"/>
              </p:cNvSpPr>
              <p:nvPr/>
            </p:nvSpPr>
            <p:spPr bwMode="auto">
              <a:xfrm>
                <a:off x="4176" y="2400"/>
                <a:ext cx="258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>
                    <a:latin typeface="宋体" pitchFamily="2" charset="-122"/>
                  </a:rPr>
                  <a:t> </a:t>
                </a:r>
                <a:r>
                  <a:rPr kumimoji="1" lang="en-US" altLang="zh-CN" b="1">
                    <a:solidFill>
                      <a:srgbClr val="009900"/>
                    </a:solidFill>
                    <a:latin typeface="宋体" pitchFamily="2" charset="-122"/>
                  </a:rPr>
                  <a:t>1</a:t>
                </a:r>
              </a:p>
            </p:txBody>
          </p:sp>
          <p:sp>
            <p:nvSpPr>
              <p:cNvPr id="12302" name="Text Box 20"/>
              <p:cNvSpPr txBox="1">
                <a:spLocks noChangeArrowheads="1"/>
              </p:cNvSpPr>
              <p:nvPr/>
            </p:nvSpPr>
            <p:spPr bwMode="auto">
              <a:xfrm>
                <a:off x="4878" y="2025"/>
                <a:ext cx="330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solidFill>
                      <a:srgbClr val="CC0000"/>
                    </a:solidFill>
                    <a:latin typeface="宋体" pitchFamily="2" charset="-122"/>
                  </a:rPr>
                  <a:t>0</a:t>
                </a:r>
                <a:r>
                  <a:rPr kumimoji="1" lang="en-US" altLang="zh-CN">
                    <a:latin typeface="宋体" pitchFamily="2" charset="-122"/>
                  </a:rPr>
                  <a:t>  </a:t>
                </a:r>
                <a:endParaRPr kumimoji="1" lang="en-US" altLang="zh-CN" b="1">
                  <a:latin typeface="宋体" pitchFamily="2" charset="-122"/>
                </a:endParaRPr>
              </a:p>
            </p:txBody>
          </p:sp>
        </p:grpSp>
        <p:sp>
          <p:nvSpPr>
            <p:cNvPr id="734229" name="AutoShape 21"/>
            <p:cNvSpPr>
              <a:spLocks noChangeArrowheads="1"/>
            </p:cNvSpPr>
            <p:nvPr/>
          </p:nvSpPr>
          <p:spPr bwMode="auto">
            <a:xfrm>
              <a:off x="3648" y="1527"/>
              <a:ext cx="1104" cy="249"/>
            </a:xfrm>
            <a:prstGeom prst="flowChartProcess">
              <a:avLst/>
            </a:prstGeom>
            <a:solidFill>
              <a:srgbClr val="FFFF99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>
                  <a:latin typeface="Times New Roman" pitchFamily="18" charset="0"/>
                </a:rPr>
                <a:t>i = 1;  sum = 0;</a:t>
              </a:r>
            </a:p>
          </p:txBody>
        </p:sp>
        <p:sp>
          <p:nvSpPr>
            <p:cNvPr id="12299" name="Line 22"/>
            <p:cNvSpPr>
              <a:spLocks noChangeShapeType="1"/>
            </p:cNvSpPr>
            <p:nvPr/>
          </p:nvSpPr>
          <p:spPr bwMode="auto">
            <a:xfrm>
              <a:off x="4176" y="1776"/>
              <a:ext cx="0" cy="240"/>
            </a:xfrm>
            <a:prstGeom prst="line">
              <a:avLst/>
            </a:prstGeom>
            <a:noFill/>
            <a:ln w="28575">
              <a:solidFill>
                <a:srgbClr val="4D4D4D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734231" name="AutoShape 23"/>
          <p:cNvSpPr>
            <a:spLocks noChangeArrowheads="1"/>
          </p:cNvSpPr>
          <p:nvPr/>
        </p:nvSpPr>
        <p:spPr bwMode="auto">
          <a:xfrm>
            <a:off x="4267200" y="1447800"/>
            <a:ext cx="4391025" cy="2462213"/>
          </a:xfrm>
          <a:prstGeom prst="cloudCallout">
            <a:avLst>
              <a:gd name="adj1" fmla="val -49241"/>
              <a:gd name="adj2" fmla="val 83657"/>
            </a:avLst>
          </a:prstGeom>
          <a:gradFill rotWithShape="0">
            <a:gsLst>
              <a:gs pos="0">
                <a:srgbClr val="FFFFFF"/>
              </a:gs>
              <a:gs pos="50000">
                <a:srgbClr val="FFFFCC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rgbClr val="969696"/>
            </a:solidFill>
            <a:round/>
            <a:headEnd/>
            <a:tailEnd/>
          </a:ln>
          <a:effectLst>
            <a:outerShdw dist="81320" dir="19280412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 eaLnBrk="1" hangingPunct="1">
              <a:lnSpc>
                <a:spcPct val="140000"/>
              </a:lnSpc>
              <a:defRPr/>
            </a:pPr>
            <a:r>
              <a:rPr kumimoji="1" lang="zh-CN" altLang="en-US" b="1" i="1">
                <a:solidFill>
                  <a:srgbClr val="CC0000"/>
                </a:solidFill>
                <a:latin typeface="Times New Roman" pitchFamily="18" charset="0"/>
              </a:rPr>
              <a:t>想一想：</a:t>
            </a:r>
            <a:endParaRPr kumimoji="1" lang="zh-CN" altLang="en-US" b="1">
              <a:latin typeface="Times New Roman" pitchFamily="18" charset="0"/>
            </a:endParaRPr>
          </a:p>
          <a:p>
            <a:pPr algn="ctr" eaLnBrk="1" hangingPunct="1">
              <a:lnSpc>
                <a:spcPct val="140000"/>
              </a:lnSpc>
              <a:defRPr/>
            </a:pPr>
            <a:r>
              <a:rPr kumimoji="1" lang="zh-CN" altLang="en-US" b="1">
                <a:latin typeface="Times New Roman" pitchFamily="18" charset="0"/>
              </a:rPr>
              <a:t>循环条件是什么？</a:t>
            </a:r>
          </a:p>
          <a:p>
            <a:pPr algn="ctr" eaLnBrk="1" hangingPunct="1">
              <a:lnSpc>
                <a:spcPct val="140000"/>
              </a:lnSpc>
              <a:defRPr/>
            </a:pPr>
            <a:r>
              <a:rPr kumimoji="1" lang="zh-CN" altLang="en-US" b="1">
                <a:latin typeface="Times New Roman" pitchFamily="18" charset="0"/>
              </a:rPr>
              <a:t>循环结束条件是什么？</a:t>
            </a:r>
          </a:p>
          <a:p>
            <a:pPr algn="ctr" eaLnBrk="1" hangingPunct="1">
              <a:lnSpc>
                <a:spcPct val="140000"/>
              </a:lnSpc>
              <a:defRPr/>
            </a:pPr>
            <a:r>
              <a:rPr kumimoji="1" lang="zh-CN" altLang="en-US" b="1">
                <a:latin typeface="Times New Roman" pitchFamily="18" charset="0"/>
              </a:rPr>
              <a:t>哪一个语句修改循环条件？</a:t>
            </a:r>
          </a:p>
        </p:txBody>
      </p: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555625" y="1066800"/>
            <a:ext cx="4321175" cy="690563"/>
            <a:chOff x="350" y="672"/>
            <a:chExt cx="2722" cy="435"/>
          </a:xfrm>
        </p:grpSpPr>
        <p:sp>
          <p:nvSpPr>
            <p:cNvPr id="12296" name="Rectangle 25"/>
            <p:cNvSpPr>
              <a:spLocks noChangeArrowheads="1"/>
            </p:cNvSpPr>
            <p:nvPr/>
          </p:nvSpPr>
          <p:spPr bwMode="auto">
            <a:xfrm>
              <a:off x="350" y="764"/>
              <a:ext cx="191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/>
              <a:r>
                <a:rPr kumimoji="1" lang="zh-CN" altLang="zh-CN" sz="2000" b="1" i="1">
                  <a:solidFill>
                    <a:srgbClr val="008000"/>
                  </a:solidFill>
                  <a:latin typeface="Times New Roman" pitchFamily="18" charset="0"/>
                </a:rPr>
                <a:t>一个简单的循环跟踪：</a:t>
              </a:r>
              <a:r>
                <a:rPr kumimoji="1" lang="zh-CN" altLang="zh-CN" sz="2000" b="1">
                  <a:latin typeface="Times New Roman" pitchFamily="18" charset="0"/>
                </a:rPr>
                <a:t> </a:t>
              </a:r>
              <a:r>
                <a:rPr kumimoji="1" lang="zh-CN" altLang="zh-CN" sz="2000">
                  <a:latin typeface="Times New Roman" pitchFamily="18" charset="0"/>
                </a:rPr>
                <a:t>求</a:t>
              </a:r>
              <a:endParaRPr kumimoji="1" lang="zh-CN" altLang="en-US" sz="2000">
                <a:solidFill>
                  <a:srgbClr val="006600"/>
                </a:solidFill>
                <a:latin typeface="Times New Roman" pitchFamily="18" charset="0"/>
                <a:ea typeface="隶书" pitchFamily="49" charset="-122"/>
              </a:endParaRPr>
            </a:p>
          </p:txBody>
        </p:sp>
        <p:graphicFrame>
          <p:nvGraphicFramePr>
            <p:cNvPr id="12290" name="Object 26"/>
            <p:cNvGraphicFramePr>
              <a:graphicFrameLocks noChangeAspect="1"/>
            </p:cNvGraphicFramePr>
            <p:nvPr/>
          </p:nvGraphicFramePr>
          <p:xfrm>
            <a:off x="2300" y="672"/>
            <a:ext cx="772" cy="435"/>
          </p:xfrm>
          <a:graphic>
            <a:graphicData uri="http://schemas.openxmlformats.org/presentationml/2006/ole">
              <p:oleObj spid="_x0000_s12290" name="Equation" r:id="rId3" imgW="761760" imgH="431640" progId="Equation.3">
                <p:embed/>
              </p:oleObj>
            </a:graphicData>
          </a:graphic>
        </p:graphicFrame>
      </p:grpSp>
      <p:sp>
        <p:nvSpPr>
          <p:cNvPr id="12295" name="Rectangle 2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381000"/>
            <a:ext cx="4419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CN" sz="2200" b="1" smtClean="0">
                <a:solidFill>
                  <a:srgbClr val="CC3300"/>
                </a:solidFill>
              </a:rPr>
              <a:t>2.2.1  while</a:t>
            </a:r>
            <a:r>
              <a:rPr lang="zh-CN" altLang="en-US" sz="2200" b="1" smtClean="0">
                <a:solidFill>
                  <a:srgbClr val="CC3300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75"/>
                                        <p:tgtEl>
                                          <p:spTgt spid="73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5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75"/>
                                        <p:tgtEl>
                                          <p:spTgt spid="734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75"/>
                                        <p:tgtEl>
                                          <p:spTgt spid="734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875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75"/>
                                        <p:tgtEl>
                                          <p:spTgt spid="734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925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75"/>
                                        <p:tgtEl>
                                          <p:spTgt spid="734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9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75"/>
                                        <p:tgtEl>
                                          <p:spTgt spid="734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725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75"/>
                                        <p:tgtEl>
                                          <p:spTgt spid="734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25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75"/>
                                        <p:tgtEl>
                                          <p:spTgt spid="7342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1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75"/>
                                        <p:tgtEl>
                                          <p:spTgt spid="7342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9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75"/>
                                        <p:tgtEl>
                                          <p:spTgt spid="7342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734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734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4210" grpId="0" build="p" autoUpdateAnimBg="0" advAuto="1000"/>
      <p:bldP spid="734231" grpId="0" animBg="1" autoUpdateAnimBg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609600" y="2170113"/>
            <a:ext cx="3873500" cy="3933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{  int  i = 1 ,   sum = 0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while ( i &lt;= 100 )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{   </a:t>
            </a:r>
            <a:r>
              <a:rPr kumimoji="1" lang="en-US" altLang="zh-CN" b="1" i="1">
                <a:solidFill>
                  <a:srgbClr val="0033CC"/>
                </a:solidFill>
                <a:latin typeface="Times New Roman" pitchFamily="18" charset="0"/>
              </a:rPr>
              <a:t>sum =  sum + i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 i="1">
                <a:solidFill>
                  <a:srgbClr val="0033CC"/>
                </a:solidFill>
                <a:latin typeface="Times New Roman" pitchFamily="18" charset="0"/>
              </a:rPr>
              <a:t>             i ++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}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" sum = " &lt;&lt; sum &lt;&lt; endl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  <p:sp>
        <p:nvSpPr>
          <p:cNvPr id="735235" name="Line 3"/>
          <p:cNvSpPr>
            <a:spLocks noChangeShapeType="1"/>
          </p:cNvSpPr>
          <p:nvPr/>
        </p:nvSpPr>
        <p:spPr bwMode="auto">
          <a:xfrm flipH="1">
            <a:off x="3657600" y="3429000"/>
            <a:ext cx="1981200" cy="990600"/>
          </a:xfrm>
          <a:prstGeom prst="line">
            <a:avLst/>
          </a:prstGeom>
          <a:noFill/>
          <a:ln w="28575">
            <a:solidFill>
              <a:srgbClr val="FFFFCC"/>
            </a:solidFill>
            <a:round/>
            <a:headEnd w="lg" len="lg"/>
            <a:tailEnd type="oval" w="lg" len="lg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735236" name="AutoShape 4"/>
          <p:cNvSpPr>
            <a:spLocks noChangeArrowheads="1"/>
          </p:cNvSpPr>
          <p:nvPr/>
        </p:nvSpPr>
        <p:spPr bwMode="auto">
          <a:xfrm>
            <a:off x="5410200" y="1752600"/>
            <a:ext cx="3200400" cy="4191000"/>
          </a:xfrm>
          <a:prstGeom prst="verticalScroll">
            <a:avLst>
              <a:gd name="adj" fmla="val 6329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74053" dir="19742175" algn="ctr" rotWithShape="0">
              <a:schemeClr val="bg2"/>
            </a:outerShdw>
          </a:effectLst>
        </p:spPr>
        <p:txBody>
          <a:bodyPr wrap="none" anchor="ctr"/>
          <a:lstStyle/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</a:t>
            </a:r>
            <a:r>
              <a:rPr kumimoji="1" lang="zh-CN" altLang="en-US" b="1">
                <a:latin typeface="Times New Roman" pitchFamily="18" charset="0"/>
              </a:rPr>
              <a:t>可以写成：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zh-CN" altLang="en-US" b="1">
                <a:latin typeface="Times New Roman" pitchFamily="18" charset="0"/>
              </a:rPr>
              <a:t>          </a:t>
            </a:r>
            <a:r>
              <a:rPr kumimoji="1" lang="en-US" altLang="zh-CN" b="1">
                <a:solidFill>
                  <a:srgbClr val="008000"/>
                </a:solidFill>
                <a:latin typeface="Times New Roman" pitchFamily="18" charset="0"/>
              </a:rPr>
              <a:t>sum + = i ;  i + + 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</a:t>
            </a:r>
            <a:r>
              <a:rPr kumimoji="1" lang="zh-CN" altLang="en-US" b="1">
                <a:latin typeface="Times New Roman" pitchFamily="18" charset="0"/>
              </a:rPr>
              <a:t>或：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zh-CN" altLang="en-US" b="1">
                <a:latin typeface="Times New Roman" pitchFamily="18" charset="0"/>
              </a:rPr>
              <a:t>          </a:t>
            </a:r>
            <a:r>
              <a:rPr kumimoji="1" lang="en-US" altLang="zh-CN" b="1">
                <a:solidFill>
                  <a:srgbClr val="008000"/>
                </a:solidFill>
                <a:latin typeface="Times New Roman" pitchFamily="18" charset="0"/>
              </a:rPr>
              <a:t>sum + = i + + ;</a:t>
            </a:r>
          </a:p>
          <a:p>
            <a:pPr eaLnBrk="1" hangingPunct="1">
              <a:lnSpc>
                <a:spcPct val="120000"/>
              </a:lnSpc>
              <a:defRPr/>
            </a:pPr>
            <a:endParaRPr kumimoji="1" lang="en-US" altLang="zh-CN" b="1">
              <a:solidFill>
                <a:schemeClr val="folHlink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20000"/>
              </a:lnSpc>
              <a:defRPr/>
            </a:pPr>
            <a:endParaRPr kumimoji="1" lang="en-US" altLang="zh-CN" b="1">
              <a:solidFill>
                <a:schemeClr val="folHlink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20000"/>
              </a:lnSpc>
              <a:defRPr/>
            </a:pPr>
            <a:endParaRPr kumimoji="1" lang="en-US" altLang="zh-CN" b="1">
              <a:solidFill>
                <a:schemeClr val="folHlink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20000"/>
              </a:lnSpc>
              <a:defRPr/>
            </a:pPr>
            <a:endParaRPr kumimoji="1" lang="en-US" altLang="zh-CN" b="1"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kumimoji="1" lang="en-US" altLang="zh-CN" b="1" i="1">
                <a:solidFill>
                  <a:srgbClr val="FF0000"/>
                </a:solidFill>
                <a:latin typeface="Times New Roman" pitchFamily="18" charset="0"/>
              </a:rPr>
              <a:t>	</a:t>
            </a:r>
            <a:endParaRPr kumimoji="1" lang="en-US" altLang="zh-CN" b="1">
              <a:latin typeface="Times New Roman" pitchFamily="18" charset="0"/>
            </a:endParaRPr>
          </a:p>
        </p:txBody>
      </p:sp>
      <p:sp>
        <p:nvSpPr>
          <p:cNvPr id="735237" name="AutoShape 5"/>
          <p:cNvSpPr>
            <a:spLocks noChangeArrowheads="1"/>
          </p:cNvSpPr>
          <p:nvPr/>
        </p:nvSpPr>
        <p:spPr bwMode="auto">
          <a:xfrm>
            <a:off x="7467600" y="3657600"/>
            <a:ext cx="1371600" cy="914400"/>
          </a:xfrm>
          <a:prstGeom prst="irregularSeal1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45791" dir="19578596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zh-CN" altLang="en-US" b="1" i="1">
                <a:solidFill>
                  <a:srgbClr val="FF0000"/>
                </a:solidFill>
                <a:latin typeface="Times New Roman" pitchFamily="18" charset="0"/>
              </a:rPr>
              <a:t>想一想</a:t>
            </a:r>
          </a:p>
        </p:txBody>
      </p:sp>
      <p:sp>
        <p:nvSpPr>
          <p:cNvPr id="735238" name="Rectangle 6"/>
          <p:cNvSpPr>
            <a:spLocks noChangeArrowheads="1"/>
          </p:cNvSpPr>
          <p:nvPr/>
        </p:nvSpPr>
        <p:spPr bwMode="auto">
          <a:xfrm>
            <a:off x="5791200" y="4179888"/>
            <a:ext cx="215265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kumimoji="1" lang="zh-CN" altLang="en-US" b="1" i="1">
                <a:latin typeface="Times New Roman" pitchFamily="18" charset="0"/>
              </a:rPr>
              <a:t>如果写成：</a:t>
            </a:r>
            <a:endParaRPr kumimoji="1" lang="zh-CN" altLang="en-US" b="1"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kumimoji="1" lang="zh-CN" altLang="en-US" b="1">
                <a:latin typeface="Times New Roman" pitchFamily="18" charset="0"/>
              </a:rPr>
              <a:t>          </a:t>
            </a:r>
            <a:r>
              <a:rPr kumimoji="1" lang="en-US" altLang="zh-CN" b="1" i="1">
                <a:solidFill>
                  <a:srgbClr val="FF0000"/>
                </a:solidFill>
                <a:latin typeface="Times New Roman" pitchFamily="18" charset="0"/>
              </a:rPr>
              <a:t>sum + = + + i ;</a:t>
            </a:r>
            <a:endParaRPr kumimoji="1" lang="en-US" altLang="zh-CN" b="1"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kumimoji="1" lang="en-US" altLang="zh-CN" b="1">
                <a:latin typeface="Times New Roman" pitchFamily="18" charset="0"/>
              </a:rPr>
              <a:t> </a:t>
            </a:r>
            <a:r>
              <a:rPr kumimoji="1" lang="zh-CN" altLang="en-US" b="1">
                <a:latin typeface="Times New Roman" pitchFamily="18" charset="0"/>
              </a:rPr>
              <a:t>会有什么问题？</a:t>
            </a:r>
            <a:endParaRPr kumimoji="1" lang="zh-CN" altLang="en-US" b="1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320" name="Group 7"/>
          <p:cNvGrpSpPr>
            <a:grpSpLocks/>
          </p:cNvGrpSpPr>
          <p:nvPr/>
        </p:nvGrpSpPr>
        <p:grpSpPr bwMode="auto">
          <a:xfrm>
            <a:off x="555625" y="1066800"/>
            <a:ext cx="4321175" cy="690563"/>
            <a:chOff x="350" y="672"/>
            <a:chExt cx="2722" cy="435"/>
          </a:xfrm>
        </p:grpSpPr>
        <p:sp>
          <p:nvSpPr>
            <p:cNvPr id="13322" name="Rectangle 8"/>
            <p:cNvSpPr>
              <a:spLocks noChangeArrowheads="1"/>
            </p:cNvSpPr>
            <p:nvPr/>
          </p:nvSpPr>
          <p:spPr bwMode="auto">
            <a:xfrm>
              <a:off x="350" y="764"/>
              <a:ext cx="191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/>
              <a:r>
                <a:rPr kumimoji="1" lang="zh-CN" altLang="zh-CN" sz="2000" b="1" i="1">
                  <a:solidFill>
                    <a:srgbClr val="008000"/>
                  </a:solidFill>
                  <a:latin typeface="Times New Roman" pitchFamily="18" charset="0"/>
                </a:rPr>
                <a:t>一个简单的循环跟踪：</a:t>
              </a:r>
              <a:r>
                <a:rPr kumimoji="1" lang="zh-CN" altLang="zh-CN" sz="2000" b="1">
                  <a:latin typeface="Times New Roman" pitchFamily="18" charset="0"/>
                </a:rPr>
                <a:t> </a:t>
              </a:r>
              <a:r>
                <a:rPr kumimoji="1" lang="zh-CN" altLang="zh-CN" sz="2000">
                  <a:latin typeface="Times New Roman" pitchFamily="18" charset="0"/>
                </a:rPr>
                <a:t>求</a:t>
              </a:r>
              <a:endParaRPr kumimoji="1" lang="zh-CN" altLang="en-US" sz="2000">
                <a:solidFill>
                  <a:srgbClr val="006600"/>
                </a:solidFill>
                <a:latin typeface="Times New Roman" pitchFamily="18" charset="0"/>
                <a:ea typeface="隶书" pitchFamily="49" charset="-122"/>
              </a:endParaRPr>
            </a:p>
          </p:txBody>
        </p:sp>
        <p:graphicFrame>
          <p:nvGraphicFramePr>
            <p:cNvPr id="13314" name="Object 9"/>
            <p:cNvGraphicFramePr>
              <a:graphicFrameLocks noChangeAspect="1"/>
            </p:cNvGraphicFramePr>
            <p:nvPr/>
          </p:nvGraphicFramePr>
          <p:xfrm>
            <a:off x="2300" y="672"/>
            <a:ext cx="772" cy="435"/>
          </p:xfrm>
          <a:graphic>
            <a:graphicData uri="http://schemas.openxmlformats.org/presentationml/2006/ole">
              <p:oleObj spid="_x0000_s13314" name="Equation" r:id="rId3" imgW="761760" imgH="431640" progId="Equation.3">
                <p:embed/>
              </p:oleObj>
            </a:graphicData>
          </a:graphic>
        </p:graphicFrame>
      </p:grpSp>
      <p:sp>
        <p:nvSpPr>
          <p:cNvPr id="13321" name="Rectangle 1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381000"/>
            <a:ext cx="4419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CN" sz="2200" b="1" smtClean="0">
                <a:solidFill>
                  <a:srgbClr val="CC3300"/>
                </a:solidFill>
              </a:rPr>
              <a:t>2.2.1  while</a:t>
            </a:r>
            <a:r>
              <a:rPr lang="zh-CN" altLang="en-US" sz="2200" b="1" smtClean="0">
                <a:solidFill>
                  <a:srgbClr val="CC3300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5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5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5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35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352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3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35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35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35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352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73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3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5236" grpId="0" build="p" animBg="1" autoUpdateAnimBg="0" advAuto="2000"/>
      <p:bldP spid="735237" grpId="0" animBg="1" autoUpdateAnimBg="0"/>
      <p:bldP spid="735238" grpId="0" autoUpdateAnimBg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ChangeArrowheads="1"/>
          </p:cNvSpPr>
          <p:nvPr/>
        </p:nvSpPr>
        <p:spPr bwMode="auto">
          <a:xfrm>
            <a:off x="1193800" y="1843088"/>
            <a:ext cx="2922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zh-CN" b="1">
                <a:solidFill>
                  <a:srgbClr val="0033CC"/>
                </a:solidFill>
                <a:latin typeface="Times New Roman" pitchFamily="18" charset="0"/>
              </a:rPr>
              <a:t>以</a:t>
            </a:r>
            <a:r>
              <a:rPr kumimoji="1" lang="zh-CN" altLang="en-US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sum =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1 + 2 + 3 </a:t>
            </a:r>
            <a:r>
              <a:rPr kumimoji="1" lang="zh-CN" altLang="en-US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模拟执行</a:t>
            </a: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609600" y="2170113"/>
            <a:ext cx="3873500" cy="3933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{  int  i = 1 ,   sum = 0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while ( i &lt;= </a:t>
            </a:r>
            <a:r>
              <a:rPr kumimoji="1" lang="en-US" altLang="zh-CN" b="1" i="1">
                <a:latin typeface="Times New Roman" pitchFamily="18" charset="0"/>
              </a:rPr>
              <a:t>3</a:t>
            </a:r>
            <a:r>
              <a:rPr kumimoji="1" lang="en-US" altLang="zh-CN" b="1">
                <a:latin typeface="Times New Roman" pitchFamily="18" charset="0"/>
              </a:rPr>
              <a:t> 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{   sum =  sum + i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     i ++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}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" sum = " &lt;&lt; sum &lt;&lt; endl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  <p:grpSp>
        <p:nvGrpSpPr>
          <p:cNvPr id="14341" name="Group 4"/>
          <p:cNvGrpSpPr>
            <a:grpSpLocks/>
          </p:cNvGrpSpPr>
          <p:nvPr/>
        </p:nvGrpSpPr>
        <p:grpSpPr bwMode="auto">
          <a:xfrm>
            <a:off x="555625" y="1066800"/>
            <a:ext cx="4321175" cy="690563"/>
            <a:chOff x="350" y="672"/>
            <a:chExt cx="2722" cy="435"/>
          </a:xfrm>
        </p:grpSpPr>
        <p:sp>
          <p:nvSpPr>
            <p:cNvPr id="14343" name="Rectangle 5"/>
            <p:cNvSpPr>
              <a:spLocks noChangeArrowheads="1"/>
            </p:cNvSpPr>
            <p:nvPr/>
          </p:nvSpPr>
          <p:spPr bwMode="auto">
            <a:xfrm>
              <a:off x="350" y="764"/>
              <a:ext cx="191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/>
              <a:r>
                <a:rPr kumimoji="1" lang="zh-CN" altLang="zh-CN" sz="2000" b="1" i="1">
                  <a:solidFill>
                    <a:srgbClr val="008000"/>
                  </a:solidFill>
                  <a:latin typeface="Times New Roman" pitchFamily="18" charset="0"/>
                </a:rPr>
                <a:t>一个简单的循环跟踪：</a:t>
              </a:r>
              <a:r>
                <a:rPr kumimoji="1" lang="zh-CN" altLang="zh-CN" sz="2000" b="1">
                  <a:latin typeface="Times New Roman" pitchFamily="18" charset="0"/>
                </a:rPr>
                <a:t> </a:t>
              </a:r>
              <a:r>
                <a:rPr kumimoji="1" lang="zh-CN" altLang="zh-CN" sz="2000">
                  <a:latin typeface="Times New Roman" pitchFamily="18" charset="0"/>
                </a:rPr>
                <a:t>求</a:t>
              </a:r>
              <a:endParaRPr kumimoji="1" lang="zh-CN" altLang="en-US" sz="2000">
                <a:solidFill>
                  <a:srgbClr val="006600"/>
                </a:solidFill>
                <a:latin typeface="Times New Roman" pitchFamily="18" charset="0"/>
                <a:ea typeface="隶书" pitchFamily="49" charset="-122"/>
              </a:endParaRPr>
            </a:p>
          </p:txBody>
        </p:sp>
        <p:graphicFrame>
          <p:nvGraphicFramePr>
            <p:cNvPr id="14338" name="Object 6"/>
            <p:cNvGraphicFramePr>
              <a:graphicFrameLocks noChangeAspect="1"/>
            </p:cNvGraphicFramePr>
            <p:nvPr/>
          </p:nvGraphicFramePr>
          <p:xfrm>
            <a:off x="2300" y="672"/>
            <a:ext cx="772" cy="435"/>
          </p:xfrm>
          <a:graphic>
            <a:graphicData uri="http://schemas.openxmlformats.org/presentationml/2006/ole">
              <p:oleObj spid="_x0000_s14338" name="Equation" r:id="rId3" imgW="761760" imgH="431640" progId="Equation.3">
                <p:embed/>
              </p:oleObj>
            </a:graphicData>
          </a:graphic>
        </p:graphicFrame>
      </p:grpSp>
      <p:sp>
        <p:nvSpPr>
          <p:cNvPr id="14342" name="Rectangle 1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381000"/>
            <a:ext cx="4419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CN" sz="2200" b="1" smtClean="0">
                <a:solidFill>
                  <a:srgbClr val="CC3300"/>
                </a:solidFill>
              </a:rPr>
              <a:t>2.2.1  while</a:t>
            </a:r>
            <a:r>
              <a:rPr lang="zh-CN" altLang="en-US" sz="2200" b="1" smtClean="0">
                <a:solidFill>
                  <a:srgbClr val="CC3300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3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625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5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2.1.1  if 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grpSp>
        <p:nvGrpSpPr>
          <p:cNvPr id="67587" name="Group 6"/>
          <p:cNvGrpSpPr>
            <a:grpSpLocks/>
          </p:cNvGrpSpPr>
          <p:nvPr/>
        </p:nvGrpSpPr>
        <p:grpSpPr bwMode="auto">
          <a:xfrm>
            <a:off x="4953000" y="2320925"/>
            <a:ext cx="3505200" cy="1387475"/>
            <a:chOff x="3024" y="1863"/>
            <a:chExt cx="2208" cy="874"/>
          </a:xfrm>
        </p:grpSpPr>
        <p:sp>
          <p:nvSpPr>
            <p:cNvPr id="503815" name="Rectangle 7"/>
            <p:cNvSpPr>
              <a:spLocks noChangeArrowheads="1"/>
            </p:cNvSpPr>
            <p:nvPr/>
          </p:nvSpPr>
          <p:spPr bwMode="auto">
            <a:xfrm>
              <a:off x="3264" y="1872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latin typeface="Times New Roman" pitchFamily="18" charset="0"/>
                </a:rPr>
                <a:t>7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503816" name="Rectangle 8"/>
            <p:cNvSpPr>
              <a:spLocks noChangeArrowheads="1"/>
            </p:cNvSpPr>
            <p:nvPr/>
          </p:nvSpPr>
          <p:spPr bwMode="auto">
            <a:xfrm>
              <a:off x="4560" y="1872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latin typeface="Times New Roman" pitchFamily="18" charset="0"/>
                </a:rPr>
                <a:t>3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503817" name="Text Box 9"/>
            <p:cNvSpPr txBox="1">
              <a:spLocks noChangeArrowheads="1"/>
            </p:cNvSpPr>
            <p:nvPr/>
          </p:nvSpPr>
          <p:spPr bwMode="auto">
            <a:xfrm>
              <a:off x="3024" y="1863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a</a:t>
              </a:r>
              <a:endParaRPr kumimoji="1"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03818" name="Text Box 10"/>
            <p:cNvSpPr txBox="1">
              <a:spLocks noChangeArrowheads="1"/>
            </p:cNvSpPr>
            <p:nvPr/>
          </p:nvSpPr>
          <p:spPr bwMode="auto">
            <a:xfrm>
              <a:off x="4312" y="1863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b</a:t>
              </a:r>
              <a:endParaRPr kumimoji="1"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03819" name="Rectangle 11"/>
            <p:cNvSpPr>
              <a:spLocks noChangeArrowheads="1"/>
            </p:cNvSpPr>
            <p:nvPr/>
          </p:nvSpPr>
          <p:spPr bwMode="auto">
            <a:xfrm>
              <a:off x="3888" y="2496"/>
              <a:ext cx="672" cy="240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zh-CN" altLang="zh-CN" sz="2000">
                <a:latin typeface="Times New Roman" pitchFamily="18" charset="0"/>
              </a:endParaRPr>
            </a:p>
          </p:txBody>
        </p:sp>
        <p:sp>
          <p:nvSpPr>
            <p:cNvPr id="503820" name="Text Box 12"/>
            <p:cNvSpPr txBox="1">
              <a:spLocks noChangeArrowheads="1"/>
            </p:cNvSpPr>
            <p:nvPr/>
          </p:nvSpPr>
          <p:spPr bwMode="auto">
            <a:xfrm>
              <a:off x="3446" y="2487"/>
              <a:ext cx="4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max</a:t>
              </a:r>
              <a:endParaRPr kumimoji="1" lang="en-US" altLang="zh-CN" sz="20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67588" name="Rectangle 13"/>
          <p:cNvSpPr>
            <a:spLocks noChangeArrowheads="1"/>
          </p:cNvSpPr>
          <p:nvPr/>
        </p:nvSpPr>
        <p:spPr bwMode="auto">
          <a:xfrm>
            <a:off x="533400" y="1497013"/>
            <a:ext cx="4267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</a:pPr>
            <a:r>
              <a:rPr kumimoji="1" lang="zh-CN" altLang="en-US" sz="2000" b="1" i="1">
                <a:solidFill>
                  <a:srgbClr val="009900"/>
                </a:solidFill>
                <a:latin typeface="Times New Roman" pitchFamily="18" charset="0"/>
              </a:rPr>
              <a:t>例：</a:t>
            </a:r>
          </a:p>
          <a:p>
            <a:pPr eaLnBrk="1" hangingPunct="1">
              <a:lnSpc>
                <a:spcPct val="6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</a:pPr>
            <a:endParaRPr kumimoji="1" lang="zh-CN" altLang="en-US" sz="2000" b="1" i="1">
              <a:solidFill>
                <a:schemeClr val="folHlink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</a:pPr>
            <a:r>
              <a:rPr kumimoji="1" lang="zh-CN" altLang="en-US" sz="2000" b="1">
                <a:latin typeface="Times New Roman" pitchFamily="18" charset="0"/>
              </a:rPr>
              <a:t>     </a:t>
            </a:r>
            <a:r>
              <a:rPr kumimoji="1" lang="en-US" altLang="zh-CN" sz="2000" b="1">
                <a:latin typeface="Times New Roman" pitchFamily="18" charset="0"/>
              </a:rPr>
              <a:t>:</a:t>
            </a:r>
            <a:endParaRPr kumimoji="1" lang="en-US" altLang="zh-CN" sz="2000">
              <a:latin typeface="Times New Roman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</a:pPr>
            <a:r>
              <a:rPr kumimoji="1" lang="en-US" altLang="zh-CN" sz="2000" b="1">
                <a:latin typeface="Times New Roman" pitchFamily="18" charset="0"/>
              </a:rPr>
              <a:t>max = a 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</a:pPr>
            <a:r>
              <a:rPr kumimoji="1" lang="en-US" altLang="zh-CN" sz="2000" b="1">
                <a:latin typeface="Times New Roman" pitchFamily="18" charset="0"/>
              </a:rPr>
              <a:t>if  ( b &gt; a)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</a:pPr>
            <a:r>
              <a:rPr kumimoji="1" lang="en-US" altLang="zh-CN" sz="2000" b="1">
                <a:latin typeface="Times New Roman" pitchFamily="18" charset="0"/>
              </a:rPr>
              <a:t>  max = b 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</a:pPr>
            <a:r>
              <a:rPr kumimoji="1" lang="en-US" altLang="zh-CN" sz="2000" b="1">
                <a:latin typeface="Times New Roman" pitchFamily="18" charset="0"/>
              </a:rPr>
              <a:t>cout &lt;&lt; "max = " &lt;&lt; max &lt;&lt; endl;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</a:pPr>
            <a:r>
              <a:rPr kumimoji="1" lang="en-US" altLang="zh-CN" sz="2000" b="1">
                <a:latin typeface="Times New Roman" pitchFamily="18" charset="0"/>
              </a:rPr>
              <a:t>      :</a:t>
            </a:r>
          </a:p>
        </p:txBody>
      </p:sp>
      <p:sp>
        <p:nvSpPr>
          <p:cNvPr id="67589" name="Rectangle 1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-26988"/>
            <a:ext cx="1104900" cy="228601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2.1.1  if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ChangeArrowheads="1"/>
          </p:cNvSpPr>
          <p:nvPr/>
        </p:nvSpPr>
        <p:spPr bwMode="auto">
          <a:xfrm>
            <a:off x="762000" y="3408363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kumimoji="1" lang="en-US" altLang="zh-CN" sz="2000" b="1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kumimoji="1" lang="en-US" altLang="zh-CN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1193800" y="1843088"/>
            <a:ext cx="2922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zh-CN" b="1">
                <a:solidFill>
                  <a:srgbClr val="0033CC"/>
                </a:solidFill>
                <a:latin typeface="Times New Roman" pitchFamily="18" charset="0"/>
              </a:rPr>
              <a:t>以</a:t>
            </a:r>
            <a:r>
              <a:rPr kumimoji="1" lang="zh-CN" altLang="en-US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sum =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1 + 2 + 3 </a:t>
            </a:r>
            <a:r>
              <a:rPr kumimoji="1" lang="zh-CN" altLang="en-US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模拟执行</a:t>
            </a: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609600" y="2170113"/>
            <a:ext cx="3873500" cy="3933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{  </a:t>
            </a:r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int  i = 1 ,   sum = 0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while ( i &lt;= 3 )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{   sum =  sum + i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     i ++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}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" sum = " &lt;&lt; sum &lt;&lt; endl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257800" y="457200"/>
            <a:ext cx="2801938" cy="3581400"/>
            <a:chOff x="3360" y="1248"/>
            <a:chExt cx="1843" cy="2496"/>
          </a:xfrm>
        </p:grpSpPr>
        <p:grpSp>
          <p:nvGrpSpPr>
            <p:cNvPr id="15377" name="Group 6"/>
            <p:cNvGrpSpPr>
              <a:grpSpLocks/>
            </p:cNvGrpSpPr>
            <p:nvPr/>
          </p:nvGrpSpPr>
          <p:grpSpPr bwMode="auto">
            <a:xfrm>
              <a:off x="3360" y="1248"/>
              <a:ext cx="1843" cy="2496"/>
              <a:chOff x="3360" y="1248"/>
              <a:chExt cx="1843" cy="2496"/>
            </a:xfrm>
          </p:grpSpPr>
          <p:grpSp>
            <p:nvGrpSpPr>
              <p:cNvPr id="15380" name="Group 7"/>
              <p:cNvGrpSpPr>
                <a:grpSpLocks/>
              </p:cNvGrpSpPr>
              <p:nvPr/>
            </p:nvGrpSpPr>
            <p:grpSpPr bwMode="auto">
              <a:xfrm>
                <a:off x="3360" y="1248"/>
                <a:ext cx="1680" cy="2496"/>
                <a:chOff x="3360" y="1248"/>
                <a:chExt cx="1680" cy="2496"/>
              </a:xfrm>
            </p:grpSpPr>
            <p:sp>
              <p:nvSpPr>
                <p:cNvPr id="15383" name="Line 8"/>
                <p:cNvSpPr>
                  <a:spLocks noChangeShapeType="1"/>
                </p:cNvSpPr>
                <p:nvPr/>
              </p:nvSpPr>
              <p:spPr bwMode="auto">
                <a:xfrm>
                  <a:off x="4176" y="3072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15384" name="Group 9"/>
                <p:cNvGrpSpPr>
                  <a:grpSpLocks/>
                </p:cNvGrpSpPr>
                <p:nvPr/>
              </p:nvGrpSpPr>
              <p:grpSpPr bwMode="auto">
                <a:xfrm>
                  <a:off x="3360" y="1248"/>
                  <a:ext cx="1680" cy="2496"/>
                  <a:chOff x="3360" y="1248"/>
                  <a:chExt cx="1680" cy="2496"/>
                </a:xfrm>
              </p:grpSpPr>
              <p:sp>
                <p:nvSpPr>
                  <p:cNvPr id="15385" name="AutoShape 10"/>
                  <p:cNvSpPr>
                    <a:spLocks noChangeArrowheads="1"/>
                  </p:cNvSpPr>
                  <p:nvPr/>
                </p:nvSpPr>
                <p:spPr bwMode="auto">
                  <a:xfrm>
                    <a:off x="3505" y="2016"/>
                    <a:ext cx="1340" cy="425"/>
                  </a:xfrm>
                  <a:prstGeom prst="flowChartDecision">
                    <a:avLst/>
                  </a:prstGeom>
                  <a:solidFill>
                    <a:srgbClr val="FFFF99"/>
                  </a:solidFill>
                  <a:ln w="28575">
                    <a:solidFill>
                      <a:srgbClr val="4D4D4D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i &lt;= 3</a:t>
                    </a:r>
                  </a:p>
                </p:txBody>
              </p:sp>
              <p:sp>
                <p:nvSpPr>
                  <p:cNvPr id="15386" name="AutoShape 11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2675"/>
                    <a:ext cx="1105" cy="425"/>
                  </a:xfrm>
                  <a:prstGeom prst="flowChartProcess">
                    <a:avLst/>
                  </a:prstGeom>
                  <a:solidFill>
                    <a:srgbClr val="FFFF99"/>
                  </a:solidFill>
                  <a:ln w="28575">
                    <a:solidFill>
                      <a:srgbClr val="4D4D4D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sum = sum + i;</a:t>
                    </a:r>
                  </a:p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 i + + ;</a:t>
                    </a:r>
                  </a:p>
                </p:txBody>
              </p:sp>
              <p:sp>
                <p:nvSpPr>
                  <p:cNvPr id="15387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1248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5388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2448"/>
                    <a:ext cx="0" cy="24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5389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0" y="3312"/>
                    <a:ext cx="8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5390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60" y="1872"/>
                    <a:ext cx="0" cy="144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5391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1872"/>
                    <a:ext cx="8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5392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4848" y="2256"/>
                    <a:ext cx="19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5393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5040" y="2256"/>
                    <a:ext cx="0" cy="120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5394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456"/>
                    <a:ext cx="86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5395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456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5381" name="Text Box 21"/>
              <p:cNvSpPr txBox="1">
                <a:spLocks noChangeArrowheads="1"/>
              </p:cNvSpPr>
              <p:nvPr/>
            </p:nvSpPr>
            <p:spPr bwMode="auto">
              <a:xfrm>
                <a:off x="4180" y="2398"/>
                <a:ext cx="251" cy="23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600">
                    <a:latin typeface="宋体" pitchFamily="2" charset="-122"/>
                  </a:rPr>
                  <a:t> </a:t>
                </a:r>
                <a:r>
                  <a:rPr kumimoji="1" lang="en-US" altLang="zh-CN" sz="1600" b="1">
                    <a:solidFill>
                      <a:srgbClr val="009900"/>
                    </a:solidFill>
                    <a:latin typeface="宋体" pitchFamily="2" charset="-122"/>
                  </a:rPr>
                  <a:t>1</a:t>
                </a:r>
              </a:p>
            </p:txBody>
          </p:sp>
          <p:sp>
            <p:nvSpPr>
              <p:cNvPr id="15382" name="Text Box 22"/>
              <p:cNvSpPr txBox="1">
                <a:spLocks noChangeArrowheads="1"/>
              </p:cNvSpPr>
              <p:nvPr/>
            </p:nvSpPr>
            <p:spPr bwMode="auto">
              <a:xfrm>
                <a:off x="4886" y="2021"/>
                <a:ext cx="317" cy="23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600" b="1">
                    <a:solidFill>
                      <a:srgbClr val="CC0000"/>
                    </a:solidFill>
                    <a:latin typeface="宋体" pitchFamily="2" charset="-122"/>
                  </a:rPr>
                  <a:t>0</a:t>
                </a:r>
                <a:r>
                  <a:rPr kumimoji="1" lang="en-US" altLang="zh-CN" sz="1600">
                    <a:latin typeface="宋体" pitchFamily="2" charset="-122"/>
                  </a:rPr>
                  <a:t>  </a:t>
                </a:r>
                <a:endParaRPr kumimoji="1" lang="en-US" altLang="zh-CN" sz="1600" b="1">
                  <a:latin typeface="宋体" pitchFamily="2" charset="-122"/>
                </a:endParaRPr>
              </a:p>
            </p:txBody>
          </p:sp>
        </p:grpSp>
        <p:sp>
          <p:nvSpPr>
            <p:cNvPr id="15378" name="AutoShape 23"/>
            <p:cNvSpPr>
              <a:spLocks noChangeArrowheads="1"/>
            </p:cNvSpPr>
            <p:nvPr/>
          </p:nvSpPr>
          <p:spPr bwMode="auto">
            <a:xfrm>
              <a:off x="3648" y="1523"/>
              <a:ext cx="1104" cy="255"/>
            </a:xfrm>
            <a:prstGeom prst="flowChartProcess">
              <a:avLst/>
            </a:prstGeom>
            <a:solidFill>
              <a:srgbClr val="FFFF99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>
                  <a:latin typeface="Times New Roman" pitchFamily="18" charset="0"/>
                </a:rPr>
                <a:t>i = 1;  sum = 0;</a:t>
              </a:r>
            </a:p>
          </p:txBody>
        </p:sp>
        <p:sp>
          <p:nvSpPr>
            <p:cNvPr id="15379" name="Line 24"/>
            <p:cNvSpPr>
              <a:spLocks noChangeShapeType="1"/>
            </p:cNvSpPr>
            <p:nvPr/>
          </p:nvSpPr>
          <p:spPr bwMode="auto">
            <a:xfrm>
              <a:off x="4176" y="1776"/>
              <a:ext cx="0" cy="240"/>
            </a:xfrm>
            <a:prstGeom prst="line">
              <a:avLst/>
            </a:prstGeom>
            <a:noFill/>
            <a:ln w="28575">
              <a:solidFill>
                <a:srgbClr val="4D4D4D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4724400" y="4100513"/>
            <a:ext cx="3995738" cy="852487"/>
            <a:chOff x="2928" y="2871"/>
            <a:chExt cx="2517" cy="537"/>
          </a:xfrm>
        </p:grpSpPr>
        <p:sp>
          <p:nvSpPr>
            <p:cNvPr id="737306" name="Rectangle 26"/>
            <p:cNvSpPr>
              <a:spLocks noChangeArrowheads="1"/>
            </p:cNvSpPr>
            <p:nvPr/>
          </p:nvSpPr>
          <p:spPr bwMode="auto">
            <a:xfrm>
              <a:off x="2928" y="3168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latin typeface="Times New Roman" pitchFamily="18" charset="0"/>
                </a:rPr>
                <a:t>1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737307" name="Rectangle 27"/>
            <p:cNvSpPr>
              <a:spLocks noChangeArrowheads="1"/>
            </p:cNvSpPr>
            <p:nvPr/>
          </p:nvSpPr>
          <p:spPr bwMode="auto">
            <a:xfrm>
              <a:off x="3984" y="3168"/>
              <a:ext cx="672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latin typeface="Times New Roman" pitchFamily="18" charset="0"/>
                </a:rPr>
                <a:t>0</a:t>
              </a:r>
              <a:endParaRPr kumimoji="1" lang="en-US" altLang="zh-CN" sz="2000" b="1">
                <a:latin typeface="Times New Roman" pitchFamily="18" charset="0"/>
              </a:endParaRPr>
            </a:p>
          </p:txBody>
        </p:sp>
        <p:sp>
          <p:nvSpPr>
            <p:cNvPr id="15374" name="Text Box 28"/>
            <p:cNvSpPr txBox="1">
              <a:spLocks noChangeArrowheads="1"/>
            </p:cNvSpPr>
            <p:nvPr/>
          </p:nvSpPr>
          <p:spPr bwMode="auto">
            <a:xfrm>
              <a:off x="3166" y="2871"/>
              <a:ext cx="1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15375" name="Text Box 29"/>
            <p:cNvSpPr txBox="1">
              <a:spLocks noChangeArrowheads="1"/>
            </p:cNvSpPr>
            <p:nvPr/>
          </p:nvSpPr>
          <p:spPr bwMode="auto">
            <a:xfrm>
              <a:off x="4126" y="2871"/>
              <a:ext cx="4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sum</a:t>
              </a:r>
            </a:p>
          </p:txBody>
        </p:sp>
        <p:sp>
          <p:nvSpPr>
            <p:cNvPr id="737310" name="Text Box 30"/>
            <p:cNvSpPr txBox="1">
              <a:spLocks noChangeArrowheads="1"/>
            </p:cNvSpPr>
            <p:nvPr/>
          </p:nvSpPr>
          <p:spPr bwMode="auto">
            <a:xfrm>
              <a:off x="4903" y="2871"/>
              <a:ext cx="5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i &lt; = 3</a:t>
              </a:r>
              <a:endParaRPr kumimoji="1" lang="en-US" altLang="zh-CN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737311" name="Rectangle 31"/>
          <p:cNvSpPr>
            <a:spLocks noChangeArrowheads="1"/>
          </p:cNvSpPr>
          <p:nvPr/>
        </p:nvSpPr>
        <p:spPr bwMode="auto">
          <a:xfrm>
            <a:off x="5678488" y="838200"/>
            <a:ext cx="1712912" cy="381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en-US" altLang="zh-CN" sz="1600" b="1">
                <a:solidFill>
                  <a:srgbClr val="FFFFFF"/>
                </a:solidFill>
                <a:latin typeface="Times New Roman" pitchFamily="18" charset="0"/>
              </a:rPr>
              <a:t>i = 1;  sum = 0;</a:t>
            </a:r>
          </a:p>
        </p:txBody>
      </p:sp>
      <p:grpSp>
        <p:nvGrpSpPr>
          <p:cNvPr id="15369" name="Group 32"/>
          <p:cNvGrpSpPr>
            <a:grpSpLocks/>
          </p:cNvGrpSpPr>
          <p:nvPr/>
        </p:nvGrpSpPr>
        <p:grpSpPr bwMode="auto">
          <a:xfrm>
            <a:off x="555625" y="1066800"/>
            <a:ext cx="4321175" cy="690563"/>
            <a:chOff x="350" y="672"/>
            <a:chExt cx="2722" cy="435"/>
          </a:xfrm>
        </p:grpSpPr>
        <p:sp>
          <p:nvSpPr>
            <p:cNvPr id="15371" name="Rectangle 33"/>
            <p:cNvSpPr>
              <a:spLocks noChangeArrowheads="1"/>
            </p:cNvSpPr>
            <p:nvPr/>
          </p:nvSpPr>
          <p:spPr bwMode="auto">
            <a:xfrm>
              <a:off x="350" y="764"/>
              <a:ext cx="191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/>
              <a:r>
                <a:rPr kumimoji="1" lang="zh-CN" altLang="zh-CN" sz="2000" b="1" i="1">
                  <a:solidFill>
                    <a:srgbClr val="008000"/>
                  </a:solidFill>
                  <a:latin typeface="Times New Roman" pitchFamily="18" charset="0"/>
                </a:rPr>
                <a:t>一个简单的循环跟踪：</a:t>
              </a:r>
              <a:r>
                <a:rPr kumimoji="1" lang="zh-CN" altLang="zh-CN" sz="2000" b="1">
                  <a:latin typeface="Times New Roman" pitchFamily="18" charset="0"/>
                </a:rPr>
                <a:t> </a:t>
              </a:r>
              <a:r>
                <a:rPr kumimoji="1" lang="zh-CN" altLang="zh-CN" sz="2000">
                  <a:latin typeface="Times New Roman" pitchFamily="18" charset="0"/>
                </a:rPr>
                <a:t>求</a:t>
              </a:r>
              <a:endParaRPr kumimoji="1" lang="zh-CN" altLang="en-US" sz="2000">
                <a:solidFill>
                  <a:srgbClr val="006600"/>
                </a:solidFill>
                <a:latin typeface="Times New Roman" pitchFamily="18" charset="0"/>
                <a:ea typeface="隶书" pitchFamily="49" charset="-122"/>
              </a:endParaRPr>
            </a:p>
          </p:txBody>
        </p:sp>
        <p:graphicFrame>
          <p:nvGraphicFramePr>
            <p:cNvPr id="15362" name="Object 34"/>
            <p:cNvGraphicFramePr>
              <a:graphicFrameLocks noChangeAspect="1"/>
            </p:cNvGraphicFramePr>
            <p:nvPr/>
          </p:nvGraphicFramePr>
          <p:xfrm>
            <a:off x="2300" y="672"/>
            <a:ext cx="772" cy="435"/>
          </p:xfrm>
          <a:graphic>
            <a:graphicData uri="http://schemas.openxmlformats.org/presentationml/2006/ole">
              <p:oleObj spid="_x0000_s15362" name="Equation" r:id="rId3" imgW="761760" imgH="431640" progId="Equation.3">
                <p:embed/>
              </p:oleObj>
            </a:graphicData>
          </a:graphic>
        </p:graphicFrame>
      </p:grpSp>
      <p:sp>
        <p:nvSpPr>
          <p:cNvPr id="15370" name="Rectangle 3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381000"/>
            <a:ext cx="4419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CN" sz="2200" b="1" smtClean="0">
                <a:solidFill>
                  <a:srgbClr val="CC3300"/>
                </a:solidFill>
              </a:rPr>
              <a:t>2.2.1  while</a:t>
            </a:r>
            <a:r>
              <a:rPr lang="zh-CN" altLang="en-US" sz="2200" b="1" smtClean="0">
                <a:solidFill>
                  <a:srgbClr val="CC3300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1" grpId="0" animBg="1" autoUpdateAnimBg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Rectangle 2"/>
          <p:cNvSpPr>
            <a:spLocks noChangeArrowheads="1"/>
          </p:cNvSpPr>
          <p:nvPr/>
        </p:nvSpPr>
        <p:spPr bwMode="auto">
          <a:xfrm>
            <a:off x="762000" y="3768725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kumimoji="1" lang="en-US" altLang="zh-CN" sz="2000" b="1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kumimoji="1" lang="en-US" altLang="zh-CN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1193800" y="1843088"/>
            <a:ext cx="2922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zh-CN" b="1">
                <a:solidFill>
                  <a:srgbClr val="0033CC"/>
                </a:solidFill>
                <a:latin typeface="Times New Roman" pitchFamily="18" charset="0"/>
              </a:rPr>
              <a:t>以</a:t>
            </a:r>
            <a:r>
              <a:rPr kumimoji="1" lang="zh-CN" altLang="en-US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sum =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1 + 2 + 3 </a:t>
            </a:r>
            <a:r>
              <a:rPr kumimoji="1" lang="zh-CN" altLang="en-US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模拟执行</a:t>
            </a: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609600" y="2170113"/>
            <a:ext cx="3873500" cy="3933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{  int  i = 1 ,   sum = 0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</a:t>
            </a:r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while ( i &lt;= 3 )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{   sum =  sum + i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     i ++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}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" sum = " &lt;&lt; sum &lt;&lt; endl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  <p:grpSp>
        <p:nvGrpSpPr>
          <p:cNvPr id="16390" name="Group 5"/>
          <p:cNvGrpSpPr>
            <a:grpSpLocks/>
          </p:cNvGrpSpPr>
          <p:nvPr/>
        </p:nvGrpSpPr>
        <p:grpSpPr bwMode="auto">
          <a:xfrm>
            <a:off x="5257800" y="457200"/>
            <a:ext cx="2801938" cy="3581400"/>
            <a:chOff x="3360" y="1248"/>
            <a:chExt cx="1843" cy="2496"/>
          </a:xfrm>
        </p:grpSpPr>
        <p:grpSp>
          <p:nvGrpSpPr>
            <p:cNvPr id="16402" name="Group 6"/>
            <p:cNvGrpSpPr>
              <a:grpSpLocks/>
            </p:cNvGrpSpPr>
            <p:nvPr/>
          </p:nvGrpSpPr>
          <p:grpSpPr bwMode="auto">
            <a:xfrm>
              <a:off x="3360" y="1248"/>
              <a:ext cx="1843" cy="2496"/>
              <a:chOff x="3360" y="1248"/>
              <a:chExt cx="1843" cy="2496"/>
            </a:xfrm>
          </p:grpSpPr>
          <p:grpSp>
            <p:nvGrpSpPr>
              <p:cNvPr id="16405" name="Group 7"/>
              <p:cNvGrpSpPr>
                <a:grpSpLocks/>
              </p:cNvGrpSpPr>
              <p:nvPr/>
            </p:nvGrpSpPr>
            <p:grpSpPr bwMode="auto">
              <a:xfrm>
                <a:off x="3360" y="1248"/>
                <a:ext cx="1680" cy="2496"/>
                <a:chOff x="3360" y="1248"/>
                <a:chExt cx="1680" cy="2496"/>
              </a:xfrm>
            </p:grpSpPr>
            <p:sp>
              <p:nvSpPr>
                <p:cNvPr id="16408" name="Line 8"/>
                <p:cNvSpPr>
                  <a:spLocks noChangeShapeType="1"/>
                </p:cNvSpPr>
                <p:nvPr/>
              </p:nvSpPr>
              <p:spPr bwMode="auto">
                <a:xfrm>
                  <a:off x="4176" y="3072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16409" name="Group 9"/>
                <p:cNvGrpSpPr>
                  <a:grpSpLocks/>
                </p:cNvGrpSpPr>
                <p:nvPr/>
              </p:nvGrpSpPr>
              <p:grpSpPr bwMode="auto">
                <a:xfrm>
                  <a:off x="3360" y="1248"/>
                  <a:ext cx="1680" cy="2496"/>
                  <a:chOff x="3360" y="1248"/>
                  <a:chExt cx="1680" cy="2496"/>
                </a:xfrm>
              </p:grpSpPr>
              <p:sp>
                <p:nvSpPr>
                  <p:cNvPr id="16410" name="AutoShape 10"/>
                  <p:cNvSpPr>
                    <a:spLocks noChangeArrowheads="1"/>
                  </p:cNvSpPr>
                  <p:nvPr/>
                </p:nvSpPr>
                <p:spPr bwMode="auto">
                  <a:xfrm>
                    <a:off x="3505" y="2016"/>
                    <a:ext cx="1340" cy="425"/>
                  </a:xfrm>
                  <a:prstGeom prst="flowChartDecision">
                    <a:avLst/>
                  </a:prstGeom>
                  <a:solidFill>
                    <a:srgbClr val="FFFF99"/>
                  </a:solidFill>
                  <a:ln w="28575">
                    <a:solidFill>
                      <a:srgbClr val="4D4D4D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i &lt;= 5</a:t>
                    </a:r>
                  </a:p>
                </p:txBody>
              </p:sp>
              <p:sp>
                <p:nvSpPr>
                  <p:cNvPr id="16411" name="AutoShape 11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2675"/>
                    <a:ext cx="1105" cy="425"/>
                  </a:xfrm>
                  <a:prstGeom prst="flowChartProcess">
                    <a:avLst/>
                  </a:prstGeom>
                  <a:solidFill>
                    <a:srgbClr val="FFFF99"/>
                  </a:solidFill>
                  <a:ln w="28575">
                    <a:solidFill>
                      <a:srgbClr val="4D4D4D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sum = sum + i;</a:t>
                    </a:r>
                  </a:p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 i + + ;</a:t>
                    </a:r>
                  </a:p>
                </p:txBody>
              </p:sp>
              <p:sp>
                <p:nvSpPr>
                  <p:cNvPr id="16412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1248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6413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2448"/>
                    <a:ext cx="0" cy="24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6414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0" y="3312"/>
                    <a:ext cx="8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6415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60" y="1872"/>
                    <a:ext cx="0" cy="144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6416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1872"/>
                    <a:ext cx="8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6417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4848" y="2256"/>
                    <a:ext cx="19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6418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5040" y="2256"/>
                    <a:ext cx="0" cy="120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6419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456"/>
                    <a:ext cx="86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6420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456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6406" name="Text Box 21"/>
              <p:cNvSpPr txBox="1">
                <a:spLocks noChangeArrowheads="1"/>
              </p:cNvSpPr>
              <p:nvPr/>
            </p:nvSpPr>
            <p:spPr bwMode="auto">
              <a:xfrm>
                <a:off x="4180" y="2398"/>
                <a:ext cx="251" cy="23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600">
                    <a:solidFill>
                      <a:srgbClr val="009900"/>
                    </a:solidFill>
                    <a:latin typeface="宋体" pitchFamily="2" charset="-122"/>
                  </a:rPr>
                  <a:t> </a:t>
                </a:r>
                <a:r>
                  <a:rPr kumimoji="1" lang="en-US" altLang="zh-CN" sz="1600" b="1">
                    <a:solidFill>
                      <a:srgbClr val="009900"/>
                    </a:solidFill>
                    <a:latin typeface="宋体" pitchFamily="2" charset="-122"/>
                  </a:rPr>
                  <a:t>1</a:t>
                </a:r>
              </a:p>
            </p:txBody>
          </p:sp>
          <p:sp>
            <p:nvSpPr>
              <p:cNvPr id="16407" name="Text Box 22"/>
              <p:cNvSpPr txBox="1">
                <a:spLocks noChangeArrowheads="1"/>
              </p:cNvSpPr>
              <p:nvPr/>
            </p:nvSpPr>
            <p:spPr bwMode="auto">
              <a:xfrm>
                <a:off x="4886" y="2021"/>
                <a:ext cx="317" cy="23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600" b="1">
                    <a:solidFill>
                      <a:srgbClr val="CC0000"/>
                    </a:solidFill>
                    <a:latin typeface="宋体" pitchFamily="2" charset="-122"/>
                  </a:rPr>
                  <a:t>0</a:t>
                </a:r>
                <a:r>
                  <a:rPr kumimoji="1" lang="en-US" altLang="zh-CN" sz="1600">
                    <a:latin typeface="宋体" pitchFamily="2" charset="-122"/>
                  </a:rPr>
                  <a:t>  </a:t>
                </a:r>
                <a:endParaRPr kumimoji="1" lang="en-US" altLang="zh-CN" sz="1600" b="1">
                  <a:latin typeface="宋体" pitchFamily="2" charset="-122"/>
                </a:endParaRPr>
              </a:p>
            </p:txBody>
          </p:sp>
        </p:grpSp>
        <p:sp>
          <p:nvSpPr>
            <p:cNvPr id="16403" name="AutoShape 23"/>
            <p:cNvSpPr>
              <a:spLocks noChangeArrowheads="1"/>
            </p:cNvSpPr>
            <p:nvPr/>
          </p:nvSpPr>
          <p:spPr bwMode="auto">
            <a:xfrm>
              <a:off x="3648" y="1523"/>
              <a:ext cx="1104" cy="255"/>
            </a:xfrm>
            <a:prstGeom prst="flowChartProcess">
              <a:avLst/>
            </a:prstGeom>
            <a:solidFill>
              <a:srgbClr val="FFFF99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>
                  <a:latin typeface="Times New Roman" pitchFamily="18" charset="0"/>
                </a:rPr>
                <a:t>i = 1;  sum = 0;</a:t>
              </a:r>
            </a:p>
          </p:txBody>
        </p:sp>
        <p:sp>
          <p:nvSpPr>
            <p:cNvPr id="16404" name="Line 24"/>
            <p:cNvSpPr>
              <a:spLocks noChangeShapeType="1"/>
            </p:cNvSpPr>
            <p:nvPr/>
          </p:nvSpPr>
          <p:spPr bwMode="auto">
            <a:xfrm>
              <a:off x="4176" y="1776"/>
              <a:ext cx="0" cy="240"/>
            </a:xfrm>
            <a:prstGeom prst="line">
              <a:avLst/>
            </a:prstGeom>
            <a:noFill/>
            <a:ln w="28575">
              <a:solidFill>
                <a:srgbClr val="4D4D4D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16391" name="Group 25"/>
          <p:cNvGrpSpPr>
            <a:grpSpLocks/>
          </p:cNvGrpSpPr>
          <p:nvPr/>
        </p:nvGrpSpPr>
        <p:grpSpPr bwMode="auto">
          <a:xfrm>
            <a:off x="4724400" y="4100513"/>
            <a:ext cx="3995738" cy="852487"/>
            <a:chOff x="2928" y="2871"/>
            <a:chExt cx="2517" cy="537"/>
          </a:xfrm>
        </p:grpSpPr>
        <p:sp>
          <p:nvSpPr>
            <p:cNvPr id="738330" name="Rectangle 26"/>
            <p:cNvSpPr>
              <a:spLocks noChangeArrowheads="1"/>
            </p:cNvSpPr>
            <p:nvPr/>
          </p:nvSpPr>
          <p:spPr bwMode="auto">
            <a:xfrm>
              <a:off x="2928" y="3168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latin typeface="Times New Roman" pitchFamily="18" charset="0"/>
                </a:rPr>
                <a:t>1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738331" name="Rectangle 27"/>
            <p:cNvSpPr>
              <a:spLocks noChangeArrowheads="1"/>
            </p:cNvSpPr>
            <p:nvPr/>
          </p:nvSpPr>
          <p:spPr bwMode="auto">
            <a:xfrm>
              <a:off x="3984" y="3168"/>
              <a:ext cx="672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latin typeface="Times New Roman" pitchFamily="18" charset="0"/>
                </a:rPr>
                <a:t>0</a:t>
              </a:r>
              <a:endParaRPr kumimoji="1" lang="en-US" altLang="zh-CN" sz="2000" b="1">
                <a:latin typeface="Times New Roman" pitchFamily="18" charset="0"/>
              </a:endParaRPr>
            </a:p>
          </p:txBody>
        </p:sp>
        <p:sp>
          <p:nvSpPr>
            <p:cNvPr id="16399" name="Text Box 28"/>
            <p:cNvSpPr txBox="1">
              <a:spLocks noChangeArrowheads="1"/>
            </p:cNvSpPr>
            <p:nvPr/>
          </p:nvSpPr>
          <p:spPr bwMode="auto">
            <a:xfrm>
              <a:off x="3166" y="2871"/>
              <a:ext cx="1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16400" name="Text Box 29"/>
            <p:cNvSpPr txBox="1">
              <a:spLocks noChangeArrowheads="1"/>
            </p:cNvSpPr>
            <p:nvPr/>
          </p:nvSpPr>
          <p:spPr bwMode="auto">
            <a:xfrm>
              <a:off x="4126" y="2871"/>
              <a:ext cx="4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sum</a:t>
              </a:r>
            </a:p>
          </p:txBody>
        </p:sp>
        <p:sp>
          <p:nvSpPr>
            <p:cNvPr id="738334" name="Text Box 30"/>
            <p:cNvSpPr txBox="1">
              <a:spLocks noChangeArrowheads="1"/>
            </p:cNvSpPr>
            <p:nvPr/>
          </p:nvSpPr>
          <p:spPr bwMode="auto">
            <a:xfrm>
              <a:off x="4903" y="2871"/>
              <a:ext cx="5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i &lt; = 3</a:t>
              </a:r>
              <a:endParaRPr kumimoji="1" lang="en-US" altLang="zh-CN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738335" name="Text Box 31"/>
          <p:cNvSpPr txBox="1">
            <a:spLocks noChangeArrowheads="1"/>
          </p:cNvSpPr>
          <p:nvPr/>
        </p:nvSpPr>
        <p:spPr bwMode="auto">
          <a:xfrm>
            <a:off x="8147050" y="455771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008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6393" name="AutoShape 32"/>
          <p:cNvSpPr>
            <a:spLocks noChangeArrowheads="1"/>
          </p:cNvSpPr>
          <p:nvPr/>
        </p:nvSpPr>
        <p:spPr bwMode="auto">
          <a:xfrm>
            <a:off x="5486400" y="1557338"/>
            <a:ext cx="1981200" cy="609600"/>
          </a:xfrm>
          <a:prstGeom prst="flowChartDecision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en-US" altLang="zh-CN" sz="1600" b="1">
                <a:solidFill>
                  <a:srgbClr val="FFFFFF"/>
                </a:solidFill>
                <a:latin typeface="Times New Roman" pitchFamily="18" charset="0"/>
              </a:rPr>
              <a:t>i &lt;= 3</a:t>
            </a:r>
          </a:p>
        </p:txBody>
      </p:sp>
      <p:grpSp>
        <p:nvGrpSpPr>
          <p:cNvPr id="16394" name="Group 33"/>
          <p:cNvGrpSpPr>
            <a:grpSpLocks/>
          </p:cNvGrpSpPr>
          <p:nvPr/>
        </p:nvGrpSpPr>
        <p:grpSpPr bwMode="auto">
          <a:xfrm>
            <a:off x="555625" y="1066800"/>
            <a:ext cx="4321175" cy="690563"/>
            <a:chOff x="350" y="672"/>
            <a:chExt cx="2722" cy="435"/>
          </a:xfrm>
        </p:grpSpPr>
        <p:sp>
          <p:nvSpPr>
            <p:cNvPr id="16396" name="Rectangle 34"/>
            <p:cNvSpPr>
              <a:spLocks noChangeArrowheads="1"/>
            </p:cNvSpPr>
            <p:nvPr/>
          </p:nvSpPr>
          <p:spPr bwMode="auto">
            <a:xfrm>
              <a:off x="350" y="764"/>
              <a:ext cx="191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/>
              <a:r>
                <a:rPr kumimoji="1" lang="zh-CN" altLang="zh-CN" sz="2000" b="1" i="1">
                  <a:solidFill>
                    <a:srgbClr val="008000"/>
                  </a:solidFill>
                  <a:latin typeface="Times New Roman" pitchFamily="18" charset="0"/>
                </a:rPr>
                <a:t>一个简单的循环跟踪：</a:t>
              </a:r>
              <a:r>
                <a:rPr kumimoji="1" lang="zh-CN" altLang="zh-CN" sz="2000" b="1">
                  <a:latin typeface="Times New Roman" pitchFamily="18" charset="0"/>
                </a:rPr>
                <a:t> </a:t>
              </a:r>
              <a:r>
                <a:rPr kumimoji="1" lang="zh-CN" altLang="zh-CN" sz="2000">
                  <a:latin typeface="Times New Roman" pitchFamily="18" charset="0"/>
                </a:rPr>
                <a:t>求</a:t>
              </a:r>
              <a:endParaRPr kumimoji="1" lang="zh-CN" altLang="en-US" sz="2000">
                <a:solidFill>
                  <a:srgbClr val="006600"/>
                </a:solidFill>
                <a:latin typeface="Times New Roman" pitchFamily="18" charset="0"/>
                <a:ea typeface="隶书" pitchFamily="49" charset="-122"/>
              </a:endParaRPr>
            </a:p>
          </p:txBody>
        </p:sp>
        <p:graphicFrame>
          <p:nvGraphicFramePr>
            <p:cNvPr id="16386" name="Object 35"/>
            <p:cNvGraphicFramePr>
              <a:graphicFrameLocks noChangeAspect="1"/>
            </p:cNvGraphicFramePr>
            <p:nvPr/>
          </p:nvGraphicFramePr>
          <p:xfrm>
            <a:off x="2300" y="672"/>
            <a:ext cx="772" cy="435"/>
          </p:xfrm>
          <a:graphic>
            <a:graphicData uri="http://schemas.openxmlformats.org/presentationml/2006/ole">
              <p:oleObj spid="_x0000_s16386" name="Equation" r:id="rId3" imgW="761760" imgH="431640" progId="Equation.3">
                <p:embed/>
              </p:oleObj>
            </a:graphicData>
          </a:graphic>
        </p:graphicFrame>
      </p:grpSp>
      <p:sp>
        <p:nvSpPr>
          <p:cNvPr id="16395" name="Rectangle 3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381000"/>
            <a:ext cx="4419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CN" sz="2200" b="1" smtClean="0">
                <a:solidFill>
                  <a:srgbClr val="CC3300"/>
                </a:solidFill>
              </a:rPr>
              <a:t>2.2.1  while</a:t>
            </a:r>
            <a:r>
              <a:rPr lang="zh-CN" altLang="en-US" sz="2200" b="1" smtClean="0">
                <a:solidFill>
                  <a:srgbClr val="CC3300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8335" grpId="0" autoUpdateAnimBg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ChangeArrowheads="1"/>
          </p:cNvSpPr>
          <p:nvPr/>
        </p:nvSpPr>
        <p:spPr bwMode="auto">
          <a:xfrm>
            <a:off x="762000" y="4127500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kumimoji="1" lang="en-US" altLang="zh-CN" sz="2000" b="1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kumimoji="1" lang="en-US" altLang="zh-CN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1193800" y="1843088"/>
            <a:ext cx="2922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zh-CN" b="1">
                <a:solidFill>
                  <a:srgbClr val="0033CC"/>
                </a:solidFill>
                <a:latin typeface="Times New Roman" pitchFamily="18" charset="0"/>
              </a:rPr>
              <a:t>以</a:t>
            </a:r>
            <a:r>
              <a:rPr kumimoji="1" lang="zh-CN" altLang="en-US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sum =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1 + 2 + 3 </a:t>
            </a:r>
            <a:r>
              <a:rPr kumimoji="1" lang="zh-CN" altLang="en-US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模拟执行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609600" y="2170113"/>
            <a:ext cx="3873500" cy="3933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{  int  i = 1 ,   sum = 0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while ( i &lt;= </a:t>
            </a:r>
            <a:r>
              <a:rPr kumimoji="1" lang="en-US" altLang="zh-CN" b="1" i="1">
                <a:latin typeface="Times New Roman" pitchFamily="18" charset="0"/>
              </a:rPr>
              <a:t>3</a:t>
            </a:r>
            <a:r>
              <a:rPr kumimoji="1" lang="en-US" altLang="zh-CN" b="1">
                <a:latin typeface="Times New Roman" pitchFamily="18" charset="0"/>
              </a:rPr>
              <a:t> 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{   </a:t>
            </a:r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sum =  sum + i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     i ++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}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" sum = " &lt;&lt; sum &lt;&lt; endl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  <p:grpSp>
        <p:nvGrpSpPr>
          <p:cNvPr id="17414" name="Group 5"/>
          <p:cNvGrpSpPr>
            <a:grpSpLocks/>
          </p:cNvGrpSpPr>
          <p:nvPr/>
        </p:nvGrpSpPr>
        <p:grpSpPr bwMode="auto">
          <a:xfrm>
            <a:off x="5257800" y="457200"/>
            <a:ext cx="2801938" cy="3581400"/>
            <a:chOff x="3360" y="1248"/>
            <a:chExt cx="1843" cy="2496"/>
          </a:xfrm>
        </p:grpSpPr>
        <p:grpSp>
          <p:nvGrpSpPr>
            <p:cNvPr id="17430" name="Group 6"/>
            <p:cNvGrpSpPr>
              <a:grpSpLocks/>
            </p:cNvGrpSpPr>
            <p:nvPr/>
          </p:nvGrpSpPr>
          <p:grpSpPr bwMode="auto">
            <a:xfrm>
              <a:off x="3360" y="1248"/>
              <a:ext cx="1843" cy="2496"/>
              <a:chOff x="3360" y="1248"/>
              <a:chExt cx="1843" cy="2496"/>
            </a:xfrm>
          </p:grpSpPr>
          <p:grpSp>
            <p:nvGrpSpPr>
              <p:cNvPr id="17433" name="Group 7"/>
              <p:cNvGrpSpPr>
                <a:grpSpLocks/>
              </p:cNvGrpSpPr>
              <p:nvPr/>
            </p:nvGrpSpPr>
            <p:grpSpPr bwMode="auto">
              <a:xfrm>
                <a:off x="3360" y="1248"/>
                <a:ext cx="1680" cy="2496"/>
                <a:chOff x="3360" y="1248"/>
                <a:chExt cx="1680" cy="2496"/>
              </a:xfrm>
            </p:grpSpPr>
            <p:sp>
              <p:nvSpPr>
                <p:cNvPr id="17436" name="Line 8"/>
                <p:cNvSpPr>
                  <a:spLocks noChangeShapeType="1"/>
                </p:cNvSpPr>
                <p:nvPr/>
              </p:nvSpPr>
              <p:spPr bwMode="auto">
                <a:xfrm>
                  <a:off x="4176" y="3072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17437" name="Group 9"/>
                <p:cNvGrpSpPr>
                  <a:grpSpLocks/>
                </p:cNvGrpSpPr>
                <p:nvPr/>
              </p:nvGrpSpPr>
              <p:grpSpPr bwMode="auto">
                <a:xfrm>
                  <a:off x="3360" y="1248"/>
                  <a:ext cx="1680" cy="2496"/>
                  <a:chOff x="3360" y="1248"/>
                  <a:chExt cx="1680" cy="2496"/>
                </a:xfrm>
              </p:grpSpPr>
              <p:sp>
                <p:nvSpPr>
                  <p:cNvPr id="17438" name="AutoShape 10"/>
                  <p:cNvSpPr>
                    <a:spLocks noChangeArrowheads="1"/>
                  </p:cNvSpPr>
                  <p:nvPr/>
                </p:nvSpPr>
                <p:spPr bwMode="auto">
                  <a:xfrm>
                    <a:off x="3505" y="2016"/>
                    <a:ext cx="1340" cy="425"/>
                  </a:xfrm>
                  <a:prstGeom prst="flowChartDecision">
                    <a:avLst/>
                  </a:prstGeom>
                  <a:solidFill>
                    <a:srgbClr val="FFFF99"/>
                  </a:solidFill>
                  <a:ln w="28575">
                    <a:solidFill>
                      <a:srgbClr val="4D4D4D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i &lt;= 3</a:t>
                    </a:r>
                  </a:p>
                </p:txBody>
              </p:sp>
              <p:sp>
                <p:nvSpPr>
                  <p:cNvPr id="17439" name="AutoShape 11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2675"/>
                    <a:ext cx="1105" cy="425"/>
                  </a:xfrm>
                  <a:prstGeom prst="flowChartProcess">
                    <a:avLst/>
                  </a:prstGeom>
                  <a:solidFill>
                    <a:srgbClr val="FFFF99"/>
                  </a:solidFill>
                  <a:ln w="28575">
                    <a:solidFill>
                      <a:srgbClr val="4D4D4D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sum = sum + i;</a:t>
                    </a:r>
                  </a:p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 i + + ;</a:t>
                    </a:r>
                  </a:p>
                </p:txBody>
              </p:sp>
              <p:sp>
                <p:nvSpPr>
                  <p:cNvPr id="17440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1248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7441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2448"/>
                    <a:ext cx="0" cy="24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7442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0" y="3312"/>
                    <a:ext cx="8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7443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60" y="1872"/>
                    <a:ext cx="0" cy="144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7444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1872"/>
                    <a:ext cx="8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7445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4848" y="2256"/>
                    <a:ext cx="19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7446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5040" y="2256"/>
                    <a:ext cx="0" cy="120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7447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456"/>
                    <a:ext cx="86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7448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456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7434" name="Text Box 21"/>
              <p:cNvSpPr txBox="1">
                <a:spLocks noChangeArrowheads="1"/>
              </p:cNvSpPr>
              <p:nvPr/>
            </p:nvSpPr>
            <p:spPr bwMode="auto">
              <a:xfrm>
                <a:off x="4180" y="2398"/>
                <a:ext cx="251" cy="23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600">
                    <a:latin typeface="宋体" pitchFamily="2" charset="-122"/>
                  </a:rPr>
                  <a:t> </a:t>
                </a:r>
                <a:r>
                  <a:rPr kumimoji="1" lang="en-US" altLang="zh-CN" sz="1600" b="1">
                    <a:solidFill>
                      <a:srgbClr val="009900"/>
                    </a:solidFill>
                    <a:latin typeface="宋体" pitchFamily="2" charset="-122"/>
                  </a:rPr>
                  <a:t>1</a:t>
                </a:r>
              </a:p>
            </p:txBody>
          </p:sp>
          <p:sp>
            <p:nvSpPr>
              <p:cNvPr id="17435" name="Text Box 22"/>
              <p:cNvSpPr txBox="1">
                <a:spLocks noChangeArrowheads="1"/>
              </p:cNvSpPr>
              <p:nvPr/>
            </p:nvSpPr>
            <p:spPr bwMode="auto">
              <a:xfrm>
                <a:off x="4886" y="2021"/>
                <a:ext cx="317" cy="23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600" b="1">
                    <a:solidFill>
                      <a:srgbClr val="CC0000"/>
                    </a:solidFill>
                    <a:latin typeface="宋体" pitchFamily="2" charset="-122"/>
                  </a:rPr>
                  <a:t>0</a:t>
                </a:r>
                <a:r>
                  <a:rPr kumimoji="1" lang="en-US" altLang="zh-CN" sz="1600">
                    <a:latin typeface="宋体" pitchFamily="2" charset="-122"/>
                  </a:rPr>
                  <a:t>  </a:t>
                </a:r>
                <a:endParaRPr kumimoji="1" lang="en-US" altLang="zh-CN" sz="1600" b="1">
                  <a:latin typeface="宋体" pitchFamily="2" charset="-122"/>
                </a:endParaRPr>
              </a:p>
            </p:txBody>
          </p:sp>
        </p:grpSp>
        <p:sp>
          <p:nvSpPr>
            <p:cNvPr id="17431" name="AutoShape 23"/>
            <p:cNvSpPr>
              <a:spLocks noChangeArrowheads="1"/>
            </p:cNvSpPr>
            <p:nvPr/>
          </p:nvSpPr>
          <p:spPr bwMode="auto">
            <a:xfrm>
              <a:off x="3648" y="1523"/>
              <a:ext cx="1104" cy="255"/>
            </a:xfrm>
            <a:prstGeom prst="flowChartProcess">
              <a:avLst/>
            </a:prstGeom>
            <a:solidFill>
              <a:srgbClr val="FFFF99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>
                  <a:latin typeface="Times New Roman" pitchFamily="18" charset="0"/>
                </a:rPr>
                <a:t>i = 1;  sum = 0;</a:t>
              </a:r>
            </a:p>
          </p:txBody>
        </p:sp>
        <p:sp>
          <p:nvSpPr>
            <p:cNvPr id="17432" name="Line 24"/>
            <p:cNvSpPr>
              <a:spLocks noChangeShapeType="1"/>
            </p:cNvSpPr>
            <p:nvPr/>
          </p:nvSpPr>
          <p:spPr bwMode="auto">
            <a:xfrm>
              <a:off x="4176" y="1776"/>
              <a:ext cx="0" cy="240"/>
            </a:xfrm>
            <a:prstGeom prst="line">
              <a:avLst/>
            </a:prstGeom>
            <a:noFill/>
            <a:ln w="28575">
              <a:solidFill>
                <a:srgbClr val="4D4D4D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17415" name="Group 25"/>
          <p:cNvGrpSpPr>
            <a:grpSpLocks/>
          </p:cNvGrpSpPr>
          <p:nvPr/>
        </p:nvGrpSpPr>
        <p:grpSpPr bwMode="auto">
          <a:xfrm>
            <a:off x="4724400" y="4100513"/>
            <a:ext cx="3995738" cy="852487"/>
            <a:chOff x="2928" y="2871"/>
            <a:chExt cx="2517" cy="537"/>
          </a:xfrm>
        </p:grpSpPr>
        <p:sp>
          <p:nvSpPr>
            <p:cNvPr id="739354" name="Rectangle 26"/>
            <p:cNvSpPr>
              <a:spLocks noChangeArrowheads="1"/>
            </p:cNvSpPr>
            <p:nvPr/>
          </p:nvSpPr>
          <p:spPr bwMode="auto">
            <a:xfrm>
              <a:off x="2928" y="3168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latin typeface="Times New Roman" pitchFamily="18" charset="0"/>
                </a:rPr>
                <a:t>1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739355" name="Rectangle 27"/>
            <p:cNvSpPr>
              <a:spLocks noChangeArrowheads="1"/>
            </p:cNvSpPr>
            <p:nvPr/>
          </p:nvSpPr>
          <p:spPr bwMode="auto">
            <a:xfrm>
              <a:off x="3984" y="3168"/>
              <a:ext cx="672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latin typeface="Times New Roman" pitchFamily="18" charset="0"/>
                </a:rPr>
                <a:t>0</a:t>
              </a:r>
              <a:endParaRPr kumimoji="1" lang="en-US" altLang="zh-CN" sz="2000" b="1">
                <a:latin typeface="Times New Roman" pitchFamily="18" charset="0"/>
              </a:endParaRPr>
            </a:p>
          </p:txBody>
        </p:sp>
        <p:sp>
          <p:nvSpPr>
            <p:cNvPr id="17427" name="Text Box 28"/>
            <p:cNvSpPr txBox="1">
              <a:spLocks noChangeArrowheads="1"/>
            </p:cNvSpPr>
            <p:nvPr/>
          </p:nvSpPr>
          <p:spPr bwMode="auto">
            <a:xfrm>
              <a:off x="3166" y="2871"/>
              <a:ext cx="1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17428" name="Text Box 29"/>
            <p:cNvSpPr txBox="1">
              <a:spLocks noChangeArrowheads="1"/>
            </p:cNvSpPr>
            <p:nvPr/>
          </p:nvSpPr>
          <p:spPr bwMode="auto">
            <a:xfrm>
              <a:off x="4126" y="2871"/>
              <a:ext cx="4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sum</a:t>
              </a:r>
            </a:p>
          </p:txBody>
        </p:sp>
        <p:sp>
          <p:nvSpPr>
            <p:cNvPr id="739358" name="Text Box 30"/>
            <p:cNvSpPr txBox="1">
              <a:spLocks noChangeArrowheads="1"/>
            </p:cNvSpPr>
            <p:nvPr/>
          </p:nvSpPr>
          <p:spPr bwMode="auto">
            <a:xfrm>
              <a:off x="4903" y="2871"/>
              <a:ext cx="5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i &lt; = 3</a:t>
              </a:r>
              <a:endParaRPr kumimoji="1" lang="en-US" altLang="zh-CN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17416" name="Text Box 31"/>
          <p:cNvSpPr txBox="1">
            <a:spLocks noChangeArrowheads="1"/>
          </p:cNvSpPr>
          <p:nvPr/>
        </p:nvSpPr>
        <p:spPr bwMode="auto">
          <a:xfrm>
            <a:off x="8147050" y="455771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008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7417" name="Rectangle 32"/>
          <p:cNvSpPr>
            <a:spLocks noChangeArrowheads="1"/>
          </p:cNvSpPr>
          <p:nvPr/>
        </p:nvSpPr>
        <p:spPr bwMode="auto">
          <a:xfrm>
            <a:off x="5715000" y="2514600"/>
            <a:ext cx="1676400" cy="609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en-US" altLang="zh-CN" sz="1600" b="1">
                <a:solidFill>
                  <a:srgbClr val="FFFFFF"/>
                </a:solidFill>
                <a:latin typeface="Times New Roman" pitchFamily="18" charset="0"/>
              </a:rPr>
              <a:t>sum = sum + i;</a:t>
            </a:r>
          </a:p>
          <a:p>
            <a:pPr algn="ctr" eaLnBrk="1" hangingPunct="1"/>
            <a:r>
              <a:rPr kumimoji="1" lang="en-US" altLang="zh-CN" sz="1600" b="1">
                <a:solidFill>
                  <a:srgbClr val="FFFFFF"/>
                </a:solidFill>
                <a:latin typeface="Times New Roman" pitchFamily="18" charset="0"/>
              </a:rPr>
              <a:t> i + + ;</a:t>
            </a:r>
            <a:endParaRPr kumimoji="1" lang="en-US" altLang="zh-CN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39361" name="AutoShape 33"/>
          <p:cNvSpPr>
            <a:spLocks noChangeArrowheads="1"/>
          </p:cNvSpPr>
          <p:nvPr/>
        </p:nvSpPr>
        <p:spPr bwMode="auto">
          <a:xfrm>
            <a:off x="5486400" y="5029200"/>
            <a:ext cx="1295400" cy="381000"/>
          </a:xfrm>
          <a:prstGeom prst="flowChartMerge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000" b="1">
                <a:solidFill>
                  <a:srgbClr val="FF0000"/>
                </a:solidFill>
                <a:latin typeface="Times New Roman" pitchFamily="18" charset="0"/>
              </a:rPr>
              <a:t>1 + 0</a:t>
            </a:r>
          </a:p>
        </p:txBody>
      </p: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6172200" y="4953000"/>
            <a:ext cx="762000" cy="568325"/>
            <a:chOff x="3888" y="3120"/>
            <a:chExt cx="480" cy="358"/>
          </a:xfrm>
        </p:grpSpPr>
        <p:sp>
          <p:nvSpPr>
            <p:cNvPr id="739363" name="Line 35"/>
            <p:cNvSpPr>
              <a:spLocks noChangeShapeType="1"/>
            </p:cNvSpPr>
            <p:nvPr/>
          </p:nvSpPr>
          <p:spPr bwMode="auto">
            <a:xfrm>
              <a:off x="3888" y="3456"/>
              <a:ext cx="480" cy="0"/>
            </a:xfrm>
            <a:prstGeom prst="line">
              <a:avLst/>
            </a:prstGeom>
            <a:noFill/>
            <a:ln w="57150">
              <a:solidFill>
                <a:srgbClr val="FFCCFF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39364" name="Line 36"/>
            <p:cNvSpPr>
              <a:spLocks noChangeShapeType="1"/>
            </p:cNvSpPr>
            <p:nvPr/>
          </p:nvSpPr>
          <p:spPr bwMode="auto">
            <a:xfrm flipV="1">
              <a:off x="4368" y="3120"/>
              <a:ext cx="0" cy="358"/>
            </a:xfrm>
            <a:prstGeom prst="line">
              <a:avLst/>
            </a:prstGeom>
            <a:noFill/>
            <a:ln w="57150">
              <a:solidFill>
                <a:srgbClr val="FFCCFF"/>
              </a:solidFill>
              <a:round/>
              <a:headEnd/>
              <a:tailEnd type="stealth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7420" name="Group 37"/>
          <p:cNvGrpSpPr>
            <a:grpSpLocks/>
          </p:cNvGrpSpPr>
          <p:nvPr/>
        </p:nvGrpSpPr>
        <p:grpSpPr bwMode="auto">
          <a:xfrm>
            <a:off x="555625" y="1066800"/>
            <a:ext cx="4321175" cy="690563"/>
            <a:chOff x="350" y="672"/>
            <a:chExt cx="2722" cy="435"/>
          </a:xfrm>
        </p:grpSpPr>
        <p:sp>
          <p:nvSpPr>
            <p:cNvPr id="17422" name="Rectangle 38"/>
            <p:cNvSpPr>
              <a:spLocks noChangeArrowheads="1"/>
            </p:cNvSpPr>
            <p:nvPr/>
          </p:nvSpPr>
          <p:spPr bwMode="auto">
            <a:xfrm>
              <a:off x="350" y="764"/>
              <a:ext cx="191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/>
              <a:r>
                <a:rPr kumimoji="1" lang="zh-CN" altLang="zh-CN" sz="2000" b="1" i="1">
                  <a:solidFill>
                    <a:srgbClr val="008000"/>
                  </a:solidFill>
                  <a:latin typeface="Times New Roman" pitchFamily="18" charset="0"/>
                </a:rPr>
                <a:t>一个简单的循环跟踪：</a:t>
              </a:r>
              <a:r>
                <a:rPr kumimoji="1" lang="zh-CN" altLang="zh-CN" sz="2000" b="1">
                  <a:latin typeface="Times New Roman" pitchFamily="18" charset="0"/>
                </a:rPr>
                <a:t> </a:t>
              </a:r>
              <a:r>
                <a:rPr kumimoji="1" lang="zh-CN" altLang="zh-CN" sz="2000">
                  <a:latin typeface="Times New Roman" pitchFamily="18" charset="0"/>
                </a:rPr>
                <a:t>求</a:t>
              </a:r>
              <a:endParaRPr kumimoji="1" lang="zh-CN" altLang="en-US" sz="2000">
                <a:solidFill>
                  <a:srgbClr val="006600"/>
                </a:solidFill>
                <a:latin typeface="Times New Roman" pitchFamily="18" charset="0"/>
                <a:ea typeface="隶书" pitchFamily="49" charset="-122"/>
              </a:endParaRPr>
            </a:p>
          </p:txBody>
        </p:sp>
        <p:graphicFrame>
          <p:nvGraphicFramePr>
            <p:cNvPr id="17410" name="Object 39"/>
            <p:cNvGraphicFramePr>
              <a:graphicFrameLocks noChangeAspect="1"/>
            </p:cNvGraphicFramePr>
            <p:nvPr/>
          </p:nvGraphicFramePr>
          <p:xfrm>
            <a:off x="2300" y="672"/>
            <a:ext cx="772" cy="435"/>
          </p:xfrm>
          <a:graphic>
            <a:graphicData uri="http://schemas.openxmlformats.org/presentationml/2006/ole">
              <p:oleObj spid="_x0000_s17410" name="Equation" r:id="rId3" imgW="761760" imgH="431640" progId="Equation.3">
                <p:embed/>
              </p:oleObj>
            </a:graphicData>
          </a:graphic>
        </p:graphicFrame>
      </p:grpSp>
      <p:sp>
        <p:nvSpPr>
          <p:cNvPr id="17421" name="Rectangle 4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381000"/>
            <a:ext cx="4419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CN" sz="2200" b="1" smtClean="0">
                <a:solidFill>
                  <a:srgbClr val="CC3300"/>
                </a:solidFill>
              </a:rPr>
              <a:t>2.2.1  while</a:t>
            </a:r>
            <a:r>
              <a:rPr lang="zh-CN" altLang="en-US" sz="2200" b="1" smtClean="0">
                <a:solidFill>
                  <a:srgbClr val="CC3300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9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9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9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39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8" presetClass="entr" presetSubtype="3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9361" grpId="0" animBg="1" autoUpdateAnimBg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ChangeArrowheads="1"/>
          </p:cNvSpPr>
          <p:nvPr/>
        </p:nvSpPr>
        <p:spPr bwMode="auto">
          <a:xfrm>
            <a:off x="762000" y="4200525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kumimoji="1" lang="en-US" altLang="zh-CN" sz="2000" b="1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kumimoji="1" lang="en-US" altLang="zh-CN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1193800" y="1843088"/>
            <a:ext cx="2922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zh-CN" b="1">
                <a:solidFill>
                  <a:srgbClr val="0033CC"/>
                </a:solidFill>
                <a:latin typeface="Times New Roman" pitchFamily="18" charset="0"/>
              </a:rPr>
              <a:t>以</a:t>
            </a:r>
            <a:r>
              <a:rPr kumimoji="1" lang="zh-CN" altLang="en-US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sum =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1 + 2 + 3 </a:t>
            </a:r>
            <a:r>
              <a:rPr kumimoji="1" lang="zh-CN" altLang="en-US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模拟执行</a:t>
            </a:r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609600" y="2170113"/>
            <a:ext cx="3873500" cy="3933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{  int  i = 1 ,   sum = 0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while ( i &lt;= </a:t>
            </a:r>
            <a:r>
              <a:rPr kumimoji="1" lang="en-US" altLang="zh-CN" b="1" i="1">
                <a:latin typeface="Times New Roman" pitchFamily="18" charset="0"/>
              </a:rPr>
              <a:t>3</a:t>
            </a:r>
            <a:r>
              <a:rPr kumimoji="1" lang="en-US" altLang="zh-CN" b="1">
                <a:latin typeface="Times New Roman" pitchFamily="18" charset="0"/>
              </a:rPr>
              <a:t> 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{   </a:t>
            </a:r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sum =  sum + i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     i ++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}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" sum = " &lt;&lt; sum &lt;&lt; endl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  <p:grpSp>
        <p:nvGrpSpPr>
          <p:cNvPr id="18438" name="Group 5"/>
          <p:cNvGrpSpPr>
            <a:grpSpLocks/>
          </p:cNvGrpSpPr>
          <p:nvPr/>
        </p:nvGrpSpPr>
        <p:grpSpPr bwMode="auto">
          <a:xfrm>
            <a:off x="5257800" y="457200"/>
            <a:ext cx="2801938" cy="3581400"/>
            <a:chOff x="3360" y="1248"/>
            <a:chExt cx="1843" cy="2496"/>
          </a:xfrm>
        </p:grpSpPr>
        <p:grpSp>
          <p:nvGrpSpPr>
            <p:cNvPr id="18454" name="Group 6"/>
            <p:cNvGrpSpPr>
              <a:grpSpLocks/>
            </p:cNvGrpSpPr>
            <p:nvPr/>
          </p:nvGrpSpPr>
          <p:grpSpPr bwMode="auto">
            <a:xfrm>
              <a:off x="3360" y="1248"/>
              <a:ext cx="1843" cy="2496"/>
              <a:chOff x="3360" y="1248"/>
              <a:chExt cx="1843" cy="2496"/>
            </a:xfrm>
          </p:grpSpPr>
          <p:grpSp>
            <p:nvGrpSpPr>
              <p:cNvPr id="18457" name="Group 7"/>
              <p:cNvGrpSpPr>
                <a:grpSpLocks/>
              </p:cNvGrpSpPr>
              <p:nvPr/>
            </p:nvGrpSpPr>
            <p:grpSpPr bwMode="auto">
              <a:xfrm>
                <a:off x="3360" y="1248"/>
                <a:ext cx="1680" cy="2496"/>
                <a:chOff x="3360" y="1248"/>
                <a:chExt cx="1680" cy="2496"/>
              </a:xfrm>
            </p:grpSpPr>
            <p:sp>
              <p:nvSpPr>
                <p:cNvPr id="18460" name="Line 8"/>
                <p:cNvSpPr>
                  <a:spLocks noChangeShapeType="1"/>
                </p:cNvSpPr>
                <p:nvPr/>
              </p:nvSpPr>
              <p:spPr bwMode="auto">
                <a:xfrm>
                  <a:off x="4176" y="3072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18461" name="Group 9"/>
                <p:cNvGrpSpPr>
                  <a:grpSpLocks/>
                </p:cNvGrpSpPr>
                <p:nvPr/>
              </p:nvGrpSpPr>
              <p:grpSpPr bwMode="auto">
                <a:xfrm>
                  <a:off x="3360" y="1248"/>
                  <a:ext cx="1680" cy="2496"/>
                  <a:chOff x="3360" y="1248"/>
                  <a:chExt cx="1680" cy="2496"/>
                </a:xfrm>
              </p:grpSpPr>
              <p:sp>
                <p:nvSpPr>
                  <p:cNvPr id="18462" name="AutoShape 10"/>
                  <p:cNvSpPr>
                    <a:spLocks noChangeArrowheads="1"/>
                  </p:cNvSpPr>
                  <p:nvPr/>
                </p:nvSpPr>
                <p:spPr bwMode="auto">
                  <a:xfrm>
                    <a:off x="3505" y="2016"/>
                    <a:ext cx="1340" cy="425"/>
                  </a:xfrm>
                  <a:prstGeom prst="flowChartDecision">
                    <a:avLst/>
                  </a:prstGeom>
                  <a:solidFill>
                    <a:srgbClr val="FFFF99"/>
                  </a:solidFill>
                  <a:ln w="28575">
                    <a:solidFill>
                      <a:srgbClr val="4D4D4D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i &lt;= 3</a:t>
                    </a:r>
                  </a:p>
                </p:txBody>
              </p:sp>
              <p:sp>
                <p:nvSpPr>
                  <p:cNvPr id="18463" name="AutoShape 11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2675"/>
                    <a:ext cx="1105" cy="425"/>
                  </a:xfrm>
                  <a:prstGeom prst="flowChartProcess">
                    <a:avLst/>
                  </a:prstGeom>
                  <a:solidFill>
                    <a:srgbClr val="FFFF99"/>
                  </a:solidFill>
                  <a:ln w="28575">
                    <a:solidFill>
                      <a:srgbClr val="4D4D4D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sum = sum + i;</a:t>
                    </a:r>
                  </a:p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 i + + ;</a:t>
                    </a:r>
                  </a:p>
                </p:txBody>
              </p:sp>
              <p:sp>
                <p:nvSpPr>
                  <p:cNvPr id="18464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1248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8465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2448"/>
                    <a:ext cx="0" cy="24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8466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0" y="3312"/>
                    <a:ext cx="8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8467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60" y="1872"/>
                    <a:ext cx="0" cy="144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8468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1872"/>
                    <a:ext cx="8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8469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4848" y="2256"/>
                    <a:ext cx="19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8470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5040" y="2256"/>
                    <a:ext cx="0" cy="120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8471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456"/>
                    <a:ext cx="86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8472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456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8458" name="Text Box 21"/>
              <p:cNvSpPr txBox="1">
                <a:spLocks noChangeArrowheads="1"/>
              </p:cNvSpPr>
              <p:nvPr/>
            </p:nvSpPr>
            <p:spPr bwMode="auto">
              <a:xfrm>
                <a:off x="4180" y="2398"/>
                <a:ext cx="251" cy="23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600">
                    <a:latin typeface="宋体" pitchFamily="2" charset="-122"/>
                  </a:rPr>
                  <a:t> </a:t>
                </a:r>
                <a:r>
                  <a:rPr kumimoji="1" lang="en-US" altLang="zh-CN" sz="1600" b="1">
                    <a:solidFill>
                      <a:srgbClr val="009900"/>
                    </a:solidFill>
                    <a:latin typeface="宋体" pitchFamily="2" charset="-122"/>
                  </a:rPr>
                  <a:t>1</a:t>
                </a:r>
              </a:p>
            </p:txBody>
          </p:sp>
          <p:sp>
            <p:nvSpPr>
              <p:cNvPr id="18459" name="Text Box 22"/>
              <p:cNvSpPr txBox="1">
                <a:spLocks noChangeArrowheads="1"/>
              </p:cNvSpPr>
              <p:nvPr/>
            </p:nvSpPr>
            <p:spPr bwMode="auto">
              <a:xfrm>
                <a:off x="4886" y="2021"/>
                <a:ext cx="317" cy="23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600" b="1">
                    <a:solidFill>
                      <a:srgbClr val="CC0000"/>
                    </a:solidFill>
                    <a:latin typeface="宋体" pitchFamily="2" charset="-122"/>
                  </a:rPr>
                  <a:t>0</a:t>
                </a:r>
                <a:r>
                  <a:rPr kumimoji="1" lang="en-US" altLang="zh-CN" sz="1600">
                    <a:latin typeface="宋体" pitchFamily="2" charset="-122"/>
                  </a:rPr>
                  <a:t>  </a:t>
                </a:r>
                <a:endParaRPr kumimoji="1" lang="en-US" altLang="zh-CN" sz="1600" b="1">
                  <a:latin typeface="宋体" pitchFamily="2" charset="-122"/>
                </a:endParaRPr>
              </a:p>
            </p:txBody>
          </p:sp>
        </p:grpSp>
        <p:sp>
          <p:nvSpPr>
            <p:cNvPr id="18455" name="AutoShape 23"/>
            <p:cNvSpPr>
              <a:spLocks noChangeArrowheads="1"/>
            </p:cNvSpPr>
            <p:nvPr/>
          </p:nvSpPr>
          <p:spPr bwMode="auto">
            <a:xfrm>
              <a:off x="3648" y="1523"/>
              <a:ext cx="1104" cy="255"/>
            </a:xfrm>
            <a:prstGeom prst="flowChartProcess">
              <a:avLst/>
            </a:prstGeom>
            <a:solidFill>
              <a:srgbClr val="FFFF99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>
                  <a:latin typeface="Times New Roman" pitchFamily="18" charset="0"/>
                </a:rPr>
                <a:t>i = 1;  sum = 0;</a:t>
              </a:r>
            </a:p>
          </p:txBody>
        </p:sp>
        <p:sp>
          <p:nvSpPr>
            <p:cNvPr id="18456" name="Line 24"/>
            <p:cNvSpPr>
              <a:spLocks noChangeShapeType="1"/>
            </p:cNvSpPr>
            <p:nvPr/>
          </p:nvSpPr>
          <p:spPr bwMode="auto">
            <a:xfrm>
              <a:off x="4176" y="1776"/>
              <a:ext cx="0" cy="240"/>
            </a:xfrm>
            <a:prstGeom prst="line">
              <a:avLst/>
            </a:prstGeom>
            <a:noFill/>
            <a:ln w="28575">
              <a:solidFill>
                <a:srgbClr val="4D4D4D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18439" name="Group 25"/>
          <p:cNvGrpSpPr>
            <a:grpSpLocks/>
          </p:cNvGrpSpPr>
          <p:nvPr/>
        </p:nvGrpSpPr>
        <p:grpSpPr bwMode="auto">
          <a:xfrm>
            <a:off x="4724400" y="4100513"/>
            <a:ext cx="3995738" cy="852487"/>
            <a:chOff x="2928" y="2871"/>
            <a:chExt cx="2517" cy="537"/>
          </a:xfrm>
        </p:grpSpPr>
        <p:sp>
          <p:nvSpPr>
            <p:cNvPr id="740378" name="Rectangle 26"/>
            <p:cNvSpPr>
              <a:spLocks noChangeArrowheads="1"/>
            </p:cNvSpPr>
            <p:nvPr/>
          </p:nvSpPr>
          <p:spPr bwMode="auto">
            <a:xfrm>
              <a:off x="2928" y="3168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latin typeface="Times New Roman" pitchFamily="18" charset="0"/>
                </a:rPr>
                <a:t>1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740379" name="Rectangle 27"/>
            <p:cNvSpPr>
              <a:spLocks noChangeArrowheads="1"/>
            </p:cNvSpPr>
            <p:nvPr/>
          </p:nvSpPr>
          <p:spPr bwMode="auto">
            <a:xfrm>
              <a:off x="3984" y="3168"/>
              <a:ext cx="672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latin typeface="Times New Roman" pitchFamily="18" charset="0"/>
                </a:rPr>
                <a:t>1</a:t>
              </a:r>
              <a:endParaRPr kumimoji="1" lang="en-US" altLang="zh-CN" sz="2000" b="1">
                <a:latin typeface="Times New Roman" pitchFamily="18" charset="0"/>
              </a:endParaRPr>
            </a:p>
          </p:txBody>
        </p:sp>
        <p:sp>
          <p:nvSpPr>
            <p:cNvPr id="18451" name="Text Box 28"/>
            <p:cNvSpPr txBox="1">
              <a:spLocks noChangeArrowheads="1"/>
            </p:cNvSpPr>
            <p:nvPr/>
          </p:nvSpPr>
          <p:spPr bwMode="auto">
            <a:xfrm>
              <a:off x="3166" y="2871"/>
              <a:ext cx="1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18452" name="Text Box 29"/>
            <p:cNvSpPr txBox="1">
              <a:spLocks noChangeArrowheads="1"/>
            </p:cNvSpPr>
            <p:nvPr/>
          </p:nvSpPr>
          <p:spPr bwMode="auto">
            <a:xfrm>
              <a:off x="4126" y="2871"/>
              <a:ext cx="4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sum</a:t>
              </a:r>
            </a:p>
          </p:txBody>
        </p:sp>
        <p:sp>
          <p:nvSpPr>
            <p:cNvPr id="740382" name="Text Box 30"/>
            <p:cNvSpPr txBox="1">
              <a:spLocks noChangeArrowheads="1"/>
            </p:cNvSpPr>
            <p:nvPr/>
          </p:nvSpPr>
          <p:spPr bwMode="auto">
            <a:xfrm>
              <a:off x="4903" y="2871"/>
              <a:ext cx="5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i &lt; = 3</a:t>
              </a:r>
              <a:endParaRPr kumimoji="1" lang="en-US" altLang="zh-CN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18440" name="Text Box 31"/>
          <p:cNvSpPr txBox="1">
            <a:spLocks noChangeArrowheads="1"/>
          </p:cNvSpPr>
          <p:nvPr/>
        </p:nvSpPr>
        <p:spPr bwMode="auto">
          <a:xfrm>
            <a:off x="8147050" y="455771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008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8441" name="Rectangle 32"/>
          <p:cNvSpPr>
            <a:spLocks noChangeArrowheads="1"/>
          </p:cNvSpPr>
          <p:nvPr/>
        </p:nvSpPr>
        <p:spPr bwMode="auto">
          <a:xfrm>
            <a:off x="5715000" y="2514600"/>
            <a:ext cx="1676400" cy="609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en-US" altLang="zh-CN" sz="1600" b="1">
                <a:solidFill>
                  <a:srgbClr val="FFFFFF"/>
                </a:solidFill>
                <a:latin typeface="Times New Roman" pitchFamily="18" charset="0"/>
              </a:rPr>
              <a:t>sum = sum + i;</a:t>
            </a:r>
          </a:p>
          <a:p>
            <a:pPr algn="ctr" eaLnBrk="1" hangingPunct="1"/>
            <a:r>
              <a:rPr kumimoji="1" lang="en-US" altLang="zh-CN" sz="1600" b="1">
                <a:solidFill>
                  <a:srgbClr val="FFFFFF"/>
                </a:solidFill>
                <a:latin typeface="Times New Roman" pitchFamily="18" charset="0"/>
              </a:rPr>
              <a:t> i + + ;</a:t>
            </a:r>
            <a:endParaRPr kumimoji="1" lang="en-US" altLang="zh-CN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40385" name="AutoShape 33"/>
          <p:cNvSpPr>
            <a:spLocks noChangeArrowheads="1"/>
          </p:cNvSpPr>
          <p:nvPr/>
        </p:nvSpPr>
        <p:spPr bwMode="auto">
          <a:xfrm>
            <a:off x="5486400" y="5029200"/>
            <a:ext cx="1295400" cy="381000"/>
          </a:xfrm>
          <a:prstGeom prst="flowChartMerge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000" b="1">
                <a:solidFill>
                  <a:srgbClr val="FF0000"/>
                </a:solidFill>
                <a:latin typeface="Times New Roman" pitchFamily="18" charset="0"/>
              </a:rPr>
              <a:t>1 + 0</a:t>
            </a:r>
          </a:p>
        </p:txBody>
      </p:sp>
      <p:grpSp>
        <p:nvGrpSpPr>
          <p:cNvPr id="18443" name="Group 34"/>
          <p:cNvGrpSpPr>
            <a:grpSpLocks/>
          </p:cNvGrpSpPr>
          <p:nvPr/>
        </p:nvGrpSpPr>
        <p:grpSpPr bwMode="auto">
          <a:xfrm>
            <a:off x="6172200" y="4953000"/>
            <a:ext cx="762000" cy="568325"/>
            <a:chOff x="3888" y="3120"/>
            <a:chExt cx="480" cy="358"/>
          </a:xfrm>
        </p:grpSpPr>
        <p:sp>
          <p:nvSpPr>
            <p:cNvPr id="740387" name="Line 35"/>
            <p:cNvSpPr>
              <a:spLocks noChangeShapeType="1"/>
            </p:cNvSpPr>
            <p:nvPr/>
          </p:nvSpPr>
          <p:spPr bwMode="auto">
            <a:xfrm>
              <a:off x="3888" y="3456"/>
              <a:ext cx="480" cy="0"/>
            </a:xfrm>
            <a:prstGeom prst="line">
              <a:avLst/>
            </a:prstGeom>
            <a:noFill/>
            <a:ln w="57150">
              <a:solidFill>
                <a:srgbClr val="FFCCFF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40388" name="Line 36"/>
            <p:cNvSpPr>
              <a:spLocks noChangeShapeType="1"/>
            </p:cNvSpPr>
            <p:nvPr/>
          </p:nvSpPr>
          <p:spPr bwMode="auto">
            <a:xfrm flipV="1">
              <a:off x="4368" y="3120"/>
              <a:ext cx="0" cy="358"/>
            </a:xfrm>
            <a:prstGeom prst="line">
              <a:avLst/>
            </a:prstGeom>
            <a:noFill/>
            <a:ln w="57150">
              <a:solidFill>
                <a:srgbClr val="FFCCFF"/>
              </a:solidFill>
              <a:round/>
              <a:headEnd/>
              <a:tailEnd type="stealth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8444" name="Group 37"/>
          <p:cNvGrpSpPr>
            <a:grpSpLocks/>
          </p:cNvGrpSpPr>
          <p:nvPr/>
        </p:nvGrpSpPr>
        <p:grpSpPr bwMode="auto">
          <a:xfrm>
            <a:off x="555625" y="1066800"/>
            <a:ext cx="4321175" cy="690563"/>
            <a:chOff x="350" y="672"/>
            <a:chExt cx="2722" cy="435"/>
          </a:xfrm>
        </p:grpSpPr>
        <p:sp>
          <p:nvSpPr>
            <p:cNvPr id="18446" name="Rectangle 38"/>
            <p:cNvSpPr>
              <a:spLocks noChangeArrowheads="1"/>
            </p:cNvSpPr>
            <p:nvPr/>
          </p:nvSpPr>
          <p:spPr bwMode="auto">
            <a:xfrm>
              <a:off x="350" y="764"/>
              <a:ext cx="191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/>
              <a:r>
                <a:rPr kumimoji="1" lang="zh-CN" altLang="zh-CN" sz="2000" b="1" i="1">
                  <a:solidFill>
                    <a:srgbClr val="008000"/>
                  </a:solidFill>
                  <a:latin typeface="Times New Roman" pitchFamily="18" charset="0"/>
                </a:rPr>
                <a:t>一个简单的循环跟踪：</a:t>
              </a:r>
              <a:r>
                <a:rPr kumimoji="1" lang="zh-CN" altLang="zh-CN" sz="2000" b="1">
                  <a:latin typeface="Times New Roman" pitchFamily="18" charset="0"/>
                </a:rPr>
                <a:t> </a:t>
              </a:r>
              <a:r>
                <a:rPr kumimoji="1" lang="zh-CN" altLang="zh-CN" sz="2000">
                  <a:latin typeface="Times New Roman" pitchFamily="18" charset="0"/>
                </a:rPr>
                <a:t>求</a:t>
              </a:r>
              <a:endParaRPr kumimoji="1" lang="zh-CN" altLang="en-US" sz="2000">
                <a:solidFill>
                  <a:srgbClr val="006600"/>
                </a:solidFill>
                <a:latin typeface="Times New Roman" pitchFamily="18" charset="0"/>
                <a:ea typeface="隶书" pitchFamily="49" charset="-122"/>
              </a:endParaRPr>
            </a:p>
          </p:txBody>
        </p:sp>
        <p:graphicFrame>
          <p:nvGraphicFramePr>
            <p:cNvPr id="18434" name="Object 39"/>
            <p:cNvGraphicFramePr>
              <a:graphicFrameLocks noChangeAspect="1"/>
            </p:cNvGraphicFramePr>
            <p:nvPr/>
          </p:nvGraphicFramePr>
          <p:xfrm>
            <a:off x="2300" y="672"/>
            <a:ext cx="772" cy="435"/>
          </p:xfrm>
          <a:graphic>
            <a:graphicData uri="http://schemas.openxmlformats.org/presentationml/2006/ole">
              <p:oleObj spid="_x0000_s18434" name="Equation" r:id="rId3" imgW="761760" imgH="431640" progId="Equation.3">
                <p:embed/>
              </p:oleObj>
            </a:graphicData>
          </a:graphic>
        </p:graphicFrame>
      </p:grpSp>
      <p:sp>
        <p:nvSpPr>
          <p:cNvPr id="18445" name="Rectangle 4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381000"/>
            <a:ext cx="4419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CN" sz="2200" b="1" smtClean="0">
                <a:solidFill>
                  <a:srgbClr val="CC3300"/>
                </a:solidFill>
              </a:rPr>
              <a:t>2.2.1  while</a:t>
            </a:r>
            <a:r>
              <a:rPr lang="zh-CN" altLang="en-US" sz="2200" b="1" smtClean="0">
                <a:solidFill>
                  <a:srgbClr val="CC3300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Rectangle 2"/>
          <p:cNvSpPr>
            <a:spLocks noChangeArrowheads="1"/>
          </p:cNvSpPr>
          <p:nvPr/>
        </p:nvSpPr>
        <p:spPr bwMode="auto">
          <a:xfrm>
            <a:off x="762000" y="4560888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kumimoji="1" lang="en-US" altLang="zh-CN" sz="2000" b="1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kumimoji="1" lang="en-US" altLang="zh-CN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1193800" y="1843088"/>
            <a:ext cx="2922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zh-CN" b="1">
                <a:solidFill>
                  <a:srgbClr val="0033CC"/>
                </a:solidFill>
                <a:latin typeface="Times New Roman" pitchFamily="18" charset="0"/>
              </a:rPr>
              <a:t>以</a:t>
            </a:r>
            <a:r>
              <a:rPr kumimoji="1" lang="zh-CN" altLang="en-US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sum =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1 + 2 + 3 </a:t>
            </a:r>
            <a:r>
              <a:rPr kumimoji="1" lang="zh-CN" altLang="en-US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模拟执行</a:t>
            </a:r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609600" y="2170113"/>
            <a:ext cx="3873500" cy="3933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{  int  i = 1 ,   sum = 0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while ( i &lt;= 100 )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{   sum =  sum + i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     </a:t>
            </a:r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i ++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}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" sum = " &lt;&lt; sum &lt;&lt; endl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  <p:grpSp>
        <p:nvGrpSpPr>
          <p:cNvPr id="19462" name="Group 5"/>
          <p:cNvGrpSpPr>
            <a:grpSpLocks/>
          </p:cNvGrpSpPr>
          <p:nvPr/>
        </p:nvGrpSpPr>
        <p:grpSpPr bwMode="auto">
          <a:xfrm>
            <a:off x="5257800" y="457200"/>
            <a:ext cx="2801938" cy="3581400"/>
            <a:chOff x="3360" y="1248"/>
            <a:chExt cx="1843" cy="2496"/>
          </a:xfrm>
        </p:grpSpPr>
        <p:grpSp>
          <p:nvGrpSpPr>
            <p:cNvPr id="19474" name="Group 6"/>
            <p:cNvGrpSpPr>
              <a:grpSpLocks/>
            </p:cNvGrpSpPr>
            <p:nvPr/>
          </p:nvGrpSpPr>
          <p:grpSpPr bwMode="auto">
            <a:xfrm>
              <a:off x="3360" y="1248"/>
              <a:ext cx="1843" cy="2496"/>
              <a:chOff x="3360" y="1248"/>
              <a:chExt cx="1843" cy="2496"/>
            </a:xfrm>
          </p:grpSpPr>
          <p:grpSp>
            <p:nvGrpSpPr>
              <p:cNvPr id="19477" name="Group 7"/>
              <p:cNvGrpSpPr>
                <a:grpSpLocks/>
              </p:cNvGrpSpPr>
              <p:nvPr/>
            </p:nvGrpSpPr>
            <p:grpSpPr bwMode="auto">
              <a:xfrm>
                <a:off x="3360" y="1248"/>
                <a:ext cx="1680" cy="2496"/>
                <a:chOff x="3360" y="1248"/>
                <a:chExt cx="1680" cy="2496"/>
              </a:xfrm>
            </p:grpSpPr>
            <p:sp>
              <p:nvSpPr>
                <p:cNvPr id="19480" name="Line 8"/>
                <p:cNvSpPr>
                  <a:spLocks noChangeShapeType="1"/>
                </p:cNvSpPr>
                <p:nvPr/>
              </p:nvSpPr>
              <p:spPr bwMode="auto">
                <a:xfrm>
                  <a:off x="4176" y="3072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19481" name="Group 9"/>
                <p:cNvGrpSpPr>
                  <a:grpSpLocks/>
                </p:cNvGrpSpPr>
                <p:nvPr/>
              </p:nvGrpSpPr>
              <p:grpSpPr bwMode="auto">
                <a:xfrm>
                  <a:off x="3360" y="1248"/>
                  <a:ext cx="1680" cy="2496"/>
                  <a:chOff x="3360" y="1248"/>
                  <a:chExt cx="1680" cy="2496"/>
                </a:xfrm>
              </p:grpSpPr>
              <p:sp>
                <p:nvSpPr>
                  <p:cNvPr id="19482" name="AutoShape 10"/>
                  <p:cNvSpPr>
                    <a:spLocks noChangeArrowheads="1"/>
                  </p:cNvSpPr>
                  <p:nvPr/>
                </p:nvSpPr>
                <p:spPr bwMode="auto">
                  <a:xfrm>
                    <a:off x="3505" y="2016"/>
                    <a:ext cx="1340" cy="425"/>
                  </a:xfrm>
                  <a:prstGeom prst="flowChartDecision">
                    <a:avLst/>
                  </a:prstGeom>
                  <a:solidFill>
                    <a:srgbClr val="FFFF99"/>
                  </a:solidFill>
                  <a:ln w="28575">
                    <a:solidFill>
                      <a:srgbClr val="4D4D4D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i &lt;= 3</a:t>
                    </a:r>
                  </a:p>
                </p:txBody>
              </p:sp>
              <p:sp>
                <p:nvSpPr>
                  <p:cNvPr id="19483" name="AutoShape 11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2675"/>
                    <a:ext cx="1105" cy="425"/>
                  </a:xfrm>
                  <a:prstGeom prst="flowChartProcess">
                    <a:avLst/>
                  </a:prstGeom>
                  <a:solidFill>
                    <a:srgbClr val="FFFF99"/>
                  </a:solidFill>
                  <a:ln w="28575">
                    <a:solidFill>
                      <a:srgbClr val="4D4D4D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sum = sum + i;</a:t>
                    </a:r>
                  </a:p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 i + + ;</a:t>
                    </a:r>
                  </a:p>
                </p:txBody>
              </p:sp>
              <p:sp>
                <p:nvSpPr>
                  <p:cNvPr id="19484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1248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9485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2448"/>
                    <a:ext cx="0" cy="24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9486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0" y="3312"/>
                    <a:ext cx="8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9487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60" y="1872"/>
                    <a:ext cx="0" cy="144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9488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1872"/>
                    <a:ext cx="8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9489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4848" y="2256"/>
                    <a:ext cx="19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9490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5040" y="2256"/>
                    <a:ext cx="0" cy="120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9491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456"/>
                    <a:ext cx="86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9492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456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9478" name="Text Box 21"/>
              <p:cNvSpPr txBox="1">
                <a:spLocks noChangeArrowheads="1"/>
              </p:cNvSpPr>
              <p:nvPr/>
            </p:nvSpPr>
            <p:spPr bwMode="auto">
              <a:xfrm>
                <a:off x="4180" y="2398"/>
                <a:ext cx="251" cy="23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600">
                    <a:latin typeface="宋体" pitchFamily="2" charset="-122"/>
                  </a:rPr>
                  <a:t> </a:t>
                </a:r>
                <a:r>
                  <a:rPr kumimoji="1" lang="en-US" altLang="zh-CN" sz="1600" b="1">
                    <a:solidFill>
                      <a:srgbClr val="009900"/>
                    </a:solidFill>
                    <a:latin typeface="宋体" pitchFamily="2" charset="-122"/>
                  </a:rPr>
                  <a:t>1</a:t>
                </a:r>
              </a:p>
            </p:txBody>
          </p:sp>
          <p:sp>
            <p:nvSpPr>
              <p:cNvPr id="19479" name="Text Box 22"/>
              <p:cNvSpPr txBox="1">
                <a:spLocks noChangeArrowheads="1"/>
              </p:cNvSpPr>
              <p:nvPr/>
            </p:nvSpPr>
            <p:spPr bwMode="auto">
              <a:xfrm>
                <a:off x="4886" y="2021"/>
                <a:ext cx="317" cy="23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600" b="1">
                    <a:solidFill>
                      <a:srgbClr val="CC0000"/>
                    </a:solidFill>
                    <a:latin typeface="宋体" pitchFamily="2" charset="-122"/>
                  </a:rPr>
                  <a:t>0</a:t>
                </a:r>
                <a:r>
                  <a:rPr kumimoji="1" lang="en-US" altLang="zh-CN" sz="1600">
                    <a:latin typeface="宋体" pitchFamily="2" charset="-122"/>
                  </a:rPr>
                  <a:t>  </a:t>
                </a:r>
                <a:endParaRPr kumimoji="1" lang="en-US" altLang="zh-CN" sz="1600" b="1">
                  <a:latin typeface="宋体" pitchFamily="2" charset="-122"/>
                </a:endParaRPr>
              </a:p>
            </p:txBody>
          </p:sp>
        </p:grpSp>
        <p:sp>
          <p:nvSpPr>
            <p:cNvPr id="19475" name="AutoShape 23"/>
            <p:cNvSpPr>
              <a:spLocks noChangeArrowheads="1"/>
            </p:cNvSpPr>
            <p:nvPr/>
          </p:nvSpPr>
          <p:spPr bwMode="auto">
            <a:xfrm>
              <a:off x="3648" y="1523"/>
              <a:ext cx="1104" cy="255"/>
            </a:xfrm>
            <a:prstGeom prst="flowChartProcess">
              <a:avLst/>
            </a:prstGeom>
            <a:solidFill>
              <a:srgbClr val="FFFF99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>
                  <a:latin typeface="Times New Roman" pitchFamily="18" charset="0"/>
                </a:rPr>
                <a:t>i = 1;  sum = 0;</a:t>
              </a:r>
            </a:p>
          </p:txBody>
        </p:sp>
        <p:sp>
          <p:nvSpPr>
            <p:cNvPr id="19476" name="Line 24"/>
            <p:cNvSpPr>
              <a:spLocks noChangeShapeType="1"/>
            </p:cNvSpPr>
            <p:nvPr/>
          </p:nvSpPr>
          <p:spPr bwMode="auto">
            <a:xfrm>
              <a:off x="4176" y="1776"/>
              <a:ext cx="0" cy="240"/>
            </a:xfrm>
            <a:prstGeom prst="line">
              <a:avLst/>
            </a:prstGeom>
            <a:noFill/>
            <a:ln w="28575">
              <a:solidFill>
                <a:srgbClr val="4D4D4D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19463" name="Group 25"/>
          <p:cNvGrpSpPr>
            <a:grpSpLocks/>
          </p:cNvGrpSpPr>
          <p:nvPr/>
        </p:nvGrpSpPr>
        <p:grpSpPr bwMode="auto">
          <a:xfrm>
            <a:off x="4724400" y="4100513"/>
            <a:ext cx="3995738" cy="852487"/>
            <a:chOff x="2928" y="2871"/>
            <a:chExt cx="2517" cy="537"/>
          </a:xfrm>
        </p:grpSpPr>
        <p:sp>
          <p:nvSpPr>
            <p:cNvPr id="741402" name="Rectangle 26"/>
            <p:cNvSpPr>
              <a:spLocks noChangeArrowheads="1"/>
            </p:cNvSpPr>
            <p:nvPr/>
          </p:nvSpPr>
          <p:spPr bwMode="auto">
            <a:xfrm>
              <a:off x="2928" y="3168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latin typeface="Times New Roman" pitchFamily="18" charset="0"/>
                </a:rPr>
                <a:t>1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741403" name="Rectangle 27"/>
            <p:cNvSpPr>
              <a:spLocks noChangeArrowheads="1"/>
            </p:cNvSpPr>
            <p:nvPr/>
          </p:nvSpPr>
          <p:spPr bwMode="auto">
            <a:xfrm>
              <a:off x="3984" y="3168"/>
              <a:ext cx="672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latin typeface="Times New Roman" pitchFamily="18" charset="0"/>
                </a:rPr>
                <a:t>1</a:t>
              </a:r>
              <a:endParaRPr kumimoji="1" lang="en-US" altLang="zh-CN" sz="2000" b="1">
                <a:latin typeface="Times New Roman" pitchFamily="18" charset="0"/>
              </a:endParaRPr>
            </a:p>
          </p:txBody>
        </p:sp>
        <p:sp>
          <p:nvSpPr>
            <p:cNvPr id="19471" name="Text Box 28"/>
            <p:cNvSpPr txBox="1">
              <a:spLocks noChangeArrowheads="1"/>
            </p:cNvSpPr>
            <p:nvPr/>
          </p:nvSpPr>
          <p:spPr bwMode="auto">
            <a:xfrm>
              <a:off x="3166" y="2871"/>
              <a:ext cx="1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19472" name="Text Box 29"/>
            <p:cNvSpPr txBox="1">
              <a:spLocks noChangeArrowheads="1"/>
            </p:cNvSpPr>
            <p:nvPr/>
          </p:nvSpPr>
          <p:spPr bwMode="auto">
            <a:xfrm>
              <a:off x="4126" y="2871"/>
              <a:ext cx="4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sum</a:t>
              </a:r>
            </a:p>
          </p:txBody>
        </p:sp>
        <p:sp>
          <p:nvSpPr>
            <p:cNvPr id="741406" name="Text Box 30"/>
            <p:cNvSpPr txBox="1">
              <a:spLocks noChangeArrowheads="1"/>
            </p:cNvSpPr>
            <p:nvPr/>
          </p:nvSpPr>
          <p:spPr bwMode="auto">
            <a:xfrm>
              <a:off x="4903" y="2871"/>
              <a:ext cx="5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i &lt; = 3</a:t>
              </a:r>
              <a:endParaRPr kumimoji="1" lang="en-US" altLang="zh-CN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19464" name="Text Box 31"/>
          <p:cNvSpPr txBox="1">
            <a:spLocks noChangeArrowheads="1"/>
          </p:cNvSpPr>
          <p:nvPr/>
        </p:nvSpPr>
        <p:spPr bwMode="auto">
          <a:xfrm>
            <a:off x="8147050" y="455771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008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9465" name="Rectangle 32"/>
          <p:cNvSpPr>
            <a:spLocks noChangeArrowheads="1"/>
          </p:cNvSpPr>
          <p:nvPr/>
        </p:nvSpPr>
        <p:spPr bwMode="auto">
          <a:xfrm>
            <a:off x="5715000" y="2514600"/>
            <a:ext cx="1676400" cy="609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en-US" altLang="zh-CN" sz="1600" b="1">
                <a:solidFill>
                  <a:srgbClr val="FFFFFF"/>
                </a:solidFill>
                <a:latin typeface="Times New Roman" pitchFamily="18" charset="0"/>
              </a:rPr>
              <a:t>sum = sum + i;</a:t>
            </a:r>
          </a:p>
          <a:p>
            <a:pPr algn="ctr" eaLnBrk="1" hangingPunct="1"/>
            <a:r>
              <a:rPr kumimoji="1" lang="en-US" altLang="zh-CN" sz="1600" b="1">
                <a:solidFill>
                  <a:srgbClr val="FFFFFF"/>
                </a:solidFill>
                <a:latin typeface="Times New Roman" pitchFamily="18" charset="0"/>
              </a:rPr>
              <a:t> i + + ;</a:t>
            </a:r>
            <a:endParaRPr kumimoji="1" lang="en-US" altLang="zh-CN" b="1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19466" name="Group 33"/>
          <p:cNvGrpSpPr>
            <a:grpSpLocks/>
          </p:cNvGrpSpPr>
          <p:nvPr/>
        </p:nvGrpSpPr>
        <p:grpSpPr bwMode="auto">
          <a:xfrm>
            <a:off x="555625" y="1066800"/>
            <a:ext cx="4321175" cy="690563"/>
            <a:chOff x="350" y="672"/>
            <a:chExt cx="2722" cy="435"/>
          </a:xfrm>
        </p:grpSpPr>
        <p:sp>
          <p:nvSpPr>
            <p:cNvPr id="19468" name="Rectangle 34"/>
            <p:cNvSpPr>
              <a:spLocks noChangeArrowheads="1"/>
            </p:cNvSpPr>
            <p:nvPr/>
          </p:nvSpPr>
          <p:spPr bwMode="auto">
            <a:xfrm>
              <a:off x="350" y="764"/>
              <a:ext cx="191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/>
              <a:r>
                <a:rPr kumimoji="1" lang="zh-CN" altLang="zh-CN" sz="2000" b="1" i="1">
                  <a:solidFill>
                    <a:srgbClr val="008000"/>
                  </a:solidFill>
                  <a:latin typeface="Times New Roman" pitchFamily="18" charset="0"/>
                </a:rPr>
                <a:t>一个简单的循环跟踪：</a:t>
              </a:r>
              <a:r>
                <a:rPr kumimoji="1" lang="zh-CN" altLang="zh-CN" sz="2000" b="1">
                  <a:latin typeface="Times New Roman" pitchFamily="18" charset="0"/>
                </a:rPr>
                <a:t> </a:t>
              </a:r>
              <a:r>
                <a:rPr kumimoji="1" lang="zh-CN" altLang="zh-CN" sz="2000">
                  <a:latin typeface="Times New Roman" pitchFamily="18" charset="0"/>
                </a:rPr>
                <a:t>求</a:t>
              </a:r>
              <a:endParaRPr kumimoji="1" lang="zh-CN" altLang="en-US" sz="2000">
                <a:solidFill>
                  <a:srgbClr val="006600"/>
                </a:solidFill>
                <a:latin typeface="Times New Roman" pitchFamily="18" charset="0"/>
                <a:ea typeface="隶书" pitchFamily="49" charset="-122"/>
              </a:endParaRPr>
            </a:p>
          </p:txBody>
        </p:sp>
        <p:graphicFrame>
          <p:nvGraphicFramePr>
            <p:cNvPr id="19458" name="Object 35"/>
            <p:cNvGraphicFramePr>
              <a:graphicFrameLocks noChangeAspect="1"/>
            </p:cNvGraphicFramePr>
            <p:nvPr/>
          </p:nvGraphicFramePr>
          <p:xfrm>
            <a:off x="2300" y="672"/>
            <a:ext cx="772" cy="435"/>
          </p:xfrm>
          <a:graphic>
            <a:graphicData uri="http://schemas.openxmlformats.org/presentationml/2006/ole">
              <p:oleObj spid="_x0000_s19458" name="Equation" r:id="rId3" imgW="761760" imgH="431640" progId="Equation.3">
                <p:embed/>
              </p:oleObj>
            </a:graphicData>
          </a:graphic>
        </p:graphicFrame>
      </p:grpSp>
      <p:sp>
        <p:nvSpPr>
          <p:cNvPr id="19467" name="Rectangle 3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381000"/>
            <a:ext cx="4419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CN" sz="2200" b="1" smtClean="0">
                <a:solidFill>
                  <a:srgbClr val="CC3300"/>
                </a:solidFill>
              </a:rPr>
              <a:t>2.2.1  while</a:t>
            </a:r>
            <a:r>
              <a:rPr lang="zh-CN" altLang="en-US" sz="2200" b="1" smtClean="0">
                <a:solidFill>
                  <a:srgbClr val="CC3300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2" name="Rectangle 2"/>
          <p:cNvSpPr>
            <a:spLocks noChangeArrowheads="1"/>
          </p:cNvSpPr>
          <p:nvPr/>
        </p:nvSpPr>
        <p:spPr bwMode="auto">
          <a:xfrm>
            <a:off x="762000" y="4560888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kumimoji="1" lang="en-US" altLang="zh-CN" sz="2000" b="1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kumimoji="1" lang="en-US" altLang="zh-CN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1193800" y="1843088"/>
            <a:ext cx="2922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zh-CN" b="1">
                <a:solidFill>
                  <a:srgbClr val="0033CC"/>
                </a:solidFill>
                <a:latin typeface="Times New Roman" pitchFamily="18" charset="0"/>
              </a:rPr>
              <a:t>以</a:t>
            </a:r>
            <a:r>
              <a:rPr kumimoji="1" lang="zh-CN" altLang="en-US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sum =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1 + 2 + 3 </a:t>
            </a:r>
            <a:r>
              <a:rPr kumimoji="1" lang="zh-CN" altLang="en-US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模拟执行</a:t>
            </a:r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609600" y="2170113"/>
            <a:ext cx="3873500" cy="3933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{  int  i = 1 ,   sum = 0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while ( i &lt;= 100 )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{   sum =  sum + i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     </a:t>
            </a:r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i ++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}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" sum = " &lt;&lt; sum &lt;&lt; endl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  <p:grpSp>
        <p:nvGrpSpPr>
          <p:cNvPr id="20486" name="Group 5"/>
          <p:cNvGrpSpPr>
            <a:grpSpLocks/>
          </p:cNvGrpSpPr>
          <p:nvPr/>
        </p:nvGrpSpPr>
        <p:grpSpPr bwMode="auto">
          <a:xfrm>
            <a:off x="5257800" y="457200"/>
            <a:ext cx="2801938" cy="3581400"/>
            <a:chOff x="3360" y="1248"/>
            <a:chExt cx="1843" cy="2496"/>
          </a:xfrm>
        </p:grpSpPr>
        <p:grpSp>
          <p:nvGrpSpPr>
            <p:cNvPr id="20498" name="Group 6"/>
            <p:cNvGrpSpPr>
              <a:grpSpLocks/>
            </p:cNvGrpSpPr>
            <p:nvPr/>
          </p:nvGrpSpPr>
          <p:grpSpPr bwMode="auto">
            <a:xfrm>
              <a:off x="3360" y="1248"/>
              <a:ext cx="1843" cy="2496"/>
              <a:chOff x="3360" y="1248"/>
              <a:chExt cx="1843" cy="2496"/>
            </a:xfrm>
          </p:grpSpPr>
          <p:grpSp>
            <p:nvGrpSpPr>
              <p:cNvPr id="20501" name="Group 7"/>
              <p:cNvGrpSpPr>
                <a:grpSpLocks/>
              </p:cNvGrpSpPr>
              <p:nvPr/>
            </p:nvGrpSpPr>
            <p:grpSpPr bwMode="auto">
              <a:xfrm>
                <a:off x="3360" y="1248"/>
                <a:ext cx="1680" cy="2496"/>
                <a:chOff x="3360" y="1248"/>
                <a:chExt cx="1680" cy="2496"/>
              </a:xfrm>
            </p:grpSpPr>
            <p:sp>
              <p:nvSpPr>
                <p:cNvPr id="20504" name="Line 8"/>
                <p:cNvSpPr>
                  <a:spLocks noChangeShapeType="1"/>
                </p:cNvSpPr>
                <p:nvPr/>
              </p:nvSpPr>
              <p:spPr bwMode="auto">
                <a:xfrm>
                  <a:off x="4176" y="3072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20505" name="Group 9"/>
                <p:cNvGrpSpPr>
                  <a:grpSpLocks/>
                </p:cNvGrpSpPr>
                <p:nvPr/>
              </p:nvGrpSpPr>
              <p:grpSpPr bwMode="auto">
                <a:xfrm>
                  <a:off x="3360" y="1248"/>
                  <a:ext cx="1680" cy="2496"/>
                  <a:chOff x="3360" y="1248"/>
                  <a:chExt cx="1680" cy="2496"/>
                </a:xfrm>
              </p:grpSpPr>
              <p:sp>
                <p:nvSpPr>
                  <p:cNvPr id="20506" name="AutoShape 10"/>
                  <p:cNvSpPr>
                    <a:spLocks noChangeArrowheads="1"/>
                  </p:cNvSpPr>
                  <p:nvPr/>
                </p:nvSpPr>
                <p:spPr bwMode="auto">
                  <a:xfrm>
                    <a:off x="3505" y="2016"/>
                    <a:ext cx="1340" cy="425"/>
                  </a:xfrm>
                  <a:prstGeom prst="flowChartDecision">
                    <a:avLst/>
                  </a:prstGeom>
                  <a:solidFill>
                    <a:srgbClr val="FFFF99"/>
                  </a:solidFill>
                  <a:ln w="28575">
                    <a:solidFill>
                      <a:srgbClr val="4D4D4D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i &lt;= 3</a:t>
                    </a:r>
                  </a:p>
                </p:txBody>
              </p:sp>
              <p:sp>
                <p:nvSpPr>
                  <p:cNvPr id="20507" name="AutoShape 11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2675"/>
                    <a:ext cx="1105" cy="425"/>
                  </a:xfrm>
                  <a:prstGeom prst="flowChartProcess">
                    <a:avLst/>
                  </a:prstGeom>
                  <a:solidFill>
                    <a:srgbClr val="FFFF99"/>
                  </a:solidFill>
                  <a:ln w="28575">
                    <a:solidFill>
                      <a:srgbClr val="4D4D4D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sum = sum + i;</a:t>
                    </a:r>
                  </a:p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 i + + ;</a:t>
                    </a:r>
                  </a:p>
                </p:txBody>
              </p:sp>
              <p:sp>
                <p:nvSpPr>
                  <p:cNvPr id="20508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1248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0509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2448"/>
                    <a:ext cx="0" cy="24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0510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0" y="3312"/>
                    <a:ext cx="8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0511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60" y="1872"/>
                    <a:ext cx="0" cy="144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0512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1872"/>
                    <a:ext cx="8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0513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4848" y="2256"/>
                    <a:ext cx="19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0514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5040" y="2256"/>
                    <a:ext cx="0" cy="120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0515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456"/>
                    <a:ext cx="86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0516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456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20502" name="Text Box 21"/>
              <p:cNvSpPr txBox="1">
                <a:spLocks noChangeArrowheads="1"/>
              </p:cNvSpPr>
              <p:nvPr/>
            </p:nvSpPr>
            <p:spPr bwMode="auto">
              <a:xfrm>
                <a:off x="4180" y="2398"/>
                <a:ext cx="251" cy="23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600">
                    <a:latin typeface="宋体" pitchFamily="2" charset="-122"/>
                  </a:rPr>
                  <a:t> </a:t>
                </a:r>
                <a:r>
                  <a:rPr kumimoji="1" lang="en-US" altLang="zh-CN" sz="1600" b="1">
                    <a:solidFill>
                      <a:srgbClr val="009900"/>
                    </a:solidFill>
                    <a:latin typeface="宋体" pitchFamily="2" charset="-122"/>
                  </a:rPr>
                  <a:t>1</a:t>
                </a:r>
              </a:p>
            </p:txBody>
          </p:sp>
          <p:sp>
            <p:nvSpPr>
              <p:cNvPr id="20503" name="Text Box 22"/>
              <p:cNvSpPr txBox="1">
                <a:spLocks noChangeArrowheads="1"/>
              </p:cNvSpPr>
              <p:nvPr/>
            </p:nvSpPr>
            <p:spPr bwMode="auto">
              <a:xfrm>
                <a:off x="4886" y="2021"/>
                <a:ext cx="317" cy="23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600" b="1">
                    <a:solidFill>
                      <a:srgbClr val="CC0000"/>
                    </a:solidFill>
                    <a:latin typeface="宋体" pitchFamily="2" charset="-122"/>
                  </a:rPr>
                  <a:t>0</a:t>
                </a:r>
                <a:r>
                  <a:rPr kumimoji="1" lang="en-US" altLang="zh-CN" sz="1600">
                    <a:latin typeface="宋体" pitchFamily="2" charset="-122"/>
                  </a:rPr>
                  <a:t>  </a:t>
                </a:r>
                <a:endParaRPr kumimoji="1" lang="en-US" altLang="zh-CN" sz="1600" b="1">
                  <a:latin typeface="宋体" pitchFamily="2" charset="-122"/>
                </a:endParaRPr>
              </a:p>
            </p:txBody>
          </p:sp>
        </p:grpSp>
        <p:sp>
          <p:nvSpPr>
            <p:cNvPr id="20499" name="AutoShape 23"/>
            <p:cNvSpPr>
              <a:spLocks noChangeArrowheads="1"/>
            </p:cNvSpPr>
            <p:nvPr/>
          </p:nvSpPr>
          <p:spPr bwMode="auto">
            <a:xfrm>
              <a:off x="3648" y="1523"/>
              <a:ext cx="1104" cy="255"/>
            </a:xfrm>
            <a:prstGeom prst="flowChartProcess">
              <a:avLst/>
            </a:prstGeom>
            <a:solidFill>
              <a:srgbClr val="FFFF99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>
                  <a:latin typeface="Times New Roman" pitchFamily="18" charset="0"/>
                </a:rPr>
                <a:t>i = 1;  sum = 0;</a:t>
              </a:r>
            </a:p>
          </p:txBody>
        </p:sp>
        <p:sp>
          <p:nvSpPr>
            <p:cNvPr id="20500" name="Line 24"/>
            <p:cNvSpPr>
              <a:spLocks noChangeShapeType="1"/>
            </p:cNvSpPr>
            <p:nvPr/>
          </p:nvSpPr>
          <p:spPr bwMode="auto">
            <a:xfrm>
              <a:off x="4176" y="1776"/>
              <a:ext cx="0" cy="240"/>
            </a:xfrm>
            <a:prstGeom prst="line">
              <a:avLst/>
            </a:prstGeom>
            <a:noFill/>
            <a:ln w="28575">
              <a:solidFill>
                <a:srgbClr val="4D4D4D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20487" name="Group 25"/>
          <p:cNvGrpSpPr>
            <a:grpSpLocks/>
          </p:cNvGrpSpPr>
          <p:nvPr/>
        </p:nvGrpSpPr>
        <p:grpSpPr bwMode="auto">
          <a:xfrm>
            <a:off x="4724400" y="4100513"/>
            <a:ext cx="3995738" cy="852487"/>
            <a:chOff x="2928" y="2871"/>
            <a:chExt cx="2517" cy="537"/>
          </a:xfrm>
        </p:grpSpPr>
        <p:sp>
          <p:nvSpPr>
            <p:cNvPr id="742426" name="Rectangle 26"/>
            <p:cNvSpPr>
              <a:spLocks noChangeArrowheads="1"/>
            </p:cNvSpPr>
            <p:nvPr/>
          </p:nvSpPr>
          <p:spPr bwMode="auto">
            <a:xfrm>
              <a:off x="2928" y="3168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742427" name="Rectangle 27"/>
            <p:cNvSpPr>
              <a:spLocks noChangeArrowheads="1"/>
            </p:cNvSpPr>
            <p:nvPr/>
          </p:nvSpPr>
          <p:spPr bwMode="auto">
            <a:xfrm>
              <a:off x="3984" y="3168"/>
              <a:ext cx="672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latin typeface="Times New Roman" pitchFamily="18" charset="0"/>
                </a:rPr>
                <a:t>1</a:t>
              </a:r>
              <a:endParaRPr kumimoji="1" lang="en-US" altLang="zh-CN" sz="2000" b="1">
                <a:latin typeface="Times New Roman" pitchFamily="18" charset="0"/>
              </a:endParaRPr>
            </a:p>
          </p:txBody>
        </p:sp>
        <p:sp>
          <p:nvSpPr>
            <p:cNvPr id="20495" name="Text Box 28"/>
            <p:cNvSpPr txBox="1">
              <a:spLocks noChangeArrowheads="1"/>
            </p:cNvSpPr>
            <p:nvPr/>
          </p:nvSpPr>
          <p:spPr bwMode="auto">
            <a:xfrm>
              <a:off x="3166" y="2871"/>
              <a:ext cx="1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20496" name="Text Box 29"/>
            <p:cNvSpPr txBox="1">
              <a:spLocks noChangeArrowheads="1"/>
            </p:cNvSpPr>
            <p:nvPr/>
          </p:nvSpPr>
          <p:spPr bwMode="auto">
            <a:xfrm>
              <a:off x="4126" y="2871"/>
              <a:ext cx="4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sum</a:t>
              </a:r>
            </a:p>
          </p:txBody>
        </p:sp>
        <p:sp>
          <p:nvSpPr>
            <p:cNvPr id="742430" name="Text Box 30"/>
            <p:cNvSpPr txBox="1">
              <a:spLocks noChangeArrowheads="1"/>
            </p:cNvSpPr>
            <p:nvPr/>
          </p:nvSpPr>
          <p:spPr bwMode="auto">
            <a:xfrm>
              <a:off x="4903" y="2871"/>
              <a:ext cx="5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i &lt; = 3</a:t>
              </a:r>
              <a:endParaRPr kumimoji="1" lang="en-US" altLang="zh-CN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0488" name="Text Box 31"/>
          <p:cNvSpPr txBox="1">
            <a:spLocks noChangeArrowheads="1"/>
          </p:cNvSpPr>
          <p:nvPr/>
        </p:nvSpPr>
        <p:spPr bwMode="auto">
          <a:xfrm>
            <a:off x="8147050" y="455771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008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0489" name="Rectangle 32"/>
          <p:cNvSpPr>
            <a:spLocks noChangeArrowheads="1"/>
          </p:cNvSpPr>
          <p:nvPr/>
        </p:nvSpPr>
        <p:spPr bwMode="auto">
          <a:xfrm>
            <a:off x="5715000" y="2514600"/>
            <a:ext cx="1676400" cy="609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en-US" altLang="zh-CN" sz="1600" b="1">
                <a:solidFill>
                  <a:srgbClr val="FFFFFF"/>
                </a:solidFill>
                <a:latin typeface="Times New Roman" pitchFamily="18" charset="0"/>
              </a:rPr>
              <a:t>sum = sum + i;</a:t>
            </a:r>
          </a:p>
          <a:p>
            <a:pPr algn="ctr" eaLnBrk="1" hangingPunct="1"/>
            <a:r>
              <a:rPr kumimoji="1" lang="en-US" altLang="zh-CN" sz="1600" b="1">
                <a:solidFill>
                  <a:srgbClr val="FFFFFF"/>
                </a:solidFill>
                <a:latin typeface="Times New Roman" pitchFamily="18" charset="0"/>
              </a:rPr>
              <a:t> i + + ;</a:t>
            </a:r>
            <a:endParaRPr kumimoji="1" lang="en-US" altLang="zh-CN" b="1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20490" name="Group 33"/>
          <p:cNvGrpSpPr>
            <a:grpSpLocks/>
          </p:cNvGrpSpPr>
          <p:nvPr/>
        </p:nvGrpSpPr>
        <p:grpSpPr bwMode="auto">
          <a:xfrm>
            <a:off x="555625" y="1066800"/>
            <a:ext cx="4321175" cy="690563"/>
            <a:chOff x="350" y="672"/>
            <a:chExt cx="2722" cy="435"/>
          </a:xfrm>
        </p:grpSpPr>
        <p:sp>
          <p:nvSpPr>
            <p:cNvPr id="20492" name="Rectangle 34"/>
            <p:cNvSpPr>
              <a:spLocks noChangeArrowheads="1"/>
            </p:cNvSpPr>
            <p:nvPr/>
          </p:nvSpPr>
          <p:spPr bwMode="auto">
            <a:xfrm>
              <a:off x="350" y="764"/>
              <a:ext cx="191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/>
              <a:r>
                <a:rPr kumimoji="1" lang="zh-CN" altLang="zh-CN" sz="2000" b="1" i="1">
                  <a:solidFill>
                    <a:srgbClr val="008000"/>
                  </a:solidFill>
                  <a:latin typeface="Times New Roman" pitchFamily="18" charset="0"/>
                </a:rPr>
                <a:t>一个简单的循环跟踪：</a:t>
              </a:r>
              <a:r>
                <a:rPr kumimoji="1" lang="zh-CN" altLang="zh-CN" sz="2000" b="1">
                  <a:latin typeface="Times New Roman" pitchFamily="18" charset="0"/>
                </a:rPr>
                <a:t> </a:t>
              </a:r>
              <a:r>
                <a:rPr kumimoji="1" lang="zh-CN" altLang="zh-CN" sz="2000">
                  <a:latin typeface="Times New Roman" pitchFamily="18" charset="0"/>
                </a:rPr>
                <a:t>求</a:t>
              </a:r>
              <a:endParaRPr kumimoji="1" lang="zh-CN" altLang="en-US" sz="2000">
                <a:solidFill>
                  <a:srgbClr val="006600"/>
                </a:solidFill>
                <a:latin typeface="Times New Roman" pitchFamily="18" charset="0"/>
                <a:ea typeface="隶书" pitchFamily="49" charset="-122"/>
              </a:endParaRPr>
            </a:p>
          </p:txBody>
        </p:sp>
        <p:graphicFrame>
          <p:nvGraphicFramePr>
            <p:cNvPr id="20482" name="Object 35"/>
            <p:cNvGraphicFramePr>
              <a:graphicFrameLocks noChangeAspect="1"/>
            </p:cNvGraphicFramePr>
            <p:nvPr/>
          </p:nvGraphicFramePr>
          <p:xfrm>
            <a:off x="2300" y="672"/>
            <a:ext cx="772" cy="435"/>
          </p:xfrm>
          <a:graphic>
            <a:graphicData uri="http://schemas.openxmlformats.org/presentationml/2006/ole">
              <p:oleObj spid="_x0000_s20482" name="Equation" r:id="rId3" imgW="761760" imgH="431640" progId="Equation.3">
                <p:embed/>
              </p:oleObj>
            </a:graphicData>
          </a:graphic>
        </p:graphicFrame>
      </p:grpSp>
      <p:sp>
        <p:nvSpPr>
          <p:cNvPr id="20491" name="Rectangle 3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381000"/>
            <a:ext cx="4419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CN" sz="2200" b="1" smtClean="0">
                <a:solidFill>
                  <a:srgbClr val="CC3300"/>
                </a:solidFill>
              </a:rPr>
              <a:t>2.2.1  while</a:t>
            </a:r>
            <a:r>
              <a:rPr lang="zh-CN" altLang="en-US" sz="2200" b="1" smtClean="0">
                <a:solidFill>
                  <a:srgbClr val="CC3300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/>
          <p:cNvSpPr>
            <a:spLocks noChangeArrowheads="1"/>
          </p:cNvSpPr>
          <p:nvPr/>
        </p:nvSpPr>
        <p:spPr bwMode="auto">
          <a:xfrm>
            <a:off x="762000" y="3768725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kumimoji="1" lang="en-US" altLang="zh-CN" sz="2000" b="1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kumimoji="1" lang="en-US" altLang="zh-CN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1193800" y="1843088"/>
            <a:ext cx="2922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zh-CN" b="1">
                <a:solidFill>
                  <a:srgbClr val="0033CC"/>
                </a:solidFill>
                <a:latin typeface="Times New Roman" pitchFamily="18" charset="0"/>
              </a:rPr>
              <a:t>以</a:t>
            </a:r>
            <a:r>
              <a:rPr kumimoji="1" lang="zh-CN" altLang="en-US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sum =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1 + 2 + 3 </a:t>
            </a:r>
            <a:r>
              <a:rPr kumimoji="1" lang="zh-CN" altLang="en-US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模拟执行</a:t>
            </a: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609600" y="2170113"/>
            <a:ext cx="3873500" cy="3933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{  int  i = 1 ,   sum = 0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</a:t>
            </a:r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while ( i &lt;= </a:t>
            </a:r>
            <a:r>
              <a:rPr kumimoji="1" lang="en-US" altLang="zh-CN" b="1" i="1">
                <a:solidFill>
                  <a:srgbClr val="FFFFFF"/>
                </a:solidFill>
                <a:latin typeface="Times New Roman" pitchFamily="18" charset="0"/>
              </a:rPr>
              <a:t>3</a:t>
            </a:r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 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{   sum =  sum + i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     i ++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}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" sum = " &lt;&lt; sum &lt;&lt; endl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  <p:grpSp>
        <p:nvGrpSpPr>
          <p:cNvPr id="21510" name="Group 5"/>
          <p:cNvGrpSpPr>
            <a:grpSpLocks/>
          </p:cNvGrpSpPr>
          <p:nvPr/>
        </p:nvGrpSpPr>
        <p:grpSpPr bwMode="auto">
          <a:xfrm>
            <a:off x="5257800" y="457200"/>
            <a:ext cx="2801938" cy="3581400"/>
            <a:chOff x="3360" y="1248"/>
            <a:chExt cx="1843" cy="2496"/>
          </a:xfrm>
        </p:grpSpPr>
        <p:grpSp>
          <p:nvGrpSpPr>
            <p:cNvPr id="21522" name="Group 6"/>
            <p:cNvGrpSpPr>
              <a:grpSpLocks/>
            </p:cNvGrpSpPr>
            <p:nvPr/>
          </p:nvGrpSpPr>
          <p:grpSpPr bwMode="auto">
            <a:xfrm>
              <a:off x="3360" y="1248"/>
              <a:ext cx="1843" cy="2496"/>
              <a:chOff x="3360" y="1248"/>
              <a:chExt cx="1843" cy="2496"/>
            </a:xfrm>
          </p:grpSpPr>
          <p:grpSp>
            <p:nvGrpSpPr>
              <p:cNvPr id="21525" name="Group 7"/>
              <p:cNvGrpSpPr>
                <a:grpSpLocks/>
              </p:cNvGrpSpPr>
              <p:nvPr/>
            </p:nvGrpSpPr>
            <p:grpSpPr bwMode="auto">
              <a:xfrm>
                <a:off x="3360" y="1248"/>
                <a:ext cx="1680" cy="2496"/>
                <a:chOff x="3360" y="1248"/>
                <a:chExt cx="1680" cy="2496"/>
              </a:xfrm>
            </p:grpSpPr>
            <p:sp>
              <p:nvSpPr>
                <p:cNvPr id="21528" name="Line 8"/>
                <p:cNvSpPr>
                  <a:spLocks noChangeShapeType="1"/>
                </p:cNvSpPr>
                <p:nvPr/>
              </p:nvSpPr>
              <p:spPr bwMode="auto">
                <a:xfrm>
                  <a:off x="4176" y="3072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21529" name="Group 9"/>
                <p:cNvGrpSpPr>
                  <a:grpSpLocks/>
                </p:cNvGrpSpPr>
                <p:nvPr/>
              </p:nvGrpSpPr>
              <p:grpSpPr bwMode="auto">
                <a:xfrm>
                  <a:off x="3360" y="1248"/>
                  <a:ext cx="1680" cy="2496"/>
                  <a:chOff x="3360" y="1248"/>
                  <a:chExt cx="1680" cy="2496"/>
                </a:xfrm>
              </p:grpSpPr>
              <p:sp>
                <p:nvSpPr>
                  <p:cNvPr id="21530" name="AutoShape 10"/>
                  <p:cNvSpPr>
                    <a:spLocks noChangeArrowheads="1"/>
                  </p:cNvSpPr>
                  <p:nvPr/>
                </p:nvSpPr>
                <p:spPr bwMode="auto">
                  <a:xfrm>
                    <a:off x="3505" y="2016"/>
                    <a:ext cx="1340" cy="425"/>
                  </a:xfrm>
                  <a:prstGeom prst="flowChartDecision">
                    <a:avLst/>
                  </a:prstGeom>
                  <a:solidFill>
                    <a:srgbClr val="FFFF99"/>
                  </a:solidFill>
                  <a:ln w="28575">
                    <a:solidFill>
                      <a:srgbClr val="4D4D4D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i &lt;= 5</a:t>
                    </a:r>
                  </a:p>
                </p:txBody>
              </p:sp>
              <p:sp>
                <p:nvSpPr>
                  <p:cNvPr id="21531" name="AutoShape 11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2675"/>
                    <a:ext cx="1105" cy="425"/>
                  </a:xfrm>
                  <a:prstGeom prst="flowChartProcess">
                    <a:avLst/>
                  </a:prstGeom>
                  <a:solidFill>
                    <a:srgbClr val="FFFF99"/>
                  </a:solidFill>
                  <a:ln w="28575">
                    <a:solidFill>
                      <a:srgbClr val="4D4D4D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sum = sum + i;</a:t>
                    </a:r>
                  </a:p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 i + + ;</a:t>
                    </a:r>
                  </a:p>
                </p:txBody>
              </p:sp>
              <p:sp>
                <p:nvSpPr>
                  <p:cNvPr id="21532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1248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1533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2448"/>
                    <a:ext cx="0" cy="24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1534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0" y="3312"/>
                    <a:ext cx="8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1535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60" y="1872"/>
                    <a:ext cx="0" cy="144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1536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1872"/>
                    <a:ext cx="8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1537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4848" y="2256"/>
                    <a:ext cx="19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1538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5040" y="2256"/>
                    <a:ext cx="0" cy="120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1539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456"/>
                    <a:ext cx="86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1540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456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21526" name="Text Box 21"/>
              <p:cNvSpPr txBox="1">
                <a:spLocks noChangeArrowheads="1"/>
              </p:cNvSpPr>
              <p:nvPr/>
            </p:nvSpPr>
            <p:spPr bwMode="auto">
              <a:xfrm>
                <a:off x="4180" y="2398"/>
                <a:ext cx="251" cy="23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600">
                    <a:latin typeface="宋体" pitchFamily="2" charset="-122"/>
                  </a:rPr>
                  <a:t> </a:t>
                </a:r>
                <a:r>
                  <a:rPr kumimoji="1" lang="en-US" altLang="zh-CN" sz="1600" b="1">
                    <a:solidFill>
                      <a:srgbClr val="009900"/>
                    </a:solidFill>
                    <a:latin typeface="宋体" pitchFamily="2" charset="-122"/>
                  </a:rPr>
                  <a:t>1</a:t>
                </a:r>
              </a:p>
            </p:txBody>
          </p:sp>
          <p:sp>
            <p:nvSpPr>
              <p:cNvPr id="21527" name="Text Box 22"/>
              <p:cNvSpPr txBox="1">
                <a:spLocks noChangeArrowheads="1"/>
              </p:cNvSpPr>
              <p:nvPr/>
            </p:nvSpPr>
            <p:spPr bwMode="auto">
              <a:xfrm>
                <a:off x="4886" y="2021"/>
                <a:ext cx="317" cy="23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600" b="1">
                    <a:solidFill>
                      <a:srgbClr val="CC0000"/>
                    </a:solidFill>
                    <a:latin typeface="宋体" pitchFamily="2" charset="-122"/>
                  </a:rPr>
                  <a:t>0</a:t>
                </a:r>
                <a:r>
                  <a:rPr kumimoji="1" lang="en-US" altLang="zh-CN" sz="1600">
                    <a:latin typeface="宋体" pitchFamily="2" charset="-122"/>
                  </a:rPr>
                  <a:t>  </a:t>
                </a:r>
                <a:endParaRPr kumimoji="1" lang="en-US" altLang="zh-CN" sz="1600" b="1">
                  <a:latin typeface="宋体" pitchFamily="2" charset="-122"/>
                </a:endParaRPr>
              </a:p>
            </p:txBody>
          </p:sp>
        </p:grpSp>
        <p:sp>
          <p:nvSpPr>
            <p:cNvPr id="21523" name="AutoShape 23"/>
            <p:cNvSpPr>
              <a:spLocks noChangeArrowheads="1"/>
            </p:cNvSpPr>
            <p:nvPr/>
          </p:nvSpPr>
          <p:spPr bwMode="auto">
            <a:xfrm>
              <a:off x="3648" y="1523"/>
              <a:ext cx="1104" cy="255"/>
            </a:xfrm>
            <a:prstGeom prst="flowChartProcess">
              <a:avLst/>
            </a:prstGeom>
            <a:solidFill>
              <a:srgbClr val="FFFF99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>
                  <a:latin typeface="Times New Roman" pitchFamily="18" charset="0"/>
                </a:rPr>
                <a:t>i = 1;  sum = 0;</a:t>
              </a:r>
            </a:p>
          </p:txBody>
        </p:sp>
        <p:sp>
          <p:nvSpPr>
            <p:cNvPr id="21524" name="Line 24"/>
            <p:cNvSpPr>
              <a:spLocks noChangeShapeType="1"/>
            </p:cNvSpPr>
            <p:nvPr/>
          </p:nvSpPr>
          <p:spPr bwMode="auto">
            <a:xfrm>
              <a:off x="4176" y="1776"/>
              <a:ext cx="0" cy="240"/>
            </a:xfrm>
            <a:prstGeom prst="line">
              <a:avLst/>
            </a:prstGeom>
            <a:noFill/>
            <a:ln w="28575">
              <a:solidFill>
                <a:srgbClr val="4D4D4D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21511" name="Group 25"/>
          <p:cNvGrpSpPr>
            <a:grpSpLocks/>
          </p:cNvGrpSpPr>
          <p:nvPr/>
        </p:nvGrpSpPr>
        <p:grpSpPr bwMode="auto">
          <a:xfrm>
            <a:off x="4724400" y="4100513"/>
            <a:ext cx="3995738" cy="852487"/>
            <a:chOff x="2928" y="2871"/>
            <a:chExt cx="2517" cy="537"/>
          </a:xfrm>
        </p:grpSpPr>
        <p:sp>
          <p:nvSpPr>
            <p:cNvPr id="743450" name="Rectangle 26"/>
            <p:cNvSpPr>
              <a:spLocks noChangeArrowheads="1"/>
            </p:cNvSpPr>
            <p:nvPr/>
          </p:nvSpPr>
          <p:spPr bwMode="auto">
            <a:xfrm>
              <a:off x="2928" y="3168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743451" name="Rectangle 27"/>
            <p:cNvSpPr>
              <a:spLocks noChangeArrowheads="1"/>
            </p:cNvSpPr>
            <p:nvPr/>
          </p:nvSpPr>
          <p:spPr bwMode="auto">
            <a:xfrm>
              <a:off x="3984" y="3168"/>
              <a:ext cx="672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latin typeface="Times New Roman" pitchFamily="18" charset="0"/>
                </a:rPr>
                <a:t>1</a:t>
              </a:r>
              <a:endParaRPr kumimoji="1" lang="en-US" altLang="zh-CN" sz="2000" b="1">
                <a:latin typeface="Times New Roman" pitchFamily="18" charset="0"/>
              </a:endParaRPr>
            </a:p>
          </p:txBody>
        </p:sp>
        <p:sp>
          <p:nvSpPr>
            <p:cNvPr id="21519" name="Text Box 28"/>
            <p:cNvSpPr txBox="1">
              <a:spLocks noChangeArrowheads="1"/>
            </p:cNvSpPr>
            <p:nvPr/>
          </p:nvSpPr>
          <p:spPr bwMode="auto">
            <a:xfrm>
              <a:off x="3166" y="2871"/>
              <a:ext cx="1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21520" name="Text Box 29"/>
            <p:cNvSpPr txBox="1">
              <a:spLocks noChangeArrowheads="1"/>
            </p:cNvSpPr>
            <p:nvPr/>
          </p:nvSpPr>
          <p:spPr bwMode="auto">
            <a:xfrm>
              <a:off x="4126" y="2871"/>
              <a:ext cx="4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sum</a:t>
              </a:r>
            </a:p>
          </p:txBody>
        </p:sp>
        <p:sp>
          <p:nvSpPr>
            <p:cNvPr id="743454" name="Text Box 30"/>
            <p:cNvSpPr txBox="1">
              <a:spLocks noChangeArrowheads="1"/>
            </p:cNvSpPr>
            <p:nvPr/>
          </p:nvSpPr>
          <p:spPr bwMode="auto">
            <a:xfrm>
              <a:off x="4903" y="2871"/>
              <a:ext cx="5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i &lt; = 3</a:t>
              </a:r>
              <a:endParaRPr kumimoji="1" lang="en-US" altLang="zh-CN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743455" name="Text Box 31"/>
          <p:cNvSpPr txBox="1">
            <a:spLocks noChangeArrowheads="1"/>
          </p:cNvSpPr>
          <p:nvPr/>
        </p:nvSpPr>
        <p:spPr bwMode="auto">
          <a:xfrm>
            <a:off x="8147050" y="455771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008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1513" name="AutoShape 32"/>
          <p:cNvSpPr>
            <a:spLocks noChangeArrowheads="1"/>
          </p:cNvSpPr>
          <p:nvPr/>
        </p:nvSpPr>
        <p:spPr bwMode="auto">
          <a:xfrm>
            <a:off x="5486400" y="1557338"/>
            <a:ext cx="1981200" cy="609600"/>
          </a:xfrm>
          <a:prstGeom prst="flowChartDecision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en-US" altLang="zh-CN" sz="1600" b="1">
                <a:solidFill>
                  <a:srgbClr val="FFFFFF"/>
                </a:solidFill>
                <a:latin typeface="Times New Roman" pitchFamily="18" charset="0"/>
              </a:rPr>
              <a:t>i &lt;= 3</a:t>
            </a:r>
          </a:p>
        </p:txBody>
      </p:sp>
      <p:grpSp>
        <p:nvGrpSpPr>
          <p:cNvPr id="21514" name="Group 33"/>
          <p:cNvGrpSpPr>
            <a:grpSpLocks/>
          </p:cNvGrpSpPr>
          <p:nvPr/>
        </p:nvGrpSpPr>
        <p:grpSpPr bwMode="auto">
          <a:xfrm>
            <a:off x="555625" y="1066800"/>
            <a:ext cx="4321175" cy="690563"/>
            <a:chOff x="350" y="672"/>
            <a:chExt cx="2722" cy="435"/>
          </a:xfrm>
        </p:grpSpPr>
        <p:sp>
          <p:nvSpPr>
            <p:cNvPr id="21516" name="Rectangle 34"/>
            <p:cNvSpPr>
              <a:spLocks noChangeArrowheads="1"/>
            </p:cNvSpPr>
            <p:nvPr/>
          </p:nvSpPr>
          <p:spPr bwMode="auto">
            <a:xfrm>
              <a:off x="350" y="764"/>
              <a:ext cx="191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/>
              <a:r>
                <a:rPr kumimoji="1" lang="zh-CN" altLang="zh-CN" sz="2000" b="1" i="1">
                  <a:solidFill>
                    <a:srgbClr val="008000"/>
                  </a:solidFill>
                  <a:latin typeface="Times New Roman" pitchFamily="18" charset="0"/>
                </a:rPr>
                <a:t>一个简单的循环跟踪：</a:t>
              </a:r>
              <a:r>
                <a:rPr kumimoji="1" lang="zh-CN" altLang="zh-CN" sz="2000" b="1">
                  <a:latin typeface="Times New Roman" pitchFamily="18" charset="0"/>
                </a:rPr>
                <a:t> </a:t>
              </a:r>
              <a:r>
                <a:rPr kumimoji="1" lang="zh-CN" altLang="zh-CN" sz="2000">
                  <a:latin typeface="Times New Roman" pitchFamily="18" charset="0"/>
                </a:rPr>
                <a:t>求</a:t>
              </a:r>
              <a:endParaRPr kumimoji="1" lang="zh-CN" altLang="en-US" sz="2000">
                <a:solidFill>
                  <a:srgbClr val="006600"/>
                </a:solidFill>
                <a:latin typeface="Times New Roman" pitchFamily="18" charset="0"/>
                <a:ea typeface="隶书" pitchFamily="49" charset="-122"/>
              </a:endParaRPr>
            </a:p>
          </p:txBody>
        </p:sp>
        <p:graphicFrame>
          <p:nvGraphicFramePr>
            <p:cNvPr id="21506" name="Object 35"/>
            <p:cNvGraphicFramePr>
              <a:graphicFrameLocks noChangeAspect="1"/>
            </p:cNvGraphicFramePr>
            <p:nvPr/>
          </p:nvGraphicFramePr>
          <p:xfrm>
            <a:off x="2300" y="672"/>
            <a:ext cx="772" cy="435"/>
          </p:xfrm>
          <a:graphic>
            <a:graphicData uri="http://schemas.openxmlformats.org/presentationml/2006/ole">
              <p:oleObj spid="_x0000_s21506" name="Equation" r:id="rId3" imgW="761760" imgH="431640" progId="Equation.3">
                <p:embed/>
              </p:oleObj>
            </a:graphicData>
          </a:graphic>
        </p:graphicFrame>
      </p:grpSp>
      <p:sp>
        <p:nvSpPr>
          <p:cNvPr id="21515" name="Rectangle 3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381000"/>
            <a:ext cx="4419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CN" sz="2200" b="1" smtClean="0">
                <a:solidFill>
                  <a:srgbClr val="CC3300"/>
                </a:solidFill>
              </a:rPr>
              <a:t>2.2.1  while</a:t>
            </a:r>
            <a:r>
              <a:rPr lang="zh-CN" altLang="en-US" sz="2200" b="1" smtClean="0">
                <a:solidFill>
                  <a:srgbClr val="CC3300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3455" grpId="0" autoUpdateAnimBg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ChangeArrowheads="1"/>
          </p:cNvSpPr>
          <p:nvPr/>
        </p:nvSpPr>
        <p:spPr bwMode="auto">
          <a:xfrm>
            <a:off x="762000" y="4200525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kumimoji="1" lang="en-US" altLang="zh-CN" sz="2000" b="1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kumimoji="1" lang="en-US" altLang="zh-CN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1193800" y="1843088"/>
            <a:ext cx="2922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zh-CN" b="1">
                <a:solidFill>
                  <a:srgbClr val="0033CC"/>
                </a:solidFill>
                <a:latin typeface="Times New Roman" pitchFamily="18" charset="0"/>
              </a:rPr>
              <a:t>以</a:t>
            </a:r>
            <a:r>
              <a:rPr kumimoji="1" lang="zh-CN" altLang="en-US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sum =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1 + 2 + 3 </a:t>
            </a:r>
            <a:r>
              <a:rPr kumimoji="1" lang="zh-CN" altLang="en-US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模拟执行</a:t>
            </a:r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609600" y="2170113"/>
            <a:ext cx="3873500" cy="3933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{  int  i = 1 ,   sum = 0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while ( i &lt;= </a:t>
            </a:r>
            <a:r>
              <a:rPr kumimoji="1" lang="en-US" altLang="zh-CN" b="1" i="1">
                <a:latin typeface="Times New Roman" pitchFamily="18" charset="0"/>
              </a:rPr>
              <a:t>3</a:t>
            </a:r>
            <a:r>
              <a:rPr kumimoji="1" lang="en-US" altLang="zh-CN" b="1">
                <a:latin typeface="Times New Roman" pitchFamily="18" charset="0"/>
              </a:rPr>
              <a:t> 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{   </a:t>
            </a:r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sum =  sum + i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     i ++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}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" sum = " &lt;&lt; sum &lt;&lt; endl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  <p:grpSp>
        <p:nvGrpSpPr>
          <p:cNvPr id="22534" name="Group 5"/>
          <p:cNvGrpSpPr>
            <a:grpSpLocks/>
          </p:cNvGrpSpPr>
          <p:nvPr/>
        </p:nvGrpSpPr>
        <p:grpSpPr bwMode="auto">
          <a:xfrm>
            <a:off x="5257800" y="457200"/>
            <a:ext cx="2801938" cy="3581400"/>
            <a:chOff x="3360" y="1248"/>
            <a:chExt cx="1843" cy="2496"/>
          </a:xfrm>
        </p:grpSpPr>
        <p:grpSp>
          <p:nvGrpSpPr>
            <p:cNvPr id="22550" name="Group 6"/>
            <p:cNvGrpSpPr>
              <a:grpSpLocks/>
            </p:cNvGrpSpPr>
            <p:nvPr/>
          </p:nvGrpSpPr>
          <p:grpSpPr bwMode="auto">
            <a:xfrm>
              <a:off x="3360" y="1248"/>
              <a:ext cx="1843" cy="2496"/>
              <a:chOff x="3360" y="1248"/>
              <a:chExt cx="1843" cy="2496"/>
            </a:xfrm>
          </p:grpSpPr>
          <p:grpSp>
            <p:nvGrpSpPr>
              <p:cNvPr id="22553" name="Group 7"/>
              <p:cNvGrpSpPr>
                <a:grpSpLocks/>
              </p:cNvGrpSpPr>
              <p:nvPr/>
            </p:nvGrpSpPr>
            <p:grpSpPr bwMode="auto">
              <a:xfrm>
                <a:off x="3360" y="1248"/>
                <a:ext cx="1680" cy="2496"/>
                <a:chOff x="3360" y="1248"/>
                <a:chExt cx="1680" cy="2496"/>
              </a:xfrm>
            </p:grpSpPr>
            <p:sp>
              <p:nvSpPr>
                <p:cNvPr id="22556" name="Line 8"/>
                <p:cNvSpPr>
                  <a:spLocks noChangeShapeType="1"/>
                </p:cNvSpPr>
                <p:nvPr/>
              </p:nvSpPr>
              <p:spPr bwMode="auto">
                <a:xfrm>
                  <a:off x="4176" y="3072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22557" name="Group 9"/>
                <p:cNvGrpSpPr>
                  <a:grpSpLocks/>
                </p:cNvGrpSpPr>
                <p:nvPr/>
              </p:nvGrpSpPr>
              <p:grpSpPr bwMode="auto">
                <a:xfrm>
                  <a:off x="3360" y="1248"/>
                  <a:ext cx="1680" cy="2496"/>
                  <a:chOff x="3360" y="1248"/>
                  <a:chExt cx="1680" cy="2496"/>
                </a:xfrm>
              </p:grpSpPr>
              <p:sp>
                <p:nvSpPr>
                  <p:cNvPr id="22558" name="AutoShape 10"/>
                  <p:cNvSpPr>
                    <a:spLocks noChangeArrowheads="1"/>
                  </p:cNvSpPr>
                  <p:nvPr/>
                </p:nvSpPr>
                <p:spPr bwMode="auto">
                  <a:xfrm>
                    <a:off x="3505" y="2016"/>
                    <a:ext cx="1340" cy="425"/>
                  </a:xfrm>
                  <a:prstGeom prst="flowChartDecision">
                    <a:avLst/>
                  </a:prstGeom>
                  <a:solidFill>
                    <a:srgbClr val="FFFF99"/>
                  </a:solidFill>
                  <a:ln w="28575">
                    <a:solidFill>
                      <a:srgbClr val="4D4D4D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i &lt;= 3</a:t>
                    </a:r>
                  </a:p>
                </p:txBody>
              </p:sp>
              <p:sp>
                <p:nvSpPr>
                  <p:cNvPr id="22559" name="AutoShape 11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2675"/>
                    <a:ext cx="1105" cy="425"/>
                  </a:xfrm>
                  <a:prstGeom prst="flowChartProcess">
                    <a:avLst/>
                  </a:prstGeom>
                  <a:solidFill>
                    <a:srgbClr val="FFFF99"/>
                  </a:solidFill>
                  <a:ln w="28575">
                    <a:solidFill>
                      <a:srgbClr val="4D4D4D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sum = sum + i;</a:t>
                    </a:r>
                  </a:p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 i + + ;</a:t>
                    </a:r>
                  </a:p>
                </p:txBody>
              </p:sp>
              <p:sp>
                <p:nvSpPr>
                  <p:cNvPr id="22560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1248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2561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2448"/>
                    <a:ext cx="0" cy="24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2562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0" y="3312"/>
                    <a:ext cx="8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2563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60" y="1872"/>
                    <a:ext cx="0" cy="144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2564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1872"/>
                    <a:ext cx="8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2565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4848" y="2256"/>
                    <a:ext cx="19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2566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5040" y="2256"/>
                    <a:ext cx="0" cy="120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2567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456"/>
                    <a:ext cx="86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2568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456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22554" name="Text Box 21"/>
              <p:cNvSpPr txBox="1">
                <a:spLocks noChangeArrowheads="1"/>
              </p:cNvSpPr>
              <p:nvPr/>
            </p:nvSpPr>
            <p:spPr bwMode="auto">
              <a:xfrm>
                <a:off x="4180" y="2398"/>
                <a:ext cx="251" cy="23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600">
                    <a:latin typeface="宋体" pitchFamily="2" charset="-122"/>
                  </a:rPr>
                  <a:t> </a:t>
                </a:r>
                <a:r>
                  <a:rPr kumimoji="1" lang="en-US" altLang="zh-CN" sz="1600" b="1">
                    <a:solidFill>
                      <a:srgbClr val="009900"/>
                    </a:solidFill>
                    <a:latin typeface="宋体" pitchFamily="2" charset="-122"/>
                  </a:rPr>
                  <a:t>1</a:t>
                </a:r>
              </a:p>
            </p:txBody>
          </p:sp>
          <p:sp>
            <p:nvSpPr>
              <p:cNvPr id="22555" name="Text Box 22"/>
              <p:cNvSpPr txBox="1">
                <a:spLocks noChangeArrowheads="1"/>
              </p:cNvSpPr>
              <p:nvPr/>
            </p:nvSpPr>
            <p:spPr bwMode="auto">
              <a:xfrm>
                <a:off x="4886" y="2021"/>
                <a:ext cx="317" cy="23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600" b="1">
                    <a:solidFill>
                      <a:srgbClr val="CC0000"/>
                    </a:solidFill>
                    <a:latin typeface="宋体" pitchFamily="2" charset="-122"/>
                  </a:rPr>
                  <a:t>0</a:t>
                </a:r>
                <a:r>
                  <a:rPr kumimoji="1" lang="en-US" altLang="zh-CN" sz="1600">
                    <a:latin typeface="宋体" pitchFamily="2" charset="-122"/>
                  </a:rPr>
                  <a:t>  </a:t>
                </a:r>
                <a:endParaRPr kumimoji="1" lang="en-US" altLang="zh-CN" sz="1600" b="1">
                  <a:latin typeface="宋体" pitchFamily="2" charset="-122"/>
                </a:endParaRPr>
              </a:p>
            </p:txBody>
          </p:sp>
        </p:grpSp>
        <p:sp>
          <p:nvSpPr>
            <p:cNvPr id="22551" name="AutoShape 23"/>
            <p:cNvSpPr>
              <a:spLocks noChangeArrowheads="1"/>
            </p:cNvSpPr>
            <p:nvPr/>
          </p:nvSpPr>
          <p:spPr bwMode="auto">
            <a:xfrm>
              <a:off x="3648" y="1523"/>
              <a:ext cx="1104" cy="255"/>
            </a:xfrm>
            <a:prstGeom prst="flowChartProcess">
              <a:avLst/>
            </a:prstGeom>
            <a:solidFill>
              <a:srgbClr val="FFFF99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>
                  <a:latin typeface="Times New Roman" pitchFamily="18" charset="0"/>
                </a:rPr>
                <a:t>i = 1;  sum = 0;</a:t>
              </a:r>
            </a:p>
          </p:txBody>
        </p:sp>
        <p:sp>
          <p:nvSpPr>
            <p:cNvPr id="22552" name="Line 24"/>
            <p:cNvSpPr>
              <a:spLocks noChangeShapeType="1"/>
            </p:cNvSpPr>
            <p:nvPr/>
          </p:nvSpPr>
          <p:spPr bwMode="auto">
            <a:xfrm>
              <a:off x="4176" y="1776"/>
              <a:ext cx="0" cy="240"/>
            </a:xfrm>
            <a:prstGeom prst="line">
              <a:avLst/>
            </a:prstGeom>
            <a:noFill/>
            <a:ln w="28575">
              <a:solidFill>
                <a:srgbClr val="4D4D4D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22535" name="Group 25"/>
          <p:cNvGrpSpPr>
            <a:grpSpLocks/>
          </p:cNvGrpSpPr>
          <p:nvPr/>
        </p:nvGrpSpPr>
        <p:grpSpPr bwMode="auto">
          <a:xfrm>
            <a:off x="4724400" y="4100513"/>
            <a:ext cx="3995738" cy="852487"/>
            <a:chOff x="2928" y="2871"/>
            <a:chExt cx="2517" cy="537"/>
          </a:xfrm>
        </p:grpSpPr>
        <p:sp>
          <p:nvSpPr>
            <p:cNvPr id="744474" name="Rectangle 26"/>
            <p:cNvSpPr>
              <a:spLocks noChangeArrowheads="1"/>
            </p:cNvSpPr>
            <p:nvPr/>
          </p:nvSpPr>
          <p:spPr bwMode="auto">
            <a:xfrm>
              <a:off x="2928" y="3168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744475" name="Rectangle 27"/>
            <p:cNvSpPr>
              <a:spLocks noChangeArrowheads="1"/>
            </p:cNvSpPr>
            <p:nvPr/>
          </p:nvSpPr>
          <p:spPr bwMode="auto">
            <a:xfrm>
              <a:off x="3984" y="3168"/>
              <a:ext cx="672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latin typeface="Times New Roman" pitchFamily="18" charset="0"/>
                </a:rPr>
                <a:t>1</a:t>
              </a:r>
              <a:endParaRPr kumimoji="1" lang="en-US" altLang="zh-CN" sz="2000" b="1">
                <a:latin typeface="Times New Roman" pitchFamily="18" charset="0"/>
              </a:endParaRPr>
            </a:p>
          </p:txBody>
        </p:sp>
        <p:sp>
          <p:nvSpPr>
            <p:cNvPr id="22547" name="Text Box 28"/>
            <p:cNvSpPr txBox="1">
              <a:spLocks noChangeArrowheads="1"/>
            </p:cNvSpPr>
            <p:nvPr/>
          </p:nvSpPr>
          <p:spPr bwMode="auto">
            <a:xfrm>
              <a:off x="3166" y="2871"/>
              <a:ext cx="1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22548" name="Text Box 29"/>
            <p:cNvSpPr txBox="1">
              <a:spLocks noChangeArrowheads="1"/>
            </p:cNvSpPr>
            <p:nvPr/>
          </p:nvSpPr>
          <p:spPr bwMode="auto">
            <a:xfrm>
              <a:off x="4126" y="2871"/>
              <a:ext cx="4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sum</a:t>
              </a:r>
            </a:p>
          </p:txBody>
        </p:sp>
        <p:sp>
          <p:nvSpPr>
            <p:cNvPr id="744478" name="Text Box 30"/>
            <p:cNvSpPr txBox="1">
              <a:spLocks noChangeArrowheads="1"/>
            </p:cNvSpPr>
            <p:nvPr/>
          </p:nvSpPr>
          <p:spPr bwMode="auto">
            <a:xfrm>
              <a:off x="4903" y="2871"/>
              <a:ext cx="5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i &lt; = 3</a:t>
              </a:r>
              <a:endParaRPr kumimoji="1" lang="en-US" altLang="zh-CN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2536" name="Text Box 31"/>
          <p:cNvSpPr txBox="1">
            <a:spLocks noChangeArrowheads="1"/>
          </p:cNvSpPr>
          <p:nvPr/>
        </p:nvSpPr>
        <p:spPr bwMode="auto">
          <a:xfrm>
            <a:off x="8147050" y="455771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008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2537" name="Rectangle 32"/>
          <p:cNvSpPr>
            <a:spLocks noChangeArrowheads="1"/>
          </p:cNvSpPr>
          <p:nvPr/>
        </p:nvSpPr>
        <p:spPr bwMode="auto">
          <a:xfrm>
            <a:off x="5715000" y="2514600"/>
            <a:ext cx="1676400" cy="609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en-US" altLang="zh-CN" sz="1600" b="1">
                <a:solidFill>
                  <a:srgbClr val="FFFFFF"/>
                </a:solidFill>
                <a:latin typeface="Times New Roman" pitchFamily="18" charset="0"/>
              </a:rPr>
              <a:t>sum = sum + i;</a:t>
            </a:r>
          </a:p>
          <a:p>
            <a:pPr algn="ctr" eaLnBrk="1" hangingPunct="1"/>
            <a:r>
              <a:rPr kumimoji="1" lang="en-US" altLang="zh-CN" sz="1600" b="1">
                <a:solidFill>
                  <a:srgbClr val="FFFFFF"/>
                </a:solidFill>
                <a:latin typeface="Times New Roman" pitchFamily="18" charset="0"/>
              </a:rPr>
              <a:t> i + + ;</a:t>
            </a:r>
            <a:endParaRPr kumimoji="1" lang="en-US" altLang="zh-CN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44481" name="AutoShape 33"/>
          <p:cNvSpPr>
            <a:spLocks noChangeArrowheads="1"/>
          </p:cNvSpPr>
          <p:nvPr/>
        </p:nvSpPr>
        <p:spPr bwMode="auto">
          <a:xfrm>
            <a:off x="5486400" y="5029200"/>
            <a:ext cx="1295400" cy="381000"/>
          </a:xfrm>
          <a:prstGeom prst="flowChartMerge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000" b="1">
                <a:solidFill>
                  <a:srgbClr val="FF0000"/>
                </a:solidFill>
                <a:latin typeface="Times New Roman" pitchFamily="18" charset="0"/>
              </a:rPr>
              <a:t>2 + 1</a:t>
            </a:r>
          </a:p>
        </p:txBody>
      </p: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6172200" y="4953000"/>
            <a:ext cx="762000" cy="568325"/>
            <a:chOff x="3888" y="3120"/>
            <a:chExt cx="480" cy="358"/>
          </a:xfrm>
        </p:grpSpPr>
        <p:sp>
          <p:nvSpPr>
            <p:cNvPr id="744483" name="Line 35"/>
            <p:cNvSpPr>
              <a:spLocks noChangeShapeType="1"/>
            </p:cNvSpPr>
            <p:nvPr/>
          </p:nvSpPr>
          <p:spPr bwMode="auto">
            <a:xfrm>
              <a:off x="3888" y="3456"/>
              <a:ext cx="480" cy="0"/>
            </a:xfrm>
            <a:prstGeom prst="line">
              <a:avLst/>
            </a:prstGeom>
            <a:noFill/>
            <a:ln w="57150">
              <a:solidFill>
                <a:srgbClr val="FFCCFF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44484" name="Line 36"/>
            <p:cNvSpPr>
              <a:spLocks noChangeShapeType="1"/>
            </p:cNvSpPr>
            <p:nvPr/>
          </p:nvSpPr>
          <p:spPr bwMode="auto">
            <a:xfrm flipV="1">
              <a:off x="4368" y="3120"/>
              <a:ext cx="0" cy="358"/>
            </a:xfrm>
            <a:prstGeom prst="line">
              <a:avLst/>
            </a:prstGeom>
            <a:noFill/>
            <a:ln w="57150">
              <a:solidFill>
                <a:srgbClr val="FFCCFF"/>
              </a:solidFill>
              <a:round/>
              <a:headEnd/>
              <a:tailEnd type="stealth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22540" name="Group 37"/>
          <p:cNvGrpSpPr>
            <a:grpSpLocks/>
          </p:cNvGrpSpPr>
          <p:nvPr/>
        </p:nvGrpSpPr>
        <p:grpSpPr bwMode="auto">
          <a:xfrm>
            <a:off x="555625" y="1066800"/>
            <a:ext cx="4321175" cy="690563"/>
            <a:chOff x="350" y="672"/>
            <a:chExt cx="2722" cy="435"/>
          </a:xfrm>
        </p:grpSpPr>
        <p:sp>
          <p:nvSpPr>
            <p:cNvPr id="22542" name="Rectangle 38"/>
            <p:cNvSpPr>
              <a:spLocks noChangeArrowheads="1"/>
            </p:cNvSpPr>
            <p:nvPr/>
          </p:nvSpPr>
          <p:spPr bwMode="auto">
            <a:xfrm>
              <a:off x="350" y="764"/>
              <a:ext cx="191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/>
              <a:r>
                <a:rPr kumimoji="1" lang="zh-CN" altLang="zh-CN" sz="2000" b="1" i="1">
                  <a:solidFill>
                    <a:srgbClr val="008000"/>
                  </a:solidFill>
                  <a:latin typeface="Times New Roman" pitchFamily="18" charset="0"/>
                </a:rPr>
                <a:t>一个简单的循环跟踪：</a:t>
              </a:r>
              <a:r>
                <a:rPr kumimoji="1" lang="zh-CN" altLang="zh-CN" sz="2000" b="1">
                  <a:latin typeface="Times New Roman" pitchFamily="18" charset="0"/>
                </a:rPr>
                <a:t> </a:t>
              </a:r>
              <a:r>
                <a:rPr kumimoji="1" lang="zh-CN" altLang="zh-CN" sz="2000">
                  <a:latin typeface="Times New Roman" pitchFamily="18" charset="0"/>
                </a:rPr>
                <a:t>求</a:t>
              </a:r>
              <a:endParaRPr kumimoji="1" lang="zh-CN" altLang="en-US" sz="2000">
                <a:solidFill>
                  <a:srgbClr val="006600"/>
                </a:solidFill>
                <a:latin typeface="Times New Roman" pitchFamily="18" charset="0"/>
                <a:ea typeface="隶书" pitchFamily="49" charset="-122"/>
              </a:endParaRPr>
            </a:p>
          </p:txBody>
        </p:sp>
        <p:graphicFrame>
          <p:nvGraphicFramePr>
            <p:cNvPr id="22530" name="Object 39"/>
            <p:cNvGraphicFramePr>
              <a:graphicFrameLocks noChangeAspect="1"/>
            </p:cNvGraphicFramePr>
            <p:nvPr/>
          </p:nvGraphicFramePr>
          <p:xfrm>
            <a:off x="2300" y="672"/>
            <a:ext cx="772" cy="435"/>
          </p:xfrm>
          <a:graphic>
            <a:graphicData uri="http://schemas.openxmlformats.org/presentationml/2006/ole">
              <p:oleObj spid="_x0000_s22530" name="Equation" r:id="rId3" imgW="761760" imgH="431640" progId="Equation.3">
                <p:embed/>
              </p:oleObj>
            </a:graphicData>
          </a:graphic>
        </p:graphicFrame>
      </p:grpSp>
      <p:sp>
        <p:nvSpPr>
          <p:cNvPr id="22541" name="Rectangle 4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381000"/>
            <a:ext cx="4419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CN" sz="2200" b="1" smtClean="0">
                <a:solidFill>
                  <a:srgbClr val="CC3300"/>
                </a:solidFill>
              </a:rPr>
              <a:t>2.2.1  while</a:t>
            </a:r>
            <a:r>
              <a:rPr lang="zh-CN" altLang="en-US" sz="2200" b="1" smtClean="0">
                <a:solidFill>
                  <a:srgbClr val="CC3300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4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4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4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44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8" presetClass="entr" presetSubtype="3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4481" grpId="0" animBg="1" autoUpdateAnimBg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1193800" y="1843088"/>
            <a:ext cx="2922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zh-CN" b="1">
                <a:solidFill>
                  <a:srgbClr val="0033CC"/>
                </a:solidFill>
                <a:latin typeface="Times New Roman" pitchFamily="18" charset="0"/>
              </a:rPr>
              <a:t>以</a:t>
            </a:r>
            <a:r>
              <a:rPr kumimoji="1" lang="zh-CN" altLang="en-US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sum =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1 + 2 + 3 </a:t>
            </a:r>
            <a:r>
              <a:rPr kumimoji="1" lang="zh-CN" altLang="en-US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模拟执行</a:t>
            </a:r>
          </a:p>
        </p:txBody>
      </p:sp>
      <p:grpSp>
        <p:nvGrpSpPr>
          <p:cNvPr id="23556" name="Group 3"/>
          <p:cNvGrpSpPr>
            <a:grpSpLocks/>
          </p:cNvGrpSpPr>
          <p:nvPr/>
        </p:nvGrpSpPr>
        <p:grpSpPr bwMode="auto">
          <a:xfrm>
            <a:off x="5257800" y="457200"/>
            <a:ext cx="2801938" cy="3581400"/>
            <a:chOff x="3360" y="1248"/>
            <a:chExt cx="1843" cy="2496"/>
          </a:xfrm>
        </p:grpSpPr>
        <p:grpSp>
          <p:nvGrpSpPr>
            <p:cNvPr id="23574" name="Group 4"/>
            <p:cNvGrpSpPr>
              <a:grpSpLocks/>
            </p:cNvGrpSpPr>
            <p:nvPr/>
          </p:nvGrpSpPr>
          <p:grpSpPr bwMode="auto">
            <a:xfrm>
              <a:off x="3360" y="1248"/>
              <a:ext cx="1843" cy="2496"/>
              <a:chOff x="3360" y="1248"/>
              <a:chExt cx="1843" cy="2496"/>
            </a:xfrm>
          </p:grpSpPr>
          <p:grpSp>
            <p:nvGrpSpPr>
              <p:cNvPr id="23577" name="Group 5"/>
              <p:cNvGrpSpPr>
                <a:grpSpLocks/>
              </p:cNvGrpSpPr>
              <p:nvPr/>
            </p:nvGrpSpPr>
            <p:grpSpPr bwMode="auto">
              <a:xfrm>
                <a:off x="3360" y="1248"/>
                <a:ext cx="1680" cy="2496"/>
                <a:chOff x="3360" y="1248"/>
                <a:chExt cx="1680" cy="2496"/>
              </a:xfrm>
            </p:grpSpPr>
            <p:sp>
              <p:nvSpPr>
                <p:cNvPr id="23580" name="Line 6"/>
                <p:cNvSpPr>
                  <a:spLocks noChangeShapeType="1"/>
                </p:cNvSpPr>
                <p:nvPr/>
              </p:nvSpPr>
              <p:spPr bwMode="auto">
                <a:xfrm>
                  <a:off x="4176" y="3072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23581" name="Group 7"/>
                <p:cNvGrpSpPr>
                  <a:grpSpLocks/>
                </p:cNvGrpSpPr>
                <p:nvPr/>
              </p:nvGrpSpPr>
              <p:grpSpPr bwMode="auto">
                <a:xfrm>
                  <a:off x="3360" y="1248"/>
                  <a:ext cx="1680" cy="2496"/>
                  <a:chOff x="3360" y="1248"/>
                  <a:chExt cx="1680" cy="2496"/>
                </a:xfrm>
              </p:grpSpPr>
              <p:sp>
                <p:nvSpPr>
                  <p:cNvPr id="23582" name="AutoShape 8"/>
                  <p:cNvSpPr>
                    <a:spLocks noChangeArrowheads="1"/>
                  </p:cNvSpPr>
                  <p:nvPr/>
                </p:nvSpPr>
                <p:spPr bwMode="auto">
                  <a:xfrm>
                    <a:off x="3505" y="2016"/>
                    <a:ext cx="1340" cy="425"/>
                  </a:xfrm>
                  <a:prstGeom prst="flowChartDecision">
                    <a:avLst/>
                  </a:prstGeom>
                  <a:solidFill>
                    <a:srgbClr val="FFFF99"/>
                  </a:solidFill>
                  <a:ln w="28575">
                    <a:solidFill>
                      <a:srgbClr val="4D4D4D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i &lt;= 3</a:t>
                    </a:r>
                  </a:p>
                </p:txBody>
              </p:sp>
              <p:sp>
                <p:nvSpPr>
                  <p:cNvPr id="23583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2675"/>
                    <a:ext cx="1105" cy="425"/>
                  </a:xfrm>
                  <a:prstGeom prst="flowChartProcess">
                    <a:avLst/>
                  </a:prstGeom>
                  <a:solidFill>
                    <a:srgbClr val="FFFF99"/>
                  </a:solidFill>
                  <a:ln w="28575">
                    <a:solidFill>
                      <a:srgbClr val="4D4D4D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sum = sum + i;</a:t>
                    </a:r>
                  </a:p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 i + + ;</a:t>
                    </a:r>
                  </a:p>
                </p:txBody>
              </p:sp>
              <p:sp>
                <p:nvSpPr>
                  <p:cNvPr id="23584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1248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3585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2448"/>
                    <a:ext cx="0" cy="24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3586" name="Line 1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0" y="3312"/>
                    <a:ext cx="8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3587" name="Line 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60" y="1872"/>
                    <a:ext cx="0" cy="144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3588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1872"/>
                    <a:ext cx="8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3589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4848" y="2256"/>
                    <a:ext cx="19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3590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5040" y="2256"/>
                    <a:ext cx="0" cy="120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3591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456"/>
                    <a:ext cx="86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3592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456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23578" name="Text Box 19"/>
              <p:cNvSpPr txBox="1">
                <a:spLocks noChangeArrowheads="1"/>
              </p:cNvSpPr>
              <p:nvPr/>
            </p:nvSpPr>
            <p:spPr bwMode="auto">
              <a:xfrm>
                <a:off x="4180" y="2398"/>
                <a:ext cx="251" cy="23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600">
                    <a:latin typeface="宋体" pitchFamily="2" charset="-122"/>
                  </a:rPr>
                  <a:t> </a:t>
                </a:r>
                <a:r>
                  <a:rPr kumimoji="1" lang="en-US" altLang="zh-CN" sz="1600" b="1">
                    <a:solidFill>
                      <a:srgbClr val="009900"/>
                    </a:solidFill>
                    <a:latin typeface="宋体" pitchFamily="2" charset="-122"/>
                  </a:rPr>
                  <a:t>1</a:t>
                </a:r>
              </a:p>
            </p:txBody>
          </p:sp>
          <p:sp>
            <p:nvSpPr>
              <p:cNvPr id="23579" name="Text Box 20"/>
              <p:cNvSpPr txBox="1">
                <a:spLocks noChangeArrowheads="1"/>
              </p:cNvSpPr>
              <p:nvPr/>
            </p:nvSpPr>
            <p:spPr bwMode="auto">
              <a:xfrm>
                <a:off x="4886" y="2021"/>
                <a:ext cx="317" cy="23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600" b="1">
                    <a:solidFill>
                      <a:srgbClr val="CC0000"/>
                    </a:solidFill>
                    <a:latin typeface="宋体" pitchFamily="2" charset="-122"/>
                  </a:rPr>
                  <a:t>0</a:t>
                </a:r>
                <a:r>
                  <a:rPr kumimoji="1" lang="en-US" altLang="zh-CN" sz="1600">
                    <a:latin typeface="宋体" pitchFamily="2" charset="-122"/>
                  </a:rPr>
                  <a:t>  </a:t>
                </a:r>
                <a:endParaRPr kumimoji="1" lang="en-US" altLang="zh-CN" sz="1600" b="1">
                  <a:latin typeface="宋体" pitchFamily="2" charset="-122"/>
                </a:endParaRPr>
              </a:p>
            </p:txBody>
          </p:sp>
        </p:grpSp>
        <p:sp>
          <p:nvSpPr>
            <p:cNvPr id="23575" name="AutoShape 21"/>
            <p:cNvSpPr>
              <a:spLocks noChangeArrowheads="1"/>
            </p:cNvSpPr>
            <p:nvPr/>
          </p:nvSpPr>
          <p:spPr bwMode="auto">
            <a:xfrm>
              <a:off x="3648" y="1523"/>
              <a:ext cx="1104" cy="255"/>
            </a:xfrm>
            <a:prstGeom prst="flowChartProcess">
              <a:avLst/>
            </a:prstGeom>
            <a:solidFill>
              <a:srgbClr val="FFFF99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>
                  <a:latin typeface="Times New Roman" pitchFamily="18" charset="0"/>
                </a:rPr>
                <a:t>i = 1;  sum = 0;</a:t>
              </a:r>
            </a:p>
          </p:txBody>
        </p:sp>
        <p:sp>
          <p:nvSpPr>
            <p:cNvPr id="23576" name="Line 22"/>
            <p:cNvSpPr>
              <a:spLocks noChangeShapeType="1"/>
            </p:cNvSpPr>
            <p:nvPr/>
          </p:nvSpPr>
          <p:spPr bwMode="auto">
            <a:xfrm>
              <a:off x="4176" y="1776"/>
              <a:ext cx="0" cy="240"/>
            </a:xfrm>
            <a:prstGeom prst="line">
              <a:avLst/>
            </a:prstGeom>
            <a:noFill/>
            <a:ln w="28575">
              <a:solidFill>
                <a:srgbClr val="4D4D4D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23557" name="Group 23"/>
          <p:cNvGrpSpPr>
            <a:grpSpLocks/>
          </p:cNvGrpSpPr>
          <p:nvPr/>
        </p:nvGrpSpPr>
        <p:grpSpPr bwMode="auto">
          <a:xfrm>
            <a:off x="4724400" y="4100513"/>
            <a:ext cx="3995738" cy="852487"/>
            <a:chOff x="2928" y="2871"/>
            <a:chExt cx="2517" cy="537"/>
          </a:xfrm>
        </p:grpSpPr>
        <p:sp>
          <p:nvSpPr>
            <p:cNvPr id="745496" name="Rectangle 24"/>
            <p:cNvSpPr>
              <a:spLocks noChangeArrowheads="1"/>
            </p:cNvSpPr>
            <p:nvPr/>
          </p:nvSpPr>
          <p:spPr bwMode="auto">
            <a:xfrm>
              <a:off x="2928" y="3168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745497" name="Rectangle 25"/>
            <p:cNvSpPr>
              <a:spLocks noChangeArrowheads="1"/>
            </p:cNvSpPr>
            <p:nvPr/>
          </p:nvSpPr>
          <p:spPr bwMode="auto">
            <a:xfrm>
              <a:off x="3984" y="3168"/>
              <a:ext cx="672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latin typeface="Times New Roman" pitchFamily="18" charset="0"/>
                </a:rPr>
                <a:t>3</a:t>
              </a:r>
              <a:endParaRPr kumimoji="1" lang="en-US" altLang="zh-CN" sz="2000" b="1">
                <a:latin typeface="Times New Roman" pitchFamily="18" charset="0"/>
              </a:endParaRPr>
            </a:p>
          </p:txBody>
        </p:sp>
        <p:sp>
          <p:nvSpPr>
            <p:cNvPr id="23571" name="Text Box 26"/>
            <p:cNvSpPr txBox="1">
              <a:spLocks noChangeArrowheads="1"/>
            </p:cNvSpPr>
            <p:nvPr/>
          </p:nvSpPr>
          <p:spPr bwMode="auto">
            <a:xfrm>
              <a:off x="3166" y="2871"/>
              <a:ext cx="1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23572" name="Text Box 27"/>
            <p:cNvSpPr txBox="1">
              <a:spLocks noChangeArrowheads="1"/>
            </p:cNvSpPr>
            <p:nvPr/>
          </p:nvSpPr>
          <p:spPr bwMode="auto">
            <a:xfrm>
              <a:off x="4126" y="2871"/>
              <a:ext cx="4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sum</a:t>
              </a:r>
            </a:p>
          </p:txBody>
        </p:sp>
        <p:sp>
          <p:nvSpPr>
            <p:cNvPr id="745500" name="Text Box 28"/>
            <p:cNvSpPr txBox="1">
              <a:spLocks noChangeArrowheads="1"/>
            </p:cNvSpPr>
            <p:nvPr/>
          </p:nvSpPr>
          <p:spPr bwMode="auto">
            <a:xfrm>
              <a:off x="4903" y="2871"/>
              <a:ext cx="5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i &lt; = 3</a:t>
              </a:r>
              <a:endParaRPr kumimoji="1" lang="en-US" altLang="zh-CN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3558" name="Text Box 29"/>
          <p:cNvSpPr txBox="1">
            <a:spLocks noChangeArrowheads="1"/>
          </p:cNvSpPr>
          <p:nvPr/>
        </p:nvSpPr>
        <p:spPr bwMode="auto">
          <a:xfrm>
            <a:off x="8147050" y="455771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008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3559" name="Rectangle 30"/>
          <p:cNvSpPr>
            <a:spLocks noChangeArrowheads="1"/>
          </p:cNvSpPr>
          <p:nvPr/>
        </p:nvSpPr>
        <p:spPr bwMode="auto">
          <a:xfrm>
            <a:off x="5715000" y="2514600"/>
            <a:ext cx="1676400" cy="609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en-US" altLang="zh-CN" sz="1600" b="1">
                <a:solidFill>
                  <a:srgbClr val="FFFFFF"/>
                </a:solidFill>
                <a:latin typeface="Times New Roman" pitchFamily="18" charset="0"/>
              </a:rPr>
              <a:t>sum = sum + i;</a:t>
            </a:r>
          </a:p>
          <a:p>
            <a:pPr algn="ctr" eaLnBrk="1" hangingPunct="1"/>
            <a:r>
              <a:rPr kumimoji="1" lang="en-US" altLang="zh-CN" sz="1600" b="1">
                <a:solidFill>
                  <a:srgbClr val="FFFFFF"/>
                </a:solidFill>
                <a:latin typeface="Times New Roman" pitchFamily="18" charset="0"/>
              </a:rPr>
              <a:t> i + + ;</a:t>
            </a:r>
            <a:endParaRPr kumimoji="1" lang="en-US" altLang="zh-CN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45503" name="AutoShape 31"/>
          <p:cNvSpPr>
            <a:spLocks noChangeArrowheads="1"/>
          </p:cNvSpPr>
          <p:nvPr/>
        </p:nvSpPr>
        <p:spPr bwMode="auto">
          <a:xfrm>
            <a:off x="5486400" y="5029200"/>
            <a:ext cx="1295400" cy="381000"/>
          </a:xfrm>
          <a:prstGeom prst="flowChartMerge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000" b="1">
                <a:solidFill>
                  <a:srgbClr val="FF0000"/>
                </a:solidFill>
                <a:latin typeface="Times New Roman" pitchFamily="18" charset="0"/>
              </a:rPr>
              <a:t>2 + 1</a:t>
            </a:r>
          </a:p>
        </p:txBody>
      </p:sp>
      <p:grpSp>
        <p:nvGrpSpPr>
          <p:cNvPr id="23561" name="Group 32"/>
          <p:cNvGrpSpPr>
            <a:grpSpLocks/>
          </p:cNvGrpSpPr>
          <p:nvPr/>
        </p:nvGrpSpPr>
        <p:grpSpPr bwMode="auto">
          <a:xfrm>
            <a:off x="6172200" y="4953000"/>
            <a:ext cx="762000" cy="568325"/>
            <a:chOff x="3888" y="3120"/>
            <a:chExt cx="480" cy="358"/>
          </a:xfrm>
        </p:grpSpPr>
        <p:sp>
          <p:nvSpPr>
            <p:cNvPr id="745505" name="Line 33"/>
            <p:cNvSpPr>
              <a:spLocks noChangeShapeType="1"/>
            </p:cNvSpPr>
            <p:nvPr/>
          </p:nvSpPr>
          <p:spPr bwMode="auto">
            <a:xfrm>
              <a:off x="3888" y="3456"/>
              <a:ext cx="480" cy="0"/>
            </a:xfrm>
            <a:prstGeom prst="line">
              <a:avLst/>
            </a:prstGeom>
            <a:noFill/>
            <a:ln w="57150">
              <a:solidFill>
                <a:srgbClr val="FFCCFF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45506" name="Line 34"/>
            <p:cNvSpPr>
              <a:spLocks noChangeShapeType="1"/>
            </p:cNvSpPr>
            <p:nvPr/>
          </p:nvSpPr>
          <p:spPr bwMode="auto">
            <a:xfrm flipV="1">
              <a:off x="4368" y="3120"/>
              <a:ext cx="0" cy="358"/>
            </a:xfrm>
            <a:prstGeom prst="line">
              <a:avLst/>
            </a:prstGeom>
            <a:noFill/>
            <a:ln w="57150">
              <a:solidFill>
                <a:srgbClr val="FFCCFF"/>
              </a:solidFill>
              <a:round/>
              <a:headEnd/>
              <a:tailEnd type="stealth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745507" name="Rectangle 35"/>
          <p:cNvSpPr>
            <a:spLocks noChangeArrowheads="1"/>
          </p:cNvSpPr>
          <p:nvPr/>
        </p:nvSpPr>
        <p:spPr bwMode="auto">
          <a:xfrm>
            <a:off x="762000" y="4200525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kumimoji="1" lang="en-US" altLang="zh-CN" sz="2000" b="1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kumimoji="1" lang="en-US" altLang="zh-CN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3563" name="Text Box 36"/>
          <p:cNvSpPr txBox="1">
            <a:spLocks noChangeArrowheads="1"/>
          </p:cNvSpPr>
          <p:nvPr/>
        </p:nvSpPr>
        <p:spPr bwMode="auto">
          <a:xfrm>
            <a:off x="609600" y="2170113"/>
            <a:ext cx="3873500" cy="3933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{  int  i = 1 ,   sum = 0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while ( i &lt;= </a:t>
            </a:r>
            <a:r>
              <a:rPr kumimoji="1" lang="en-US" altLang="zh-CN" b="1" i="1">
                <a:latin typeface="Times New Roman" pitchFamily="18" charset="0"/>
              </a:rPr>
              <a:t>3</a:t>
            </a:r>
            <a:r>
              <a:rPr kumimoji="1" lang="en-US" altLang="zh-CN" b="1">
                <a:latin typeface="Times New Roman" pitchFamily="18" charset="0"/>
              </a:rPr>
              <a:t> 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{   </a:t>
            </a:r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sum =  sum + i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     i ++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}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" sum = " &lt;&lt; sum &lt;&lt; endl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  <p:grpSp>
        <p:nvGrpSpPr>
          <p:cNvPr id="23564" name="Group 37"/>
          <p:cNvGrpSpPr>
            <a:grpSpLocks/>
          </p:cNvGrpSpPr>
          <p:nvPr/>
        </p:nvGrpSpPr>
        <p:grpSpPr bwMode="auto">
          <a:xfrm>
            <a:off x="555625" y="1066800"/>
            <a:ext cx="4321175" cy="690563"/>
            <a:chOff x="350" y="672"/>
            <a:chExt cx="2722" cy="435"/>
          </a:xfrm>
        </p:grpSpPr>
        <p:sp>
          <p:nvSpPr>
            <p:cNvPr id="23566" name="Rectangle 38"/>
            <p:cNvSpPr>
              <a:spLocks noChangeArrowheads="1"/>
            </p:cNvSpPr>
            <p:nvPr/>
          </p:nvSpPr>
          <p:spPr bwMode="auto">
            <a:xfrm>
              <a:off x="350" y="764"/>
              <a:ext cx="191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/>
              <a:r>
                <a:rPr kumimoji="1" lang="zh-CN" altLang="zh-CN" sz="2000" b="1" i="1">
                  <a:solidFill>
                    <a:srgbClr val="008000"/>
                  </a:solidFill>
                  <a:latin typeface="Times New Roman" pitchFamily="18" charset="0"/>
                </a:rPr>
                <a:t>一个简单的循环跟踪：</a:t>
              </a:r>
              <a:r>
                <a:rPr kumimoji="1" lang="zh-CN" altLang="zh-CN" sz="2000" b="1">
                  <a:latin typeface="Times New Roman" pitchFamily="18" charset="0"/>
                </a:rPr>
                <a:t> </a:t>
              </a:r>
              <a:r>
                <a:rPr kumimoji="1" lang="zh-CN" altLang="zh-CN" sz="2000">
                  <a:latin typeface="Times New Roman" pitchFamily="18" charset="0"/>
                </a:rPr>
                <a:t>求</a:t>
              </a:r>
              <a:endParaRPr kumimoji="1" lang="zh-CN" altLang="en-US" sz="2000">
                <a:solidFill>
                  <a:srgbClr val="006600"/>
                </a:solidFill>
                <a:latin typeface="Times New Roman" pitchFamily="18" charset="0"/>
                <a:ea typeface="隶书" pitchFamily="49" charset="-122"/>
              </a:endParaRPr>
            </a:p>
          </p:txBody>
        </p:sp>
        <p:graphicFrame>
          <p:nvGraphicFramePr>
            <p:cNvPr id="23554" name="Object 39"/>
            <p:cNvGraphicFramePr>
              <a:graphicFrameLocks noChangeAspect="1"/>
            </p:cNvGraphicFramePr>
            <p:nvPr/>
          </p:nvGraphicFramePr>
          <p:xfrm>
            <a:off x="2300" y="672"/>
            <a:ext cx="772" cy="435"/>
          </p:xfrm>
          <a:graphic>
            <a:graphicData uri="http://schemas.openxmlformats.org/presentationml/2006/ole">
              <p:oleObj spid="_x0000_s23554" name="Equation" r:id="rId3" imgW="761760" imgH="431640" progId="Equation.3">
                <p:embed/>
              </p:oleObj>
            </a:graphicData>
          </a:graphic>
        </p:graphicFrame>
      </p:grpSp>
      <p:sp>
        <p:nvSpPr>
          <p:cNvPr id="23565" name="Rectangle 4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381000"/>
            <a:ext cx="4419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CN" sz="2200" b="1" smtClean="0">
                <a:solidFill>
                  <a:srgbClr val="CC3300"/>
                </a:solidFill>
              </a:rPr>
              <a:t>2.2.1  while</a:t>
            </a:r>
            <a:r>
              <a:rPr lang="zh-CN" altLang="en-US" sz="2200" b="1" smtClean="0">
                <a:solidFill>
                  <a:srgbClr val="CC3300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Rectangle 2"/>
          <p:cNvSpPr>
            <a:spLocks noChangeArrowheads="1"/>
          </p:cNvSpPr>
          <p:nvPr/>
        </p:nvSpPr>
        <p:spPr bwMode="auto">
          <a:xfrm>
            <a:off x="762000" y="4560888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kumimoji="1" lang="en-US" altLang="zh-CN" sz="2000" b="1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kumimoji="1" lang="en-US" altLang="zh-CN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1193800" y="1843088"/>
            <a:ext cx="2922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zh-CN" b="1">
                <a:solidFill>
                  <a:srgbClr val="0033CC"/>
                </a:solidFill>
                <a:latin typeface="Times New Roman" pitchFamily="18" charset="0"/>
              </a:rPr>
              <a:t>以</a:t>
            </a:r>
            <a:r>
              <a:rPr kumimoji="1" lang="zh-CN" altLang="en-US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sum =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1 + 2 + 3 </a:t>
            </a:r>
            <a:r>
              <a:rPr kumimoji="1" lang="zh-CN" altLang="en-US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模拟执行</a:t>
            </a:r>
          </a:p>
        </p:txBody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609600" y="2170113"/>
            <a:ext cx="3873500" cy="3933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{  int  i = 1 ,   sum = 0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while ( i &lt;= </a:t>
            </a:r>
            <a:r>
              <a:rPr kumimoji="1" lang="en-US" altLang="zh-CN" b="1" i="1">
                <a:latin typeface="Times New Roman" pitchFamily="18" charset="0"/>
              </a:rPr>
              <a:t>3</a:t>
            </a:r>
            <a:r>
              <a:rPr kumimoji="1" lang="en-US" altLang="zh-CN" b="1">
                <a:latin typeface="Times New Roman" pitchFamily="18" charset="0"/>
              </a:rPr>
              <a:t> 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{   sum =  sum + i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     </a:t>
            </a:r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i ++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}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" sum = " &lt;&lt; sum &lt;&lt; endl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  <p:grpSp>
        <p:nvGrpSpPr>
          <p:cNvPr id="24582" name="Group 5"/>
          <p:cNvGrpSpPr>
            <a:grpSpLocks/>
          </p:cNvGrpSpPr>
          <p:nvPr/>
        </p:nvGrpSpPr>
        <p:grpSpPr bwMode="auto">
          <a:xfrm>
            <a:off x="5257800" y="457200"/>
            <a:ext cx="2801938" cy="3581400"/>
            <a:chOff x="3360" y="1248"/>
            <a:chExt cx="1843" cy="2496"/>
          </a:xfrm>
        </p:grpSpPr>
        <p:grpSp>
          <p:nvGrpSpPr>
            <p:cNvPr id="24594" name="Group 6"/>
            <p:cNvGrpSpPr>
              <a:grpSpLocks/>
            </p:cNvGrpSpPr>
            <p:nvPr/>
          </p:nvGrpSpPr>
          <p:grpSpPr bwMode="auto">
            <a:xfrm>
              <a:off x="3360" y="1248"/>
              <a:ext cx="1843" cy="2496"/>
              <a:chOff x="3360" y="1248"/>
              <a:chExt cx="1843" cy="2496"/>
            </a:xfrm>
          </p:grpSpPr>
          <p:grpSp>
            <p:nvGrpSpPr>
              <p:cNvPr id="24597" name="Group 7"/>
              <p:cNvGrpSpPr>
                <a:grpSpLocks/>
              </p:cNvGrpSpPr>
              <p:nvPr/>
            </p:nvGrpSpPr>
            <p:grpSpPr bwMode="auto">
              <a:xfrm>
                <a:off x="3360" y="1248"/>
                <a:ext cx="1680" cy="2496"/>
                <a:chOff x="3360" y="1248"/>
                <a:chExt cx="1680" cy="2496"/>
              </a:xfrm>
            </p:grpSpPr>
            <p:sp>
              <p:nvSpPr>
                <p:cNvPr id="24600" name="Line 8"/>
                <p:cNvSpPr>
                  <a:spLocks noChangeShapeType="1"/>
                </p:cNvSpPr>
                <p:nvPr/>
              </p:nvSpPr>
              <p:spPr bwMode="auto">
                <a:xfrm>
                  <a:off x="4176" y="3072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24601" name="Group 9"/>
                <p:cNvGrpSpPr>
                  <a:grpSpLocks/>
                </p:cNvGrpSpPr>
                <p:nvPr/>
              </p:nvGrpSpPr>
              <p:grpSpPr bwMode="auto">
                <a:xfrm>
                  <a:off x="3360" y="1248"/>
                  <a:ext cx="1680" cy="2496"/>
                  <a:chOff x="3360" y="1248"/>
                  <a:chExt cx="1680" cy="2496"/>
                </a:xfrm>
              </p:grpSpPr>
              <p:sp>
                <p:nvSpPr>
                  <p:cNvPr id="24602" name="AutoShape 10"/>
                  <p:cNvSpPr>
                    <a:spLocks noChangeArrowheads="1"/>
                  </p:cNvSpPr>
                  <p:nvPr/>
                </p:nvSpPr>
                <p:spPr bwMode="auto">
                  <a:xfrm>
                    <a:off x="3505" y="2016"/>
                    <a:ext cx="1340" cy="425"/>
                  </a:xfrm>
                  <a:prstGeom prst="flowChartDecision">
                    <a:avLst/>
                  </a:prstGeom>
                  <a:solidFill>
                    <a:srgbClr val="FFFF99"/>
                  </a:solidFill>
                  <a:ln w="28575">
                    <a:solidFill>
                      <a:srgbClr val="4D4D4D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i &lt;= 3</a:t>
                    </a:r>
                  </a:p>
                </p:txBody>
              </p:sp>
              <p:sp>
                <p:nvSpPr>
                  <p:cNvPr id="24603" name="AutoShape 11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2675"/>
                    <a:ext cx="1105" cy="425"/>
                  </a:xfrm>
                  <a:prstGeom prst="flowChartProcess">
                    <a:avLst/>
                  </a:prstGeom>
                  <a:solidFill>
                    <a:srgbClr val="FFFF99"/>
                  </a:solidFill>
                  <a:ln w="28575">
                    <a:solidFill>
                      <a:srgbClr val="4D4D4D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sum = sum + i;</a:t>
                    </a:r>
                  </a:p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 i + + ;</a:t>
                    </a:r>
                  </a:p>
                </p:txBody>
              </p:sp>
              <p:sp>
                <p:nvSpPr>
                  <p:cNvPr id="24604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1248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4605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2448"/>
                    <a:ext cx="0" cy="24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4606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0" y="3312"/>
                    <a:ext cx="8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4607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60" y="1872"/>
                    <a:ext cx="0" cy="144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4608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1872"/>
                    <a:ext cx="8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4609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4848" y="2256"/>
                    <a:ext cx="19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4610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5040" y="2256"/>
                    <a:ext cx="0" cy="120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4611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456"/>
                    <a:ext cx="86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4612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456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24598" name="Text Box 21"/>
              <p:cNvSpPr txBox="1">
                <a:spLocks noChangeArrowheads="1"/>
              </p:cNvSpPr>
              <p:nvPr/>
            </p:nvSpPr>
            <p:spPr bwMode="auto">
              <a:xfrm>
                <a:off x="4180" y="2398"/>
                <a:ext cx="251" cy="23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600">
                    <a:latin typeface="宋体" pitchFamily="2" charset="-122"/>
                  </a:rPr>
                  <a:t> </a:t>
                </a:r>
                <a:r>
                  <a:rPr kumimoji="1" lang="en-US" altLang="zh-CN" sz="1600" b="1">
                    <a:solidFill>
                      <a:srgbClr val="009900"/>
                    </a:solidFill>
                    <a:latin typeface="宋体" pitchFamily="2" charset="-122"/>
                  </a:rPr>
                  <a:t>1</a:t>
                </a:r>
              </a:p>
            </p:txBody>
          </p:sp>
          <p:sp>
            <p:nvSpPr>
              <p:cNvPr id="24599" name="Text Box 22"/>
              <p:cNvSpPr txBox="1">
                <a:spLocks noChangeArrowheads="1"/>
              </p:cNvSpPr>
              <p:nvPr/>
            </p:nvSpPr>
            <p:spPr bwMode="auto">
              <a:xfrm>
                <a:off x="4886" y="2021"/>
                <a:ext cx="317" cy="23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600" b="1">
                    <a:solidFill>
                      <a:srgbClr val="CC0000"/>
                    </a:solidFill>
                    <a:latin typeface="宋体" pitchFamily="2" charset="-122"/>
                  </a:rPr>
                  <a:t>0</a:t>
                </a:r>
                <a:r>
                  <a:rPr kumimoji="1" lang="en-US" altLang="zh-CN" sz="1600">
                    <a:latin typeface="宋体" pitchFamily="2" charset="-122"/>
                  </a:rPr>
                  <a:t>  </a:t>
                </a:r>
                <a:endParaRPr kumimoji="1" lang="en-US" altLang="zh-CN" sz="1600" b="1">
                  <a:latin typeface="宋体" pitchFamily="2" charset="-122"/>
                </a:endParaRPr>
              </a:p>
            </p:txBody>
          </p:sp>
        </p:grpSp>
        <p:sp>
          <p:nvSpPr>
            <p:cNvPr id="24595" name="AutoShape 23"/>
            <p:cNvSpPr>
              <a:spLocks noChangeArrowheads="1"/>
            </p:cNvSpPr>
            <p:nvPr/>
          </p:nvSpPr>
          <p:spPr bwMode="auto">
            <a:xfrm>
              <a:off x="3648" y="1523"/>
              <a:ext cx="1104" cy="255"/>
            </a:xfrm>
            <a:prstGeom prst="flowChartProcess">
              <a:avLst/>
            </a:prstGeom>
            <a:solidFill>
              <a:srgbClr val="FFFF99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>
                  <a:latin typeface="Times New Roman" pitchFamily="18" charset="0"/>
                </a:rPr>
                <a:t>i = 1;  sum = 0;</a:t>
              </a:r>
            </a:p>
          </p:txBody>
        </p:sp>
        <p:sp>
          <p:nvSpPr>
            <p:cNvPr id="24596" name="Line 24"/>
            <p:cNvSpPr>
              <a:spLocks noChangeShapeType="1"/>
            </p:cNvSpPr>
            <p:nvPr/>
          </p:nvSpPr>
          <p:spPr bwMode="auto">
            <a:xfrm>
              <a:off x="4176" y="1776"/>
              <a:ext cx="0" cy="240"/>
            </a:xfrm>
            <a:prstGeom prst="line">
              <a:avLst/>
            </a:prstGeom>
            <a:noFill/>
            <a:ln w="28575">
              <a:solidFill>
                <a:srgbClr val="4D4D4D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24583" name="Group 25"/>
          <p:cNvGrpSpPr>
            <a:grpSpLocks/>
          </p:cNvGrpSpPr>
          <p:nvPr/>
        </p:nvGrpSpPr>
        <p:grpSpPr bwMode="auto">
          <a:xfrm>
            <a:off x="4724400" y="4100513"/>
            <a:ext cx="3995738" cy="852487"/>
            <a:chOff x="2928" y="2871"/>
            <a:chExt cx="2517" cy="537"/>
          </a:xfrm>
        </p:grpSpPr>
        <p:sp>
          <p:nvSpPr>
            <p:cNvPr id="746522" name="Rectangle 26"/>
            <p:cNvSpPr>
              <a:spLocks noChangeArrowheads="1"/>
            </p:cNvSpPr>
            <p:nvPr/>
          </p:nvSpPr>
          <p:spPr bwMode="auto">
            <a:xfrm>
              <a:off x="2928" y="3168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746523" name="Rectangle 27"/>
            <p:cNvSpPr>
              <a:spLocks noChangeArrowheads="1"/>
            </p:cNvSpPr>
            <p:nvPr/>
          </p:nvSpPr>
          <p:spPr bwMode="auto">
            <a:xfrm>
              <a:off x="3984" y="3168"/>
              <a:ext cx="672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latin typeface="Times New Roman" pitchFamily="18" charset="0"/>
                </a:rPr>
                <a:t>3</a:t>
              </a:r>
              <a:endParaRPr kumimoji="1" lang="en-US" altLang="zh-CN" sz="2000" b="1">
                <a:latin typeface="Times New Roman" pitchFamily="18" charset="0"/>
              </a:endParaRPr>
            </a:p>
          </p:txBody>
        </p:sp>
        <p:sp>
          <p:nvSpPr>
            <p:cNvPr id="24591" name="Text Box 28"/>
            <p:cNvSpPr txBox="1">
              <a:spLocks noChangeArrowheads="1"/>
            </p:cNvSpPr>
            <p:nvPr/>
          </p:nvSpPr>
          <p:spPr bwMode="auto">
            <a:xfrm>
              <a:off x="3166" y="2871"/>
              <a:ext cx="1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24592" name="Text Box 29"/>
            <p:cNvSpPr txBox="1">
              <a:spLocks noChangeArrowheads="1"/>
            </p:cNvSpPr>
            <p:nvPr/>
          </p:nvSpPr>
          <p:spPr bwMode="auto">
            <a:xfrm>
              <a:off x="4126" y="2871"/>
              <a:ext cx="4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sum</a:t>
              </a:r>
            </a:p>
          </p:txBody>
        </p:sp>
        <p:sp>
          <p:nvSpPr>
            <p:cNvPr id="746526" name="Text Box 30"/>
            <p:cNvSpPr txBox="1">
              <a:spLocks noChangeArrowheads="1"/>
            </p:cNvSpPr>
            <p:nvPr/>
          </p:nvSpPr>
          <p:spPr bwMode="auto">
            <a:xfrm>
              <a:off x="4903" y="2871"/>
              <a:ext cx="5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i &lt; = 3</a:t>
              </a:r>
              <a:endParaRPr kumimoji="1" lang="en-US" altLang="zh-CN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4584" name="Text Box 31"/>
          <p:cNvSpPr txBox="1">
            <a:spLocks noChangeArrowheads="1"/>
          </p:cNvSpPr>
          <p:nvPr/>
        </p:nvSpPr>
        <p:spPr bwMode="auto">
          <a:xfrm>
            <a:off x="8147050" y="455771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008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4585" name="Rectangle 32"/>
          <p:cNvSpPr>
            <a:spLocks noChangeArrowheads="1"/>
          </p:cNvSpPr>
          <p:nvPr/>
        </p:nvSpPr>
        <p:spPr bwMode="auto">
          <a:xfrm>
            <a:off x="5715000" y="2514600"/>
            <a:ext cx="1676400" cy="609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en-US" altLang="zh-CN" sz="1600" b="1">
                <a:solidFill>
                  <a:srgbClr val="FFFFFF"/>
                </a:solidFill>
                <a:latin typeface="Times New Roman" pitchFamily="18" charset="0"/>
              </a:rPr>
              <a:t>sum = sum + i;</a:t>
            </a:r>
          </a:p>
          <a:p>
            <a:pPr algn="ctr" eaLnBrk="1" hangingPunct="1"/>
            <a:r>
              <a:rPr kumimoji="1" lang="en-US" altLang="zh-CN" sz="1600" b="1">
                <a:solidFill>
                  <a:srgbClr val="FFFFFF"/>
                </a:solidFill>
                <a:latin typeface="Times New Roman" pitchFamily="18" charset="0"/>
              </a:rPr>
              <a:t> i + + ;</a:t>
            </a:r>
            <a:endParaRPr kumimoji="1" lang="en-US" altLang="zh-CN" b="1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24586" name="Group 33"/>
          <p:cNvGrpSpPr>
            <a:grpSpLocks/>
          </p:cNvGrpSpPr>
          <p:nvPr/>
        </p:nvGrpSpPr>
        <p:grpSpPr bwMode="auto">
          <a:xfrm>
            <a:off x="555625" y="1066800"/>
            <a:ext cx="4321175" cy="690563"/>
            <a:chOff x="350" y="672"/>
            <a:chExt cx="2722" cy="435"/>
          </a:xfrm>
        </p:grpSpPr>
        <p:sp>
          <p:nvSpPr>
            <p:cNvPr id="24588" name="Rectangle 34"/>
            <p:cNvSpPr>
              <a:spLocks noChangeArrowheads="1"/>
            </p:cNvSpPr>
            <p:nvPr/>
          </p:nvSpPr>
          <p:spPr bwMode="auto">
            <a:xfrm>
              <a:off x="350" y="764"/>
              <a:ext cx="191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/>
              <a:r>
                <a:rPr kumimoji="1" lang="zh-CN" altLang="zh-CN" sz="2000" b="1" i="1">
                  <a:solidFill>
                    <a:srgbClr val="008000"/>
                  </a:solidFill>
                  <a:latin typeface="Times New Roman" pitchFamily="18" charset="0"/>
                </a:rPr>
                <a:t>一个简单的循环跟踪：</a:t>
              </a:r>
              <a:r>
                <a:rPr kumimoji="1" lang="zh-CN" altLang="zh-CN" sz="2000" b="1">
                  <a:latin typeface="Times New Roman" pitchFamily="18" charset="0"/>
                </a:rPr>
                <a:t> </a:t>
              </a:r>
              <a:r>
                <a:rPr kumimoji="1" lang="zh-CN" altLang="zh-CN" sz="2000">
                  <a:latin typeface="Times New Roman" pitchFamily="18" charset="0"/>
                </a:rPr>
                <a:t>求</a:t>
              </a:r>
              <a:endParaRPr kumimoji="1" lang="zh-CN" altLang="en-US" sz="2000">
                <a:solidFill>
                  <a:srgbClr val="006600"/>
                </a:solidFill>
                <a:latin typeface="Times New Roman" pitchFamily="18" charset="0"/>
                <a:ea typeface="隶书" pitchFamily="49" charset="-122"/>
              </a:endParaRPr>
            </a:p>
          </p:txBody>
        </p:sp>
        <p:graphicFrame>
          <p:nvGraphicFramePr>
            <p:cNvPr id="24578" name="Object 35"/>
            <p:cNvGraphicFramePr>
              <a:graphicFrameLocks noChangeAspect="1"/>
            </p:cNvGraphicFramePr>
            <p:nvPr/>
          </p:nvGraphicFramePr>
          <p:xfrm>
            <a:off x="2300" y="672"/>
            <a:ext cx="772" cy="435"/>
          </p:xfrm>
          <a:graphic>
            <a:graphicData uri="http://schemas.openxmlformats.org/presentationml/2006/ole">
              <p:oleObj spid="_x0000_s24578" name="Equation" r:id="rId3" imgW="761760" imgH="431640" progId="Equation.3">
                <p:embed/>
              </p:oleObj>
            </a:graphicData>
          </a:graphic>
        </p:graphicFrame>
      </p:grpSp>
      <p:sp>
        <p:nvSpPr>
          <p:cNvPr id="24587" name="Rectangle 3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381000"/>
            <a:ext cx="4419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CN" sz="2200" b="1" smtClean="0">
                <a:solidFill>
                  <a:srgbClr val="CC3300"/>
                </a:solidFill>
              </a:rPr>
              <a:t>2.2.1  while</a:t>
            </a:r>
            <a:r>
              <a:rPr lang="zh-CN" altLang="en-US" sz="2200" b="1" smtClean="0">
                <a:solidFill>
                  <a:srgbClr val="CC3300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533400" y="2716213"/>
            <a:ext cx="41148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8611" name="Rectangle 6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2.1.1  if 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grpSp>
        <p:nvGrpSpPr>
          <p:cNvPr id="68612" name="Group 7"/>
          <p:cNvGrpSpPr>
            <a:grpSpLocks/>
          </p:cNvGrpSpPr>
          <p:nvPr/>
        </p:nvGrpSpPr>
        <p:grpSpPr bwMode="auto">
          <a:xfrm>
            <a:off x="4953000" y="2320925"/>
            <a:ext cx="3505200" cy="1387475"/>
            <a:chOff x="3024" y="1863"/>
            <a:chExt cx="2208" cy="874"/>
          </a:xfrm>
        </p:grpSpPr>
        <p:sp>
          <p:nvSpPr>
            <p:cNvPr id="504840" name="Rectangle 8"/>
            <p:cNvSpPr>
              <a:spLocks noChangeArrowheads="1"/>
            </p:cNvSpPr>
            <p:nvPr/>
          </p:nvSpPr>
          <p:spPr bwMode="auto">
            <a:xfrm>
              <a:off x="3264" y="1872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latin typeface="Times New Roman" pitchFamily="18" charset="0"/>
                </a:rPr>
                <a:t>7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504841" name="Rectangle 9"/>
            <p:cNvSpPr>
              <a:spLocks noChangeArrowheads="1"/>
            </p:cNvSpPr>
            <p:nvPr/>
          </p:nvSpPr>
          <p:spPr bwMode="auto">
            <a:xfrm>
              <a:off x="4560" y="1872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latin typeface="Times New Roman" pitchFamily="18" charset="0"/>
                </a:rPr>
                <a:t>3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504842" name="Text Box 10"/>
            <p:cNvSpPr txBox="1">
              <a:spLocks noChangeArrowheads="1"/>
            </p:cNvSpPr>
            <p:nvPr/>
          </p:nvSpPr>
          <p:spPr bwMode="auto">
            <a:xfrm>
              <a:off x="3024" y="1863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a</a:t>
              </a:r>
              <a:endParaRPr kumimoji="1"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04843" name="Text Box 11"/>
            <p:cNvSpPr txBox="1">
              <a:spLocks noChangeArrowheads="1"/>
            </p:cNvSpPr>
            <p:nvPr/>
          </p:nvSpPr>
          <p:spPr bwMode="auto">
            <a:xfrm>
              <a:off x="4312" y="1863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b</a:t>
              </a:r>
              <a:endParaRPr kumimoji="1"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04844" name="Rectangle 12"/>
            <p:cNvSpPr>
              <a:spLocks noChangeArrowheads="1"/>
            </p:cNvSpPr>
            <p:nvPr/>
          </p:nvSpPr>
          <p:spPr bwMode="auto">
            <a:xfrm>
              <a:off x="3888" y="2496"/>
              <a:ext cx="672" cy="240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zh-CN" altLang="zh-CN" sz="2000">
                <a:latin typeface="Times New Roman" pitchFamily="18" charset="0"/>
              </a:endParaRPr>
            </a:p>
          </p:txBody>
        </p:sp>
        <p:sp>
          <p:nvSpPr>
            <p:cNvPr id="504845" name="Text Box 13"/>
            <p:cNvSpPr txBox="1">
              <a:spLocks noChangeArrowheads="1"/>
            </p:cNvSpPr>
            <p:nvPr/>
          </p:nvSpPr>
          <p:spPr bwMode="auto">
            <a:xfrm>
              <a:off x="3446" y="2487"/>
              <a:ext cx="4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max</a:t>
              </a:r>
              <a:endParaRPr kumimoji="1" lang="en-US" altLang="zh-CN" sz="20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504846" name="Line 14"/>
          <p:cNvSpPr>
            <a:spLocks noChangeShapeType="1"/>
          </p:cNvSpPr>
          <p:nvPr/>
        </p:nvSpPr>
        <p:spPr bwMode="auto">
          <a:xfrm>
            <a:off x="5867400" y="2716213"/>
            <a:ext cx="838200" cy="609600"/>
          </a:xfrm>
          <a:prstGeom prst="line">
            <a:avLst/>
          </a:prstGeom>
          <a:noFill/>
          <a:ln w="76200">
            <a:solidFill>
              <a:srgbClr val="FF9999"/>
            </a:solidFill>
            <a:round/>
            <a:headEnd/>
            <a:tailEnd type="stealth" w="med" len="med"/>
          </a:ln>
          <a:effectLst>
            <a:outerShdw dist="68392" dir="4091915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504847" name="Text Box 15"/>
          <p:cNvSpPr txBox="1">
            <a:spLocks noChangeArrowheads="1"/>
          </p:cNvSpPr>
          <p:nvPr/>
        </p:nvSpPr>
        <p:spPr bwMode="auto">
          <a:xfrm>
            <a:off x="6705600" y="33115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CC0000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68615" name="Rectangle 16"/>
          <p:cNvSpPr>
            <a:spLocks noChangeArrowheads="1"/>
          </p:cNvSpPr>
          <p:nvPr/>
        </p:nvSpPr>
        <p:spPr bwMode="auto">
          <a:xfrm>
            <a:off x="533400" y="1497013"/>
            <a:ext cx="4267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</a:pPr>
            <a:r>
              <a:rPr kumimoji="1" lang="zh-CN" altLang="en-US" sz="2000" b="1" i="1">
                <a:solidFill>
                  <a:srgbClr val="009900"/>
                </a:solidFill>
                <a:latin typeface="Times New Roman" pitchFamily="18" charset="0"/>
              </a:rPr>
              <a:t>例：</a:t>
            </a:r>
          </a:p>
          <a:p>
            <a:pPr eaLnBrk="1" hangingPunct="1">
              <a:lnSpc>
                <a:spcPct val="6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</a:pPr>
            <a:endParaRPr kumimoji="1" lang="zh-CN" altLang="en-US" sz="2000" b="1" i="1">
              <a:solidFill>
                <a:schemeClr val="folHlink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</a:pPr>
            <a:r>
              <a:rPr kumimoji="1" lang="zh-CN" altLang="en-US" sz="2000" b="1">
                <a:latin typeface="Times New Roman" pitchFamily="18" charset="0"/>
              </a:rPr>
              <a:t>     </a:t>
            </a:r>
            <a:r>
              <a:rPr kumimoji="1" lang="en-US" altLang="zh-CN" sz="2000" b="1">
                <a:latin typeface="Times New Roman" pitchFamily="18" charset="0"/>
              </a:rPr>
              <a:t>:</a:t>
            </a:r>
            <a:endParaRPr kumimoji="1" lang="en-US" altLang="zh-CN" sz="2000">
              <a:latin typeface="Times New Roman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</a:pPr>
            <a:r>
              <a:rPr kumimoji="1" lang="en-US" altLang="zh-CN" sz="2000" b="1">
                <a:solidFill>
                  <a:srgbClr val="FFFFFF"/>
                </a:solidFill>
                <a:latin typeface="Times New Roman" pitchFamily="18" charset="0"/>
              </a:rPr>
              <a:t>max = a 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</a:pPr>
            <a:r>
              <a:rPr kumimoji="1" lang="en-US" altLang="zh-CN" sz="2000" b="1">
                <a:latin typeface="Times New Roman" pitchFamily="18" charset="0"/>
              </a:rPr>
              <a:t>if  ( b &gt; a)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</a:pPr>
            <a:r>
              <a:rPr kumimoji="1" lang="en-US" altLang="zh-CN" sz="2000" b="1">
                <a:latin typeface="Times New Roman" pitchFamily="18" charset="0"/>
              </a:rPr>
              <a:t>  max = b 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</a:pPr>
            <a:r>
              <a:rPr kumimoji="1" lang="en-US" altLang="zh-CN" sz="2000" b="1">
                <a:latin typeface="Times New Roman" pitchFamily="18" charset="0"/>
              </a:rPr>
              <a:t>cout &lt;&lt; "max = " &lt;&lt; max &lt;&lt; endl;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</a:pPr>
            <a:r>
              <a:rPr kumimoji="1" lang="en-US" altLang="zh-CN" sz="2000" b="1">
                <a:latin typeface="Times New Roman" pitchFamily="18" charset="0"/>
              </a:rPr>
              <a:t>      :</a:t>
            </a:r>
          </a:p>
        </p:txBody>
      </p:sp>
      <p:sp>
        <p:nvSpPr>
          <p:cNvPr id="68616" name="Rectangle 1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-26988"/>
            <a:ext cx="1104900" cy="228601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2.1.1  if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04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847" grpId="0" autoUpdateAnimBg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1193800" y="1843088"/>
            <a:ext cx="2922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zh-CN" b="1">
                <a:solidFill>
                  <a:srgbClr val="0033CC"/>
                </a:solidFill>
                <a:latin typeface="Times New Roman" pitchFamily="18" charset="0"/>
              </a:rPr>
              <a:t>以</a:t>
            </a:r>
            <a:r>
              <a:rPr kumimoji="1" lang="zh-CN" altLang="en-US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sum =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1 + 2 + 3 </a:t>
            </a:r>
            <a:r>
              <a:rPr kumimoji="1" lang="zh-CN" altLang="en-US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模拟执行</a:t>
            </a:r>
          </a:p>
        </p:txBody>
      </p:sp>
      <p:grpSp>
        <p:nvGrpSpPr>
          <p:cNvPr id="25604" name="Group 3"/>
          <p:cNvGrpSpPr>
            <a:grpSpLocks/>
          </p:cNvGrpSpPr>
          <p:nvPr/>
        </p:nvGrpSpPr>
        <p:grpSpPr bwMode="auto">
          <a:xfrm>
            <a:off x="5257800" y="457200"/>
            <a:ext cx="2801938" cy="3581400"/>
            <a:chOff x="3360" y="1248"/>
            <a:chExt cx="1843" cy="2496"/>
          </a:xfrm>
        </p:grpSpPr>
        <p:grpSp>
          <p:nvGrpSpPr>
            <p:cNvPr id="25618" name="Group 4"/>
            <p:cNvGrpSpPr>
              <a:grpSpLocks/>
            </p:cNvGrpSpPr>
            <p:nvPr/>
          </p:nvGrpSpPr>
          <p:grpSpPr bwMode="auto">
            <a:xfrm>
              <a:off x="3360" y="1248"/>
              <a:ext cx="1843" cy="2496"/>
              <a:chOff x="3360" y="1248"/>
              <a:chExt cx="1843" cy="2496"/>
            </a:xfrm>
          </p:grpSpPr>
          <p:grpSp>
            <p:nvGrpSpPr>
              <p:cNvPr id="25621" name="Group 5"/>
              <p:cNvGrpSpPr>
                <a:grpSpLocks/>
              </p:cNvGrpSpPr>
              <p:nvPr/>
            </p:nvGrpSpPr>
            <p:grpSpPr bwMode="auto">
              <a:xfrm>
                <a:off x="3360" y="1248"/>
                <a:ext cx="1680" cy="2496"/>
                <a:chOff x="3360" y="1248"/>
                <a:chExt cx="1680" cy="2496"/>
              </a:xfrm>
            </p:grpSpPr>
            <p:sp>
              <p:nvSpPr>
                <p:cNvPr id="25624" name="Line 6"/>
                <p:cNvSpPr>
                  <a:spLocks noChangeShapeType="1"/>
                </p:cNvSpPr>
                <p:nvPr/>
              </p:nvSpPr>
              <p:spPr bwMode="auto">
                <a:xfrm>
                  <a:off x="4176" y="3072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25625" name="Group 7"/>
                <p:cNvGrpSpPr>
                  <a:grpSpLocks/>
                </p:cNvGrpSpPr>
                <p:nvPr/>
              </p:nvGrpSpPr>
              <p:grpSpPr bwMode="auto">
                <a:xfrm>
                  <a:off x="3360" y="1248"/>
                  <a:ext cx="1680" cy="2496"/>
                  <a:chOff x="3360" y="1248"/>
                  <a:chExt cx="1680" cy="2496"/>
                </a:xfrm>
              </p:grpSpPr>
              <p:sp>
                <p:nvSpPr>
                  <p:cNvPr id="25626" name="AutoShape 8"/>
                  <p:cNvSpPr>
                    <a:spLocks noChangeArrowheads="1"/>
                  </p:cNvSpPr>
                  <p:nvPr/>
                </p:nvSpPr>
                <p:spPr bwMode="auto">
                  <a:xfrm>
                    <a:off x="3505" y="2016"/>
                    <a:ext cx="1340" cy="425"/>
                  </a:xfrm>
                  <a:prstGeom prst="flowChartDecision">
                    <a:avLst/>
                  </a:prstGeom>
                  <a:solidFill>
                    <a:srgbClr val="FFFF99"/>
                  </a:solidFill>
                  <a:ln w="28575">
                    <a:solidFill>
                      <a:srgbClr val="4D4D4D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i &lt;= 3</a:t>
                    </a:r>
                  </a:p>
                </p:txBody>
              </p:sp>
              <p:sp>
                <p:nvSpPr>
                  <p:cNvPr id="25627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2675"/>
                    <a:ext cx="1105" cy="425"/>
                  </a:xfrm>
                  <a:prstGeom prst="flowChartProcess">
                    <a:avLst/>
                  </a:prstGeom>
                  <a:solidFill>
                    <a:srgbClr val="FFFF99"/>
                  </a:solidFill>
                  <a:ln w="28575">
                    <a:solidFill>
                      <a:srgbClr val="4D4D4D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sum = sum + i;</a:t>
                    </a:r>
                  </a:p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 i + + ;</a:t>
                    </a:r>
                  </a:p>
                </p:txBody>
              </p:sp>
              <p:sp>
                <p:nvSpPr>
                  <p:cNvPr id="25628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1248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5629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2448"/>
                    <a:ext cx="0" cy="24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5630" name="Line 1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0" y="3312"/>
                    <a:ext cx="8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5631" name="Line 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60" y="1872"/>
                    <a:ext cx="0" cy="144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5632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1872"/>
                    <a:ext cx="8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5633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4848" y="2256"/>
                    <a:ext cx="19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5634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5040" y="2256"/>
                    <a:ext cx="0" cy="120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5635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456"/>
                    <a:ext cx="86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5636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456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25622" name="Text Box 19"/>
              <p:cNvSpPr txBox="1">
                <a:spLocks noChangeArrowheads="1"/>
              </p:cNvSpPr>
              <p:nvPr/>
            </p:nvSpPr>
            <p:spPr bwMode="auto">
              <a:xfrm>
                <a:off x="4180" y="2398"/>
                <a:ext cx="251" cy="23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600">
                    <a:latin typeface="宋体" pitchFamily="2" charset="-122"/>
                  </a:rPr>
                  <a:t> </a:t>
                </a:r>
                <a:r>
                  <a:rPr kumimoji="1" lang="en-US" altLang="zh-CN" sz="1600" b="1">
                    <a:solidFill>
                      <a:srgbClr val="009900"/>
                    </a:solidFill>
                    <a:latin typeface="宋体" pitchFamily="2" charset="-122"/>
                  </a:rPr>
                  <a:t>1</a:t>
                </a:r>
              </a:p>
            </p:txBody>
          </p:sp>
          <p:sp>
            <p:nvSpPr>
              <p:cNvPr id="25623" name="Text Box 20"/>
              <p:cNvSpPr txBox="1">
                <a:spLocks noChangeArrowheads="1"/>
              </p:cNvSpPr>
              <p:nvPr/>
            </p:nvSpPr>
            <p:spPr bwMode="auto">
              <a:xfrm>
                <a:off x="4886" y="2021"/>
                <a:ext cx="317" cy="23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600" b="1">
                    <a:solidFill>
                      <a:srgbClr val="CC0000"/>
                    </a:solidFill>
                    <a:latin typeface="宋体" pitchFamily="2" charset="-122"/>
                  </a:rPr>
                  <a:t>0</a:t>
                </a:r>
                <a:r>
                  <a:rPr kumimoji="1" lang="en-US" altLang="zh-CN" sz="1600">
                    <a:latin typeface="宋体" pitchFamily="2" charset="-122"/>
                  </a:rPr>
                  <a:t>  </a:t>
                </a:r>
                <a:endParaRPr kumimoji="1" lang="en-US" altLang="zh-CN" sz="1600" b="1">
                  <a:latin typeface="宋体" pitchFamily="2" charset="-122"/>
                </a:endParaRPr>
              </a:p>
            </p:txBody>
          </p:sp>
        </p:grpSp>
        <p:sp>
          <p:nvSpPr>
            <p:cNvPr id="25619" name="AutoShape 21"/>
            <p:cNvSpPr>
              <a:spLocks noChangeArrowheads="1"/>
            </p:cNvSpPr>
            <p:nvPr/>
          </p:nvSpPr>
          <p:spPr bwMode="auto">
            <a:xfrm>
              <a:off x="3648" y="1523"/>
              <a:ext cx="1104" cy="255"/>
            </a:xfrm>
            <a:prstGeom prst="flowChartProcess">
              <a:avLst/>
            </a:prstGeom>
            <a:solidFill>
              <a:srgbClr val="FFFF99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>
                  <a:latin typeface="Times New Roman" pitchFamily="18" charset="0"/>
                </a:rPr>
                <a:t>i = 1;  sum = 0;</a:t>
              </a:r>
            </a:p>
          </p:txBody>
        </p:sp>
        <p:sp>
          <p:nvSpPr>
            <p:cNvPr id="25620" name="Line 22"/>
            <p:cNvSpPr>
              <a:spLocks noChangeShapeType="1"/>
            </p:cNvSpPr>
            <p:nvPr/>
          </p:nvSpPr>
          <p:spPr bwMode="auto">
            <a:xfrm>
              <a:off x="4176" y="1776"/>
              <a:ext cx="0" cy="240"/>
            </a:xfrm>
            <a:prstGeom prst="line">
              <a:avLst/>
            </a:prstGeom>
            <a:noFill/>
            <a:ln w="28575">
              <a:solidFill>
                <a:srgbClr val="4D4D4D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25605" name="Group 23"/>
          <p:cNvGrpSpPr>
            <a:grpSpLocks/>
          </p:cNvGrpSpPr>
          <p:nvPr/>
        </p:nvGrpSpPr>
        <p:grpSpPr bwMode="auto">
          <a:xfrm>
            <a:off x="4724400" y="4100513"/>
            <a:ext cx="3995738" cy="852487"/>
            <a:chOff x="2928" y="2871"/>
            <a:chExt cx="2517" cy="537"/>
          </a:xfrm>
        </p:grpSpPr>
        <p:sp>
          <p:nvSpPr>
            <p:cNvPr id="747544" name="Rectangle 24"/>
            <p:cNvSpPr>
              <a:spLocks noChangeArrowheads="1"/>
            </p:cNvSpPr>
            <p:nvPr/>
          </p:nvSpPr>
          <p:spPr bwMode="auto">
            <a:xfrm>
              <a:off x="2928" y="3168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latin typeface="Times New Roman" pitchFamily="18" charset="0"/>
                </a:rPr>
                <a:t>3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747545" name="Rectangle 25"/>
            <p:cNvSpPr>
              <a:spLocks noChangeArrowheads="1"/>
            </p:cNvSpPr>
            <p:nvPr/>
          </p:nvSpPr>
          <p:spPr bwMode="auto">
            <a:xfrm>
              <a:off x="3984" y="3168"/>
              <a:ext cx="672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latin typeface="Times New Roman" pitchFamily="18" charset="0"/>
                </a:rPr>
                <a:t>3</a:t>
              </a:r>
              <a:endParaRPr kumimoji="1" lang="en-US" altLang="zh-CN" sz="2000" b="1">
                <a:latin typeface="Times New Roman" pitchFamily="18" charset="0"/>
              </a:endParaRPr>
            </a:p>
          </p:txBody>
        </p:sp>
        <p:sp>
          <p:nvSpPr>
            <p:cNvPr id="25615" name="Text Box 26"/>
            <p:cNvSpPr txBox="1">
              <a:spLocks noChangeArrowheads="1"/>
            </p:cNvSpPr>
            <p:nvPr/>
          </p:nvSpPr>
          <p:spPr bwMode="auto">
            <a:xfrm>
              <a:off x="3166" y="2871"/>
              <a:ext cx="1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25616" name="Text Box 27"/>
            <p:cNvSpPr txBox="1">
              <a:spLocks noChangeArrowheads="1"/>
            </p:cNvSpPr>
            <p:nvPr/>
          </p:nvSpPr>
          <p:spPr bwMode="auto">
            <a:xfrm>
              <a:off x="4126" y="2871"/>
              <a:ext cx="4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sum</a:t>
              </a:r>
            </a:p>
          </p:txBody>
        </p:sp>
        <p:sp>
          <p:nvSpPr>
            <p:cNvPr id="747548" name="Text Box 28"/>
            <p:cNvSpPr txBox="1">
              <a:spLocks noChangeArrowheads="1"/>
            </p:cNvSpPr>
            <p:nvPr/>
          </p:nvSpPr>
          <p:spPr bwMode="auto">
            <a:xfrm>
              <a:off x="4903" y="2871"/>
              <a:ext cx="5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i &lt; = 3</a:t>
              </a:r>
              <a:endParaRPr kumimoji="1" lang="en-US" altLang="zh-CN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5606" name="Text Box 29"/>
          <p:cNvSpPr txBox="1">
            <a:spLocks noChangeArrowheads="1"/>
          </p:cNvSpPr>
          <p:nvPr/>
        </p:nvSpPr>
        <p:spPr bwMode="auto">
          <a:xfrm>
            <a:off x="8147050" y="455771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008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607" name="Rectangle 30"/>
          <p:cNvSpPr>
            <a:spLocks noChangeArrowheads="1"/>
          </p:cNvSpPr>
          <p:nvPr/>
        </p:nvSpPr>
        <p:spPr bwMode="auto">
          <a:xfrm>
            <a:off x="5715000" y="2514600"/>
            <a:ext cx="1676400" cy="609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en-US" altLang="zh-CN" sz="1600" b="1">
                <a:solidFill>
                  <a:srgbClr val="FFFFFF"/>
                </a:solidFill>
                <a:latin typeface="Times New Roman" pitchFamily="18" charset="0"/>
              </a:rPr>
              <a:t>sum = sum + i;</a:t>
            </a:r>
          </a:p>
          <a:p>
            <a:pPr algn="ctr" eaLnBrk="1" hangingPunct="1"/>
            <a:r>
              <a:rPr kumimoji="1" lang="en-US" altLang="zh-CN" sz="1600" b="1">
                <a:solidFill>
                  <a:srgbClr val="FFFFFF"/>
                </a:solidFill>
                <a:latin typeface="Times New Roman" pitchFamily="18" charset="0"/>
              </a:rPr>
              <a:t> i + + ;</a:t>
            </a:r>
            <a:endParaRPr kumimoji="1" lang="en-US" altLang="zh-CN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47551" name="Rectangle 31"/>
          <p:cNvSpPr>
            <a:spLocks noChangeArrowheads="1"/>
          </p:cNvSpPr>
          <p:nvPr/>
        </p:nvSpPr>
        <p:spPr bwMode="auto">
          <a:xfrm>
            <a:off x="762000" y="4560888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kumimoji="1" lang="en-US" altLang="zh-CN" sz="2000" b="1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kumimoji="1" lang="en-US" altLang="zh-CN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5609" name="Text Box 32"/>
          <p:cNvSpPr txBox="1">
            <a:spLocks noChangeArrowheads="1"/>
          </p:cNvSpPr>
          <p:nvPr/>
        </p:nvSpPr>
        <p:spPr bwMode="auto">
          <a:xfrm>
            <a:off x="609600" y="2170113"/>
            <a:ext cx="3873500" cy="3933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{  int  i = 1 ,   sum = 0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while ( i &lt;= </a:t>
            </a:r>
            <a:r>
              <a:rPr kumimoji="1" lang="en-US" altLang="zh-CN" b="1" i="1">
                <a:latin typeface="Times New Roman" pitchFamily="18" charset="0"/>
              </a:rPr>
              <a:t>3</a:t>
            </a:r>
            <a:r>
              <a:rPr kumimoji="1" lang="en-US" altLang="zh-CN" b="1">
                <a:latin typeface="Times New Roman" pitchFamily="18" charset="0"/>
              </a:rPr>
              <a:t> 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{   sum =  sum + i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     </a:t>
            </a:r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i ++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}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" sum = " &lt;&lt; sum &lt;&lt; endl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  <p:grpSp>
        <p:nvGrpSpPr>
          <p:cNvPr id="25610" name="Group 33"/>
          <p:cNvGrpSpPr>
            <a:grpSpLocks/>
          </p:cNvGrpSpPr>
          <p:nvPr/>
        </p:nvGrpSpPr>
        <p:grpSpPr bwMode="auto">
          <a:xfrm>
            <a:off x="555625" y="1066800"/>
            <a:ext cx="4321175" cy="690563"/>
            <a:chOff x="350" y="672"/>
            <a:chExt cx="2722" cy="435"/>
          </a:xfrm>
        </p:grpSpPr>
        <p:sp>
          <p:nvSpPr>
            <p:cNvPr id="25612" name="Rectangle 34"/>
            <p:cNvSpPr>
              <a:spLocks noChangeArrowheads="1"/>
            </p:cNvSpPr>
            <p:nvPr/>
          </p:nvSpPr>
          <p:spPr bwMode="auto">
            <a:xfrm>
              <a:off x="350" y="764"/>
              <a:ext cx="191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/>
              <a:r>
                <a:rPr kumimoji="1" lang="zh-CN" altLang="zh-CN" sz="2000" b="1" i="1">
                  <a:solidFill>
                    <a:srgbClr val="008000"/>
                  </a:solidFill>
                  <a:latin typeface="Times New Roman" pitchFamily="18" charset="0"/>
                </a:rPr>
                <a:t>一个简单的循环跟踪：</a:t>
              </a:r>
              <a:r>
                <a:rPr kumimoji="1" lang="zh-CN" altLang="zh-CN" sz="2000" b="1">
                  <a:latin typeface="Times New Roman" pitchFamily="18" charset="0"/>
                </a:rPr>
                <a:t> </a:t>
              </a:r>
              <a:r>
                <a:rPr kumimoji="1" lang="zh-CN" altLang="zh-CN" sz="2000">
                  <a:latin typeface="Times New Roman" pitchFamily="18" charset="0"/>
                </a:rPr>
                <a:t>求</a:t>
              </a:r>
              <a:endParaRPr kumimoji="1" lang="zh-CN" altLang="en-US" sz="2000">
                <a:solidFill>
                  <a:srgbClr val="006600"/>
                </a:solidFill>
                <a:latin typeface="Times New Roman" pitchFamily="18" charset="0"/>
                <a:ea typeface="隶书" pitchFamily="49" charset="-122"/>
              </a:endParaRPr>
            </a:p>
          </p:txBody>
        </p:sp>
        <p:graphicFrame>
          <p:nvGraphicFramePr>
            <p:cNvPr id="25602" name="Object 35"/>
            <p:cNvGraphicFramePr>
              <a:graphicFrameLocks noChangeAspect="1"/>
            </p:cNvGraphicFramePr>
            <p:nvPr/>
          </p:nvGraphicFramePr>
          <p:xfrm>
            <a:off x="2300" y="672"/>
            <a:ext cx="772" cy="435"/>
          </p:xfrm>
          <a:graphic>
            <a:graphicData uri="http://schemas.openxmlformats.org/presentationml/2006/ole">
              <p:oleObj spid="_x0000_s25602" name="Equation" r:id="rId3" imgW="761760" imgH="431640" progId="Equation.3">
                <p:embed/>
              </p:oleObj>
            </a:graphicData>
          </a:graphic>
        </p:graphicFrame>
      </p:grpSp>
      <p:sp>
        <p:nvSpPr>
          <p:cNvPr id="25611" name="Rectangle 3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381000"/>
            <a:ext cx="4419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CN" sz="2200" b="1" smtClean="0">
                <a:solidFill>
                  <a:srgbClr val="CC3300"/>
                </a:solidFill>
              </a:rPr>
              <a:t>2.2.1  while</a:t>
            </a:r>
            <a:r>
              <a:rPr lang="zh-CN" altLang="en-US" sz="2200" b="1" smtClean="0">
                <a:solidFill>
                  <a:srgbClr val="CC3300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Rectangle 2"/>
          <p:cNvSpPr>
            <a:spLocks noChangeArrowheads="1"/>
          </p:cNvSpPr>
          <p:nvPr/>
        </p:nvSpPr>
        <p:spPr bwMode="auto">
          <a:xfrm>
            <a:off x="762000" y="3768725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kumimoji="1" lang="en-US" altLang="zh-CN" sz="2000" b="1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kumimoji="1" lang="en-US" altLang="zh-CN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1193800" y="1843088"/>
            <a:ext cx="2922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zh-CN" b="1">
                <a:solidFill>
                  <a:srgbClr val="0033CC"/>
                </a:solidFill>
                <a:latin typeface="Times New Roman" pitchFamily="18" charset="0"/>
              </a:rPr>
              <a:t>以</a:t>
            </a:r>
            <a:r>
              <a:rPr kumimoji="1" lang="zh-CN" altLang="en-US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sum =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1 + 2 + 3 </a:t>
            </a:r>
            <a:r>
              <a:rPr kumimoji="1" lang="zh-CN" altLang="en-US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模拟执行</a:t>
            </a:r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609600" y="2170113"/>
            <a:ext cx="3873500" cy="3933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{  int  i = 1 ,   sum = 0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    while ( i &lt;= </a:t>
            </a:r>
            <a:r>
              <a:rPr kumimoji="1" lang="en-US" altLang="zh-CN" b="1" i="1">
                <a:solidFill>
                  <a:srgbClr val="FFFFFF"/>
                </a:solidFill>
                <a:latin typeface="Times New Roman" pitchFamily="18" charset="0"/>
              </a:rPr>
              <a:t>3</a:t>
            </a:r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 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{   sum =  sum + i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     i ++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}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" sum = " &lt;&lt; sum &lt;&lt; endl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  <p:grpSp>
        <p:nvGrpSpPr>
          <p:cNvPr id="26630" name="Group 5"/>
          <p:cNvGrpSpPr>
            <a:grpSpLocks/>
          </p:cNvGrpSpPr>
          <p:nvPr/>
        </p:nvGrpSpPr>
        <p:grpSpPr bwMode="auto">
          <a:xfrm>
            <a:off x="5257800" y="457200"/>
            <a:ext cx="2801938" cy="3581400"/>
            <a:chOff x="3360" y="1248"/>
            <a:chExt cx="1843" cy="2496"/>
          </a:xfrm>
        </p:grpSpPr>
        <p:grpSp>
          <p:nvGrpSpPr>
            <p:cNvPr id="26642" name="Group 6"/>
            <p:cNvGrpSpPr>
              <a:grpSpLocks/>
            </p:cNvGrpSpPr>
            <p:nvPr/>
          </p:nvGrpSpPr>
          <p:grpSpPr bwMode="auto">
            <a:xfrm>
              <a:off x="3360" y="1248"/>
              <a:ext cx="1843" cy="2496"/>
              <a:chOff x="3360" y="1248"/>
              <a:chExt cx="1843" cy="2496"/>
            </a:xfrm>
          </p:grpSpPr>
          <p:grpSp>
            <p:nvGrpSpPr>
              <p:cNvPr id="26645" name="Group 7"/>
              <p:cNvGrpSpPr>
                <a:grpSpLocks/>
              </p:cNvGrpSpPr>
              <p:nvPr/>
            </p:nvGrpSpPr>
            <p:grpSpPr bwMode="auto">
              <a:xfrm>
                <a:off x="3360" y="1248"/>
                <a:ext cx="1680" cy="2496"/>
                <a:chOff x="3360" y="1248"/>
                <a:chExt cx="1680" cy="2496"/>
              </a:xfrm>
            </p:grpSpPr>
            <p:sp>
              <p:nvSpPr>
                <p:cNvPr id="26648" name="Line 8"/>
                <p:cNvSpPr>
                  <a:spLocks noChangeShapeType="1"/>
                </p:cNvSpPr>
                <p:nvPr/>
              </p:nvSpPr>
              <p:spPr bwMode="auto">
                <a:xfrm>
                  <a:off x="4176" y="3072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26649" name="Group 9"/>
                <p:cNvGrpSpPr>
                  <a:grpSpLocks/>
                </p:cNvGrpSpPr>
                <p:nvPr/>
              </p:nvGrpSpPr>
              <p:grpSpPr bwMode="auto">
                <a:xfrm>
                  <a:off x="3360" y="1248"/>
                  <a:ext cx="1680" cy="2496"/>
                  <a:chOff x="3360" y="1248"/>
                  <a:chExt cx="1680" cy="2496"/>
                </a:xfrm>
              </p:grpSpPr>
              <p:sp>
                <p:nvSpPr>
                  <p:cNvPr id="26650" name="AutoShape 10"/>
                  <p:cNvSpPr>
                    <a:spLocks noChangeArrowheads="1"/>
                  </p:cNvSpPr>
                  <p:nvPr/>
                </p:nvSpPr>
                <p:spPr bwMode="auto">
                  <a:xfrm>
                    <a:off x="3505" y="2016"/>
                    <a:ext cx="1340" cy="425"/>
                  </a:xfrm>
                  <a:prstGeom prst="flowChartDecision">
                    <a:avLst/>
                  </a:prstGeom>
                  <a:solidFill>
                    <a:srgbClr val="FFFF99"/>
                  </a:solidFill>
                  <a:ln w="28575">
                    <a:solidFill>
                      <a:srgbClr val="4D4D4D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i &lt;= 5</a:t>
                    </a:r>
                  </a:p>
                </p:txBody>
              </p:sp>
              <p:sp>
                <p:nvSpPr>
                  <p:cNvPr id="26651" name="AutoShape 11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2675"/>
                    <a:ext cx="1105" cy="425"/>
                  </a:xfrm>
                  <a:prstGeom prst="flowChartProcess">
                    <a:avLst/>
                  </a:prstGeom>
                  <a:solidFill>
                    <a:srgbClr val="FFFF99"/>
                  </a:solidFill>
                  <a:ln w="28575">
                    <a:solidFill>
                      <a:srgbClr val="4D4D4D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sum = sum + i;</a:t>
                    </a:r>
                  </a:p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 i + + ;</a:t>
                    </a:r>
                  </a:p>
                </p:txBody>
              </p:sp>
              <p:sp>
                <p:nvSpPr>
                  <p:cNvPr id="26652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1248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6653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2448"/>
                    <a:ext cx="0" cy="24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6654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0" y="3312"/>
                    <a:ext cx="8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6655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60" y="1872"/>
                    <a:ext cx="0" cy="144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6656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1872"/>
                    <a:ext cx="8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6657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4848" y="2256"/>
                    <a:ext cx="19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6658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5040" y="2256"/>
                    <a:ext cx="0" cy="120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6659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456"/>
                    <a:ext cx="86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6660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456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26646" name="Text Box 21"/>
              <p:cNvSpPr txBox="1">
                <a:spLocks noChangeArrowheads="1"/>
              </p:cNvSpPr>
              <p:nvPr/>
            </p:nvSpPr>
            <p:spPr bwMode="auto">
              <a:xfrm>
                <a:off x="4180" y="2398"/>
                <a:ext cx="251" cy="23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600">
                    <a:latin typeface="宋体" pitchFamily="2" charset="-122"/>
                  </a:rPr>
                  <a:t> </a:t>
                </a:r>
                <a:r>
                  <a:rPr kumimoji="1" lang="en-US" altLang="zh-CN" sz="1600" b="1">
                    <a:solidFill>
                      <a:srgbClr val="009900"/>
                    </a:solidFill>
                    <a:latin typeface="宋体" pitchFamily="2" charset="-122"/>
                  </a:rPr>
                  <a:t>1</a:t>
                </a:r>
              </a:p>
            </p:txBody>
          </p:sp>
          <p:sp>
            <p:nvSpPr>
              <p:cNvPr id="26647" name="Text Box 22"/>
              <p:cNvSpPr txBox="1">
                <a:spLocks noChangeArrowheads="1"/>
              </p:cNvSpPr>
              <p:nvPr/>
            </p:nvSpPr>
            <p:spPr bwMode="auto">
              <a:xfrm>
                <a:off x="4886" y="2021"/>
                <a:ext cx="317" cy="23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600" b="1">
                    <a:solidFill>
                      <a:srgbClr val="CC0000"/>
                    </a:solidFill>
                    <a:latin typeface="宋体" pitchFamily="2" charset="-122"/>
                  </a:rPr>
                  <a:t>0</a:t>
                </a:r>
                <a:r>
                  <a:rPr kumimoji="1" lang="en-US" altLang="zh-CN" sz="1600">
                    <a:latin typeface="宋体" pitchFamily="2" charset="-122"/>
                  </a:rPr>
                  <a:t>  </a:t>
                </a:r>
                <a:endParaRPr kumimoji="1" lang="en-US" altLang="zh-CN" sz="1600" b="1">
                  <a:latin typeface="宋体" pitchFamily="2" charset="-122"/>
                </a:endParaRPr>
              </a:p>
            </p:txBody>
          </p:sp>
        </p:grpSp>
        <p:sp>
          <p:nvSpPr>
            <p:cNvPr id="26643" name="AutoShape 23"/>
            <p:cNvSpPr>
              <a:spLocks noChangeArrowheads="1"/>
            </p:cNvSpPr>
            <p:nvPr/>
          </p:nvSpPr>
          <p:spPr bwMode="auto">
            <a:xfrm>
              <a:off x="3648" y="1523"/>
              <a:ext cx="1104" cy="255"/>
            </a:xfrm>
            <a:prstGeom prst="flowChartProcess">
              <a:avLst/>
            </a:prstGeom>
            <a:solidFill>
              <a:srgbClr val="FFFF99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>
                  <a:latin typeface="Times New Roman" pitchFamily="18" charset="0"/>
                </a:rPr>
                <a:t>i = 1;  sum = 0;</a:t>
              </a:r>
            </a:p>
          </p:txBody>
        </p:sp>
        <p:sp>
          <p:nvSpPr>
            <p:cNvPr id="26644" name="Line 24"/>
            <p:cNvSpPr>
              <a:spLocks noChangeShapeType="1"/>
            </p:cNvSpPr>
            <p:nvPr/>
          </p:nvSpPr>
          <p:spPr bwMode="auto">
            <a:xfrm>
              <a:off x="4176" y="1776"/>
              <a:ext cx="0" cy="240"/>
            </a:xfrm>
            <a:prstGeom prst="line">
              <a:avLst/>
            </a:prstGeom>
            <a:noFill/>
            <a:ln w="28575">
              <a:solidFill>
                <a:srgbClr val="4D4D4D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26631" name="Group 25"/>
          <p:cNvGrpSpPr>
            <a:grpSpLocks/>
          </p:cNvGrpSpPr>
          <p:nvPr/>
        </p:nvGrpSpPr>
        <p:grpSpPr bwMode="auto">
          <a:xfrm>
            <a:off x="4724400" y="4100513"/>
            <a:ext cx="3995738" cy="852487"/>
            <a:chOff x="2928" y="2871"/>
            <a:chExt cx="2517" cy="537"/>
          </a:xfrm>
        </p:grpSpPr>
        <p:sp>
          <p:nvSpPr>
            <p:cNvPr id="748570" name="Rectangle 26"/>
            <p:cNvSpPr>
              <a:spLocks noChangeArrowheads="1"/>
            </p:cNvSpPr>
            <p:nvPr/>
          </p:nvSpPr>
          <p:spPr bwMode="auto">
            <a:xfrm>
              <a:off x="2928" y="3168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latin typeface="Times New Roman" pitchFamily="18" charset="0"/>
                </a:rPr>
                <a:t>3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748571" name="Rectangle 27"/>
            <p:cNvSpPr>
              <a:spLocks noChangeArrowheads="1"/>
            </p:cNvSpPr>
            <p:nvPr/>
          </p:nvSpPr>
          <p:spPr bwMode="auto">
            <a:xfrm>
              <a:off x="3984" y="3168"/>
              <a:ext cx="672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latin typeface="Times New Roman" pitchFamily="18" charset="0"/>
                </a:rPr>
                <a:t>3</a:t>
              </a:r>
              <a:endParaRPr kumimoji="1" lang="en-US" altLang="zh-CN" sz="2000" b="1">
                <a:latin typeface="Times New Roman" pitchFamily="18" charset="0"/>
              </a:endParaRPr>
            </a:p>
          </p:txBody>
        </p:sp>
        <p:sp>
          <p:nvSpPr>
            <p:cNvPr id="26639" name="Text Box 28"/>
            <p:cNvSpPr txBox="1">
              <a:spLocks noChangeArrowheads="1"/>
            </p:cNvSpPr>
            <p:nvPr/>
          </p:nvSpPr>
          <p:spPr bwMode="auto">
            <a:xfrm>
              <a:off x="3166" y="2871"/>
              <a:ext cx="1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26640" name="Text Box 29"/>
            <p:cNvSpPr txBox="1">
              <a:spLocks noChangeArrowheads="1"/>
            </p:cNvSpPr>
            <p:nvPr/>
          </p:nvSpPr>
          <p:spPr bwMode="auto">
            <a:xfrm>
              <a:off x="4126" y="2871"/>
              <a:ext cx="4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sum</a:t>
              </a:r>
            </a:p>
          </p:txBody>
        </p:sp>
        <p:sp>
          <p:nvSpPr>
            <p:cNvPr id="748574" name="Text Box 30"/>
            <p:cNvSpPr txBox="1">
              <a:spLocks noChangeArrowheads="1"/>
            </p:cNvSpPr>
            <p:nvPr/>
          </p:nvSpPr>
          <p:spPr bwMode="auto">
            <a:xfrm>
              <a:off x="4903" y="2871"/>
              <a:ext cx="5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i &lt; = 3</a:t>
              </a:r>
              <a:endParaRPr kumimoji="1" lang="en-US" altLang="zh-CN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748575" name="Text Box 31"/>
          <p:cNvSpPr txBox="1">
            <a:spLocks noChangeArrowheads="1"/>
          </p:cNvSpPr>
          <p:nvPr/>
        </p:nvSpPr>
        <p:spPr bwMode="auto">
          <a:xfrm>
            <a:off x="8147050" y="455771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008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6633" name="AutoShape 32"/>
          <p:cNvSpPr>
            <a:spLocks noChangeArrowheads="1"/>
          </p:cNvSpPr>
          <p:nvPr/>
        </p:nvSpPr>
        <p:spPr bwMode="auto">
          <a:xfrm>
            <a:off x="5486400" y="1557338"/>
            <a:ext cx="1981200" cy="609600"/>
          </a:xfrm>
          <a:prstGeom prst="flowChartDecision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en-US" altLang="zh-CN" sz="1600" b="1">
                <a:solidFill>
                  <a:srgbClr val="FFFFFF"/>
                </a:solidFill>
                <a:latin typeface="Times New Roman" pitchFamily="18" charset="0"/>
              </a:rPr>
              <a:t>i &lt;= 3</a:t>
            </a:r>
          </a:p>
        </p:txBody>
      </p:sp>
      <p:grpSp>
        <p:nvGrpSpPr>
          <p:cNvPr id="26634" name="Group 33"/>
          <p:cNvGrpSpPr>
            <a:grpSpLocks/>
          </p:cNvGrpSpPr>
          <p:nvPr/>
        </p:nvGrpSpPr>
        <p:grpSpPr bwMode="auto">
          <a:xfrm>
            <a:off x="555625" y="1066800"/>
            <a:ext cx="4321175" cy="690563"/>
            <a:chOff x="350" y="672"/>
            <a:chExt cx="2722" cy="435"/>
          </a:xfrm>
        </p:grpSpPr>
        <p:sp>
          <p:nvSpPr>
            <p:cNvPr id="26636" name="Rectangle 34"/>
            <p:cNvSpPr>
              <a:spLocks noChangeArrowheads="1"/>
            </p:cNvSpPr>
            <p:nvPr/>
          </p:nvSpPr>
          <p:spPr bwMode="auto">
            <a:xfrm>
              <a:off x="350" y="764"/>
              <a:ext cx="191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/>
              <a:r>
                <a:rPr kumimoji="1" lang="zh-CN" altLang="zh-CN" sz="2000" b="1" i="1">
                  <a:solidFill>
                    <a:srgbClr val="008000"/>
                  </a:solidFill>
                  <a:latin typeface="Times New Roman" pitchFamily="18" charset="0"/>
                </a:rPr>
                <a:t>一个简单的循环跟踪：</a:t>
              </a:r>
              <a:r>
                <a:rPr kumimoji="1" lang="zh-CN" altLang="zh-CN" sz="2000" b="1">
                  <a:latin typeface="Times New Roman" pitchFamily="18" charset="0"/>
                </a:rPr>
                <a:t> </a:t>
              </a:r>
              <a:r>
                <a:rPr kumimoji="1" lang="zh-CN" altLang="zh-CN" sz="2000">
                  <a:latin typeface="Times New Roman" pitchFamily="18" charset="0"/>
                </a:rPr>
                <a:t>求</a:t>
              </a:r>
              <a:endParaRPr kumimoji="1" lang="zh-CN" altLang="en-US" sz="2000">
                <a:solidFill>
                  <a:srgbClr val="006600"/>
                </a:solidFill>
                <a:latin typeface="Times New Roman" pitchFamily="18" charset="0"/>
                <a:ea typeface="隶书" pitchFamily="49" charset="-122"/>
              </a:endParaRPr>
            </a:p>
          </p:txBody>
        </p:sp>
        <p:graphicFrame>
          <p:nvGraphicFramePr>
            <p:cNvPr id="26626" name="Object 35"/>
            <p:cNvGraphicFramePr>
              <a:graphicFrameLocks noChangeAspect="1"/>
            </p:cNvGraphicFramePr>
            <p:nvPr/>
          </p:nvGraphicFramePr>
          <p:xfrm>
            <a:off x="2300" y="672"/>
            <a:ext cx="772" cy="435"/>
          </p:xfrm>
          <a:graphic>
            <a:graphicData uri="http://schemas.openxmlformats.org/presentationml/2006/ole">
              <p:oleObj spid="_x0000_s26626" name="Equation" r:id="rId3" imgW="761760" imgH="431640" progId="Equation.3">
                <p:embed/>
              </p:oleObj>
            </a:graphicData>
          </a:graphic>
        </p:graphicFrame>
      </p:grpSp>
      <p:sp>
        <p:nvSpPr>
          <p:cNvPr id="26635" name="Rectangle 3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381000"/>
            <a:ext cx="4419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CN" sz="2200" b="1" smtClean="0">
                <a:solidFill>
                  <a:srgbClr val="CC3300"/>
                </a:solidFill>
              </a:rPr>
              <a:t>2.2.1  while</a:t>
            </a:r>
            <a:r>
              <a:rPr lang="zh-CN" altLang="en-US" sz="2200" b="1" smtClean="0">
                <a:solidFill>
                  <a:srgbClr val="CC3300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8575" grpId="0" autoUpdateAnimBg="0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0" name="Rectangle 2"/>
          <p:cNvSpPr>
            <a:spLocks noChangeArrowheads="1"/>
          </p:cNvSpPr>
          <p:nvPr/>
        </p:nvSpPr>
        <p:spPr bwMode="auto">
          <a:xfrm>
            <a:off x="762000" y="4200525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kumimoji="1" lang="en-US" altLang="zh-CN" sz="2000" b="1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kumimoji="1" lang="en-US" altLang="zh-CN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1193800" y="1843088"/>
            <a:ext cx="2922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zh-CN" b="1">
                <a:solidFill>
                  <a:srgbClr val="0033CC"/>
                </a:solidFill>
                <a:latin typeface="Times New Roman" pitchFamily="18" charset="0"/>
              </a:rPr>
              <a:t>以</a:t>
            </a:r>
            <a:r>
              <a:rPr kumimoji="1" lang="zh-CN" altLang="en-US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sum =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1 + 2 + 3 </a:t>
            </a:r>
            <a:r>
              <a:rPr kumimoji="1" lang="zh-CN" altLang="en-US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模拟执行</a:t>
            </a:r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609600" y="2170113"/>
            <a:ext cx="3873500" cy="3933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{  int  i = 1 ,   sum = 0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while ( i &lt;= </a:t>
            </a:r>
            <a:r>
              <a:rPr kumimoji="1" lang="en-US" altLang="zh-CN" b="1" i="1">
                <a:latin typeface="Times New Roman" pitchFamily="18" charset="0"/>
              </a:rPr>
              <a:t>3</a:t>
            </a:r>
            <a:r>
              <a:rPr kumimoji="1" lang="en-US" altLang="zh-CN" b="1">
                <a:latin typeface="Times New Roman" pitchFamily="18" charset="0"/>
              </a:rPr>
              <a:t> 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{   </a:t>
            </a:r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sum =  sum + i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     i ++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}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" sum = " &lt;&lt; sum &lt;&lt; endl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  <p:grpSp>
        <p:nvGrpSpPr>
          <p:cNvPr id="27654" name="Group 5"/>
          <p:cNvGrpSpPr>
            <a:grpSpLocks/>
          </p:cNvGrpSpPr>
          <p:nvPr/>
        </p:nvGrpSpPr>
        <p:grpSpPr bwMode="auto">
          <a:xfrm>
            <a:off x="5257800" y="457200"/>
            <a:ext cx="2801938" cy="3581400"/>
            <a:chOff x="3360" y="1248"/>
            <a:chExt cx="1843" cy="2496"/>
          </a:xfrm>
        </p:grpSpPr>
        <p:grpSp>
          <p:nvGrpSpPr>
            <p:cNvPr id="27670" name="Group 6"/>
            <p:cNvGrpSpPr>
              <a:grpSpLocks/>
            </p:cNvGrpSpPr>
            <p:nvPr/>
          </p:nvGrpSpPr>
          <p:grpSpPr bwMode="auto">
            <a:xfrm>
              <a:off x="3360" y="1248"/>
              <a:ext cx="1843" cy="2496"/>
              <a:chOff x="3360" y="1248"/>
              <a:chExt cx="1843" cy="2496"/>
            </a:xfrm>
          </p:grpSpPr>
          <p:grpSp>
            <p:nvGrpSpPr>
              <p:cNvPr id="27673" name="Group 7"/>
              <p:cNvGrpSpPr>
                <a:grpSpLocks/>
              </p:cNvGrpSpPr>
              <p:nvPr/>
            </p:nvGrpSpPr>
            <p:grpSpPr bwMode="auto">
              <a:xfrm>
                <a:off x="3360" y="1248"/>
                <a:ext cx="1680" cy="2496"/>
                <a:chOff x="3360" y="1248"/>
                <a:chExt cx="1680" cy="2496"/>
              </a:xfrm>
            </p:grpSpPr>
            <p:sp>
              <p:nvSpPr>
                <p:cNvPr id="27676" name="Line 8"/>
                <p:cNvSpPr>
                  <a:spLocks noChangeShapeType="1"/>
                </p:cNvSpPr>
                <p:nvPr/>
              </p:nvSpPr>
              <p:spPr bwMode="auto">
                <a:xfrm>
                  <a:off x="4176" y="3072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27677" name="Group 9"/>
                <p:cNvGrpSpPr>
                  <a:grpSpLocks/>
                </p:cNvGrpSpPr>
                <p:nvPr/>
              </p:nvGrpSpPr>
              <p:grpSpPr bwMode="auto">
                <a:xfrm>
                  <a:off x="3360" y="1248"/>
                  <a:ext cx="1680" cy="2496"/>
                  <a:chOff x="3360" y="1248"/>
                  <a:chExt cx="1680" cy="2496"/>
                </a:xfrm>
              </p:grpSpPr>
              <p:sp>
                <p:nvSpPr>
                  <p:cNvPr id="27678" name="AutoShape 10"/>
                  <p:cNvSpPr>
                    <a:spLocks noChangeArrowheads="1"/>
                  </p:cNvSpPr>
                  <p:nvPr/>
                </p:nvSpPr>
                <p:spPr bwMode="auto">
                  <a:xfrm>
                    <a:off x="3505" y="2016"/>
                    <a:ext cx="1340" cy="425"/>
                  </a:xfrm>
                  <a:prstGeom prst="flowChartDecision">
                    <a:avLst/>
                  </a:prstGeom>
                  <a:solidFill>
                    <a:srgbClr val="FFFF99"/>
                  </a:solidFill>
                  <a:ln w="28575">
                    <a:solidFill>
                      <a:srgbClr val="4D4D4D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i &lt;= 3</a:t>
                    </a:r>
                  </a:p>
                </p:txBody>
              </p:sp>
              <p:sp>
                <p:nvSpPr>
                  <p:cNvPr id="27679" name="AutoShape 11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2675"/>
                    <a:ext cx="1105" cy="425"/>
                  </a:xfrm>
                  <a:prstGeom prst="flowChartProcess">
                    <a:avLst/>
                  </a:prstGeom>
                  <a:solidFill>
                    <a:srgbClr val="FFFF99"/>
                  </a:solidFill>
                  <a:ln w="28575">
                    <a:solidFill>
                      <a:srgbClr val="4D4D4D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sum = sum + i;</a:t>
                    </a:r>
                  </a:p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 i + + ;</a:t>
                    </a:r>
                  </a:p>
                </p:txBody>
              </p:sp>
              <p:sp>
                <p:nvSpPr>
                  <p:cNvPr id="27680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1248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7681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2448"/>
                    <a:ext cx="0" cy="24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7682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0" y="3312"/>
                    <a:ext cx="8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7683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60" y="1872"/>
                    <a:ext cx="0" cy="144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7684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1872"/>
                    <a:ext cx="8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7685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4848" y="2256"/>
                    <a:ext cx="19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7686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5040" y="2256"/>
                    <a:ext cx="0" cy="120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7687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456"/>
                    <a:ext cx="86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7688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456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27674" name="Text Box 21"/>
              <p:cNvSpPr txBox="1">
                <a:spLocks noChangeArrowheads="1"/>
              </p:cNvSpPr>
              <p:nvPr/>
            </p:nvSpPr>
            <p:spPr bwMode="auto">
              <a:xfrm>
                <a:off x="4180" y="2398"/>
                <a:ext cx="251" cy="23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600">
                    <a:latin typeface="宋体" pitchFamily="2" charset="-122"/>
                  </a:rPr>
                  <a:t> </a:t>
                </a:r>
                <a:r>
                  <a:rPr kumimoji="1" lang="en-US" altLang="zh-CN" sz="1600" b="1">
                    <a:solidFill>
                      <a:srgbClr val="009900"/>
                    </a:solidFill>
                    <a:latin typeface="宋体" pitchFamily="2" charset="-122"/>
                  </a:rPr>
                  <a:t>1</a:t>
                </a:r>
              </a:p>
            </p:txBody>
          </p:sp>
          <p:sp>
            <p:nvSpPr>
              <p:cNvPr id="27675" name="Text Box 22"/>
              <p:cNvSpPr txBox="1">
                <a:spLocks noChangeArrowheads="1"/>
              </p:cNvSpPr>
              <p:nvPr/>
            </p:nvSpPr>
            <p:spPr bwMode="auto">
              <a:xfrm>
                <a:off x="4886" y="2021"/>
                <a:ext cx="317" cy="23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600" b="1">
                    <a:solidFill>
                      <a:srgbClr val="CC0000"/>
                    </a:solidFill>
                    <a:latin typeface="宋体" pitchFamily="2" charset="-122"/>
                  </a:rPr>
                  <a:t>0</a:t>
                </a:r>
                <a:r>
                  <a:rPr kumimoji="1" lang="en-US" altLang="zh-CN" sz="1600">
                    <a:latin typeface="宋体" pitchFamily="2" charset="-122"/>
                  </a:rPr>
                  <a:t>  </a:t>
                </a:r>
                <a:endParaRPr kumimoji="1" lang="en-US" altLang="zh-CN" sz="1600" b="1">
                  <a:latin typeface="宋体" pitchFamily="2" charset="-122"/>
                </a:endParaRPr>
              </a:p>
            </p:txBody>
          </p:sp>
        </p:grpSp>
        <p:sp>
          <p:nvSpPr>
            <p:cNvPr id="27671" name="AutoShape 23"/>
            <p:cNvSpPr>
              <a:spLocks noChangeArrowheads="1"/>
            </p:cNvSpPr>
            <p:nvPr/>
          </p:nvSpPr>
          <p:spPr bwMode="auto">
            <a:xfrm>
              <a:off x="3648" y="1523"/>
              <a:ext cx="1104" cy="255"/>
            </a:xfrm>
            <a:prstGeom prst="flowChartProcess">
              <a:avLst/>
            </a:prstGeom>
            <a:solidFill>
              <a:srgbClr val="FFFF99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>
                  <a:latin typeface="Times New Roman" pitchFamily="18" charset="0"/>
                </a:rPr>
                <a:t>i = 1;  sum = 0;</a:t>
              </a:r>
            </a:p>
          </p:txBody>
        </p:sp>
        <p:sp>
          <p:nvSpPr>
            <p:cNvPr id="27672" name="Line 24"/>
            <p:cNvSpPr>
              <a:spLocks noChangeShapeType="1"/>
            </p:cNvSpPr>
            <p:nvPr/>
          </p:nvSpPr>
          <p:spPr bwMode="auto">
            <a:xfrm>
              <a:off x="4176" y="1776"/>
              <a:ext cx="0" cy="240"/>
            </a:xfrm>
            <a:prstGeom prst="line">
              <a:avLst/>
            </a:prstGeom>
            <a:noFill/>
            <a:ln w="28575">
              <a:solidFill>
                <a:srgbClr val="4D4D4D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27655" name="Group 25"/>
          <p:cNvGrpSpPr>
            <a:grpSpLocks/>
          </p:cNvGrpSpPr>
          <p:nvPr/>
        </p:nvGrpSpPr>
        <p:grpSpPr bwMode="auto">
          <a:xfrm>
            <a:off x="4724400" y="4100513"/>
            <a:ext cx="3995738" cy="852487"/>
            <a:chOff x="2928" y="2871"/>
            <a:chExt cx="2517" cy="537"/>
          </a:xfrm>
        </p:grpSpPr>
        <p:sp>
          <p:nvSpPr>
            <p:cNvPr id="749594" name="Rectangle 26"/>
            <p:cNvSpPr>
              <a:spLocks noChangeArrowheads="1"/>
            </p:cNvSpPr>
            <p:nvPr/>
          </p:nvSpPr>
          <p:spPr bwMode="auto">
            <a:xfrm>
              <a:off x="2928" y="3168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latin typeface="Times New Roman" pitchFamily="18" charset="0"/>
                </a:rPr>
                <a:t>3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749595" name="Rectangle 27"/>
            <p:cNvSpPr>
              <a:spLocks noChangeArrowheads="1"/>
            </p:cNvSpPr>
            <p:nvPr/>
          </p:nvSpPr>
          <p:spPr bwMode="auto">
            <a:xfrm>
              <a:off x="3984" y="3168"/>
              <a:ext cx="672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latin typeface="Times New Roman" pitchFamily="18" charset="0"/>
                </a:rPr>
                <a:t>3</a:t>
              </a:r>
              <a:endParaRPr kumimoji="1" lang="en-US" altLang="zh-CN" sz="2000" b="1">
                <a:latin typeface="Times New Roman" pitchFamily="18" charset="0"/>
              </a:endParaRPr>
            </a:p>
          </p:txBody>
        </p:sp>
        <p:sp>
          <p:nvSpPr>
            <p:cNvPr id="27667" name="Text Box 28"/>
            <p:cNvSpPr txBox="1">
              <a:spLocks noChangeArrowheads="1"/>
            </p:cNvSpPr>
            <p:nvPr/>
          </p:nvSpPr>
          <p:spPr bwMode="auto">
            <a:xfrm>
              <a:off x="3166" y="2871"/>
              <a:ext cx="1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27668" name="Text Box 29"/>
            <p:cNvSpPr txBox="1">
              <a:spLocks noChangeArrowheads="1"/>
            </p:cNvSpPr>
            <p:nvPr/>
          </p:nvSpPr>
          <p:spPr bwMode="auto">
            <a:xfrm>
              <a:off x="4126" y="2871"/>
              <a:ext cx="4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sum</a:t>
              </a:r>
            </a:p>
          </p:txBody>
        </p:sp>
        <p:sp>
          <p:nvSpPr>
            <p:cNvPr id="749598" name="Text Box 30"/>
            <p:cNvSpPr txBox="1">
              <a:spLocks noChangeArrowheads="1"/>
            </p:cNvSpPr>
            <p:nvPr/>
          </p:nvSpPr>
          <p:spPr bwMode="auto">
            <a:xfrm>
              <a:off x="4903" y="2871"/>
              <a:ext cx="5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i &lt; = 3</a:t>
              </a:r>
              <a:endParaRPr kumimoji="1" lang="en-US" altLang="zh-CN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7656" name="Text Box 31"/>
          <p:cNvSpPr txBox="1">
            <a:spLocks noChangeArrowheads="1"/>
          </p:cNvSpPr>
          <p:nvPr/>
        </p:nvSpPr>
        <p:spPr bwMode="auto">
          <a:xfrm>
            <a:off x="8147050" y="455771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008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7657" name="Rectangle 32"/>
          <p:cNvSpPr>
            <a:spLocks noChangeArrowheads="1"/>
          </p:cNvSpPr>
          <p:nvPr/>
        </p:nvSpPr>
        <p:spPr bwMode="auto">
          <a:xfrm>
            <a:off x="5715000" y="2514600"/>
            <a:ext cx="1676400" cy="609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en-US" altLang="zh-CN" sz="1600" b="1">
                <a:solidFill>
                  <a:srgbClr val="FFFFFF"/>
                </a:solidFill>
                <a:latin typeface="Times New Roman" pitchFamily="18" charset="0"/>
              </a:rPr>
              <a:t>sum = sum + i;</a:t>
            </a:r>
          </a:p>
          <a:p>
            <a:pPr algn="ctr" eaLnBrk="1" hangingPunct="1"/>
            <a:r>
              <a:rPr kumimoji="1" lang="en-US" altLang="zh-CN" sz="1600" b="1">
                <a:solidFill>
                  <a:srgbClr val="FFFFFF"/>
                </a:solidFill>
                <a:latin typeface="Times New Roman" pitchFamily="18" charset="0"/>
              </a:rPr>
              <a:t> i + + ;</a:t>
            </a:r>
            <a:endParaRPr kumimoji="1" lang="en-US" altLang="zh-CN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49601" name="AutoShape 33"/>
          <p:cNvSpPr>
            <a:spLocks noChangeArrowheads="1"/>
          </p:cNvSpPr>
          <p:nvPr/>
        </p:nvSpPr>
        <p:spPr bwMode="auto">
          <a:xfrm>
            <a:off x="5486400" y="5029200"/>
            <a:ext cx="1295400" cy="381000"/>
          </a:xfrm>
          <a:prstGeom prst="flowChartMerge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000" b="1">
                <a:solidFill>
                  <a:srgbClr val="FF0000"/>
                </a:solidFill>
                <a:latin typeface="Times New Roman" pitchFamily="18" charset="0"/>
              </a:rPr>
              <a:t>3 + 3</a:t>
            </a:r>
          </a:p>
        </p:txBody>
      </p: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6172200" y="4953000"/>
            <a:ext cx="762000" cy="568325"/>
            <a:chOff x="3888" y="3120"/>
            <a:chExt cx="480" cy="358"/>
          </a:xfrm>
        </p:grpSpPr>
        <p:sp>
          <p:nvSpPr>
            <p:cNvPr id="749603" name="Line 35"/>
            <p:cNvSpPr>
              <a:spLocks noChangeShapeType="1"/>
            </p:cNvSpPr>
            <p:nvPr/>
          </p:nvSpPr>
          <p:spPr bwMode="auto">
            <a:xfrm>
              <a:off x="3888" y="3456"/>
              <a:ext cx="480" cy="0"/>
            </a:xfrm>
            <a:prstGeom prst="line">
              <a:avLst/>
            </a:prstGeom>
            <a:noFill/>
            <a:ln w="57150">
              <a:solidFill>
                <a:srgbClr val="FFCCFF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49604" name="Line 36"/>
            <p:cNvSpPr>
              <a:spLocks noChangeShapeType="1"/>
            </p:cNvSpPr>
            <p:nvPr/>
          </p:nvSpPr>
          <p:spPr bwMode="auto">
            <a:xfrm flipV="1">
              <a:off x="4368" y="3120"/>
              <a:ext cx="0" cy="358"/>
            </a:xfrm>
            <a:prstGeom prst="line">
              <a:avLst/>
            </a:prstGeom>
            <a:noFill/>
            <a:ln w="57150">
              <a:solidFill>
                <a:srgbClr val="FFCCFF"/>
              </a:solidFill>
              <a:round/>
              <a:headEnd/>
              <a:tailEnd type="stealth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27660" name="Group 37"/>
          <p:cNvGrpSpPr>
            <a:grpSpLocks/>
          </p:cNvGrpSpPr>
          <p:nvPr/>
        </p:nvGrpSpPr>
        <p:grpSpPr bwMode="auto">
          <a:xfrm>
            <a:off x="555625" y="1066800"/>
            <a:ext cx="4321175" cy="690563"/>
            <a:chOff x="350" y="672"/>
            <a:chExt cx="2722" cy="435"/>
          </a:xfrm>
        </p:grpSpPr>
        <p:sp>
          <p:nvSpPr>
            <p:cNvPr id="27662" name="Rectangle 38"/>
            <p:cNvSpPr>
              <a:spLocks noChangeArrowheads="1"/>
            </p:cNvSpPr>
            <p:nvPr/>
          </p:nvSpPr>
          <p:spPr bwMode="auto">
            <a:xfrm>
              <a:off x="350" y="764"/>
              <a:ext cx="191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/>
              <a:r>
                <a:rPr kumimoji="1" lang="zh-CN" altLang="zh-CN" sz="2000" b="1" i="1">
                  <a:solidFill>
                    <a:srgbClr val="008000"/>
                  </a:solidFill>
                  <a:latin typeface="Times New Roman" pitchFamily="18" charset="0"/>
                </a:rPr>
                <a:t>一个简单的循环跟踪：</a:t>
              </a:r>
              <a:r>
                <a:rPr kumimoji="1" lang="zh-CN" altLang="zh-CN" sz="2000" b="1">
                  <a:latin typeface="Times New Roman" pitchFamily="18" charset="0"/>
                </a:rPr>
                <a:t> </a:t>
              </a:r>
              <a:r>
                <a:rPr kumimoji="1" lang="zh-CN" altLang="zh-CN" sz="2000">
                  <a:latin typeface="Times New Roman" pitchFamily="18" charset="0"/>
                </a:rPr>
                <a:t>求</a:t>
              </a:r>
              <a:endParaRPr kumimoji="1" lang="zh-CN" altLang="en-US" sz="2000">
                <a:solidFill>
                  <a:srgbClr val="006600"/>
                </a:solidFill>
                <a:latin typeface="Times New Roman" pitchFamily="18" charset="0"/>
                <a:ea typeface="隶书" pitchFamily="49" charset="-122"/>
              </a:endParaRPr>
            </a:p>
          </p:txBody>
        </p:sp>
        <p:graphicFrame>
          <p:nvGraphicFramePr>
            <p:cNvPr id="27650" name="Object 39"/>
            <p:cNvGraphicFramePr>
              <a:graphicFrameLocks noChangeAspect="1"/>
            </p:cNvGraphicFramePr>
            <p:nvPr/>
          </p:nvGraphicFramePr>
          <p:xfrm>
            <a:off x="2300" y="672"/>
            <a:ext cx="772" cy="435"/>
          </p:xfrm>
          <a:graphic>
            <a:graphicData uri="http://schemas.openxmlformats.org/presentationml/2006/ole">
              <p:oleObj spid="_x0000_s27650" name="Equation" r:id="rId3" imgW="761760" imgH="431640" progId="Equation.3">
                <p:embed/>
              </p:oleObj>
            </a:graphicData>
          </a:graphic>
        </p:graphicFrame>
      </p:grpSp>
      <p:sp>
        <p:nvSpPr>
          <p:cNvPr id="27661" name="Rectangle 4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381000"/>
            <a:ext cx="4419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CN" sz="2200" b="1" smtClean="0">
                <a:solidFill>
                  <a:srgbClr val="CC3300"/>
                </a:solidFill>
              </a:rPr>
              <a:t>2.2.1  while</a:t>
            </a:r>
            <a:r>
              <a:rPr lang="zh-CN" altLang="en-US" sz="2200" b="1" smtClean="0">
                <a:solidFill>
                  <a:srgbClr val="CC3300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9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9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9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49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8" presetClass="entr" presetSubtype="3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9601" grpId="0" animBg="1" autoUpdateAnimBg="0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1193800" y="1843088"/>
            <a:ext cx="2922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zh-CN" b="1">
                <a:solidFill>
                  <a:srgbClr val="0033CC"/>
                </a:solidFill>
                <a:latin typeface="Times New Roman" pitchFamily="18" charset="0"/>
              </a:rPr>
              <a:t>以</a:t>
            </a:r>
            <a:r>
              <a:rPr kumimoji="1" lang="zh-CN" altLang="en-US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sum =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1 + 2 + 3 </a:t>
            </a:r>
            <a:r>
              <a:rPr kumimoji="1" lang="zh-CN" altLang="en-US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模拟执行</a:t>
            </a:r>
          </a:p>
        </p:txBody>
      </p:sp>
      <p:grpSp>
        <p:nvGrpSpPr>
          <p:cNvPr id="28676" name="Group 3"/>
          <p:cNvGrpSpPr>
            <a:grpSpLocks/>
          </p:cNvGrpSpPr>
          <p:nvPr/>
        </p:nvGrpSpPr>
        <p:grpSpPr bwMode="auto">
          <a:xfrm>
            <a:off x="5257800" y="457200"/>
            <a:ext cx="2801938" cy="3581400"/>
            <a:chOff x="3360" y="1248"/>
            <a:chExt cx="1843" cy="2496"/>
          </a:xfrm>
        </p:grpSpPr>
        <p:grpSp>
          <p:nvGrpSpPr>
            <p:cNvPr id="28694" name="Group 4"/>
            <p:cNvGrpSpPr>
              <a:grpSpLocks/>
            </p:cNvGrpSpPr>
            <p:nvPr/>
          </p:nvGrpSpPr>
          <p:grpSpPr bwMode="auto">
            <a:xfrm>
              <a:off x="3360" y="1248"/>
              <a:ext cx="1843" cy="2496"/>
              <a:chOff x="3360" y="1248"/>
              <a:chExt cx="1843" cy="2496"/>
            </a:xfrm>
          </p:grpSpPr>
          <p:grpSp>
            <p:nvGrpSpPr>
              <p:cNvPr id="28697" name="Group 5"/>
              <p:cNvGrpSpPr>
                <a:grpSpLocks/>
              </p:cNvGrpSpPr>
              <p:nvPr/>
            </p:nvGrpSpPr>
            <p:grpSpPr bwMode="auto">
              <a:xfrm>
                <a:off x="3360" y="1248"/>
                <a:ext cx="1680" cy="2496"/>
                <a:chOff x="3360" y="1248"/>
                <a:chExt cx="1680" cy="2496"/>
              </a:xfrm>
            </p:grpSpPr>
            <p:sp>
              <p:nvSpPr>
                <p:cNvPr id="28700" name="Line 6"/>
                <p:cNvSpPr>
                  <a:spLocks noChangeShapeType="1"/>
                </p:cNvSpPr>
                <p:nvPr/>
              </p:nvSpPr>
              <p:spPr bwMode="auto">
                <a:xfrm>
                  <a:off x="4176" y="3072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28701" name="Group 7"/>
                <p:cNvGrpSpPr>
                  <a:grpSpLocks/>
                </p:cNvGrpSpPr>
                <p:nvPr/>
              </p:nvGrpSpPr>
              <p:grpSpPr bwMode="auto">
                <a:xfrm>
                  <a:off x="3360" y="1248"/>
                  <a:ext cx="1680" cy="2496"/>
                  <a:chOff x="3360" y="1248"/>
                  <a:chExt cx="1680" cy="2496"/>
                </a:xfrm>
              </p:grpSpPr>
              <p:sp>
                <p:nvSpPr>
                  <p:cNvPr id="28702" name="AutoShape 8"/>
                  <p:cNvSpPr>
                    <a:spLocks noChangeArrowheads="1"/>
                  </p:cNvSpPr>
                  <p:nvPr/>
                </p:nvSpPr>
                <p:spPr bwMode="auto">
                  <a:xfrm>
                    <a:off x="3505" y="2016"/>
                    <a:ext cx="1340" cy="425"/>
                  </a:xfrm>
                  <a:prstGeom prst="flowChartDecision">
                    <a:avLst/>
                  </a:prstGeom>
                  <a:solidFill>
                    <a:srgbClr val="FFFF99"/>
                  </a:solidFill>
                  <a:ln w="28575">
                    <a:solidFill>
                      <a:srgbClr val="4D4D4D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i &lt;= 3</a:t>
                    </a:r>
                  </a:p>
                </p:txBody>
              </p:sp>
              <p:sp>
                <p:nvSpPr>
                  <p:cNvPr id="28703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2675"/>
                    <a:ext cx="1105" cy="425"/>
                  </a:xfrm>
                  <a:prstGeom prst="flowChartProcess">
                    <a:avLst/>
                  </a:prstGeom>
                  <a:solidFill>
                    <a:srgbClr val="FFFF99"/>
                  </a:solidFill>
                  <a:ln w="28575">
                    <a:solidFill>
                      <a:srgbClr val="4D4D4D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sum = sum + i;</a:t>
                    </a:r>
                  </a:p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 i + + ;</a:t>
                    </a:r>
                  </a:p>
                </p:txBody>
              </p:sp>
              <p:sp>
                <p:nvSpPr>
                  <p:cNvPr id="28704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1248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8705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2448"/>
                    <a:ext cx="0" cy="24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8706" name="Line 1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0" y="3312"/>
                    <a:ext cx="8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8707" name="Line 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60" y="1872"/>
                    <a:ext cx="0" cy="144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8708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1872"/>
                    <a:ext cx="8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8709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4848" y="2256"/>
                    <a:ext cx="19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8710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5040" y="2256"/>
                    <a:ext cx="0" cy="120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8711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456"/>
                    <a:ext cx="86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8712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456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28698" name="Text Box 19"/>
              <p:cNvSpPr txBox="1">
                <a:spLocks noChangeArrowheads="1"/>
              </p:cNvSpPr>
              <p:nvPr/>
            </p:nvSpPr>
            <p:spPr bwMode="auto">
              <a:xfrm>
                <a:off x="4180" y="2398"/>
                <a:ext cx="251" cy="23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600">
                    <a:latin typeface="宋体" pitchFamily="2" charset="-122"/>
                  </a:rPr>
                  <a:t> </a:t>
                </a:r>
                <a:r>
                  <a:rPr kumimoji="1" lang="en-US" altLang="zh-CN" sz="1600" b="1">
                    <a:solidFill>
                      <a:srgbClr val="009900"/>
                    </a:solidFill>
                    <a:latin typeface="宋体" pitchFamily="2" charset="-122"/>
                  </a:rPr>
                  <a:t>1</a:t>
                </a:r>
              </a:p>
            </p:txBody>
          </p:sp>
          <p:sp>
            <p:nvSpPr>
              <p:cNvPr id="28699" name="Text Box 20"/>
              <p:cNvSpPr txBox="1">
                <a:spLocks noChangeArrowheads="1"/>
              </p:cNvSpPr>
              <p:nvPr/>
            </p:nvSpPr>
            <p:spPr bwMode="auto">
              <a:xfrm>
                <a:off x="4886" y="2021"/>
                <a:ext cx="317" cy="23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600" b="1">
                    <a:solidFill>
                      <a:srgbClr val="CC0000"/>
                    </a:solidFill>
                    <a:latin typeface="宋体" pitchFamily="2" charset="-122"/>
                  </a:rPr>
                  <a:t>0</a:t>
                </a:r>
                <a:r>
                  <a:rPr kumimoji="1" lang="en-US" altLang="zh-CN" sz="1600">
                    <a:latin typeface="宋体" pitchFamily="2" charset="-122"/>
                  </a:rPr>
                  <a:t>  </a:t>
                </a:r>
                <a:endParaRPr kumimoji="1" lang="en-US" altLang="zh-CN" sz="1600" b="1">
                  <a:latin typeface="宋体" pitchFamily="2" charset="-122"/>
                </a:endParaRPr>
              </a:p>
            </p:txBody>
          </p:sp>
        </p:grpSp>
        <p:sp>
          <p:nvSpPr>
            <p:cNvPr id="28695" name="AutoShape 21"/>
            <p:cNvSpPr>
              <a:spLocks noChangeArrowheads="1"/>
            </p:cNvSpPr>
            <p:nvPr/>
          </p:nvSpPr>
          <p:spPr bwMode="auto">
            <a:xfrm>
              <a:off x="3648" y="1523"/>
              <a:ext cx="1104" cy="255"/>
            </a:xfrm>
            <a:prstGeom prst="flowChartProcess">
              <a:avLst/>
            </a:prstGeom>
            <a:solidFill>
              <a:srgbClr val="FFFF99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>
                  <a:latin typeface="Times New Roman" pitchFamily="18" charset="0"/>
                </a:rPr>
                <a:t>i = 1;  sum = 0;</a:t>
              </a:r>
            </a:p>
          </p:txBody>
        </p:sp>
        <p:sp>
          <p:nvSpPr>
            <p:cNvPr id="28696" name="Line 22"/>
            <p:cNvSpPr>
              <a:spLocks noChangeShapeType="1"/>
            </p:cNvSpPr>
            <p:nvPr/>
          </p:nvSpPr>
          <p:spPr bwMode="auto">
            <a:xfrm>
              <a:off x="4176" y="1776"/>
              <a:ext cx="0" cy="240"/>
            </a:xfrm>
            <a:prstGeom prst="line">
              <a:avLst/>
            </a:prstGeom>
            <a:noFill/>
            <a:ln w="28575">
              <a:solidFill>
                <a:srgbClr val="4D4D4D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28677" name="Group 23"/>
          <p:cNvGrpSpPr>
            <a:grpSpLocks/>
          </p:cNvGrpSpPr>
          <p:nvPr/>
        </p:nvGrpSpPr>
        <p:grpSpPr bwMode="auto">
          <a:xfrm>
            <a:off x="4724400" y="4100513"/>
            <a:ext cx="3995738" cy="852487"/>
            <a:chOff x="2928" y="2871"/>
            <a:chExt cx="2517" cy="537"/>
          </a:xfrm>
        </p:grpSpPr>
        <p:sp>
          <p:nvSpPr>
            <p:cNvPr id="750616" name="Rectangle 24"/>
            <p:cNvSpPr>
              <a:spLocks noChangeArrowheads="1"/>
            </p:cNvSpPr>
            <p:nvPr/>
          </p:nvSpPr>
          <p:spPr bwMode="auto">
            <a:xfrm>
              <a:off x="2928" y="3168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latin typeface="Times New Roman" pitchFamily="18" charset="0"/>
                </a:rPr>
                <a:t>3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750617" name="Rectangle 25"/>
            <p:cNvSpPr>
              <a:spLocks noChangeArrowheads="1"/>
            </p:cNvSpPr>
            <p:nvPr/>
          </p:nvSpPr>
          <p:spPr bwMode="auto">
            <a:xfrm>
              <a:off x="3984" y="3168"/>
              <a:ext cx="672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latin typeface="Times New Roman" pitchFamily="18" charset="0"/>
                </a:rPr>
                <a:t>6</a:t>
              </a:r>
              <a:endParaRPr kumimoji="1" lang="en-US" altLang="zh-CN" sz="2000" b="1">
                <a:latin typeface="Times New Roman" pitchFamily="18" charset="0"/>
              </a:endParaRPr>
            </a:p>
          </p:txBody>
        </p:sp>
        <p:sp>
          <p:nvSpPr>
            <p:cNvPr id="28691" name="Text Box 26"/>
            <p:cNvSpPr txBox="1">
              <a:spLocks noChangeArrowheads="1"/>
            </p:cNvSpPr>
            <p:nvPr/>
          </p:nvSpPr>
          <p:spPr bwMode="auto">
            <a:xfrm>
              <a:off x="3166" y="2871"/>
              <a:ext cx="1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28692" name="Text Box 27"/>
            <p:cNvSpPr txBox="1">
              <a:spLocks noChangeArrowheads="1"/>
            </p:cNvSpPr>
            <p:nvPr/>
          </p:nvSpPr>
          <p:spPr bwMode="auto">
            <a:xfrm>
              <a:off x="4126" y="2871"/>
              <a:ext cx="4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sum</a:t>
              </a:r>
            </a:p>
          </p:txBody>
        </p:sp>
        <p:sp>
          <p:nvSpPr>
            <p:cNvPr id="750620" name="Text Box 28"/>
            <p:cNvSpPr txBox="1">
              <a:spLocks noChangeArrowheads="1"/>
            </p:cNvSpPr>
            <p:nvPr/>
          </p:nvSpPr>
          <p:spPr bwMode="auto">
            <a:xfrm>
              <a:off x="4903" y="2871"/>
              <a:ext cx="5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i &lt; = 3</a:t>
              </a:r>
              <a:endParaRPr kumimoji="1" lang="en-US" altLang="zh-CN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8678" name="Text Box 29"/>
          <p:cNvSpPr txBox="1">
            <a:spLocks noChangeArrowheads="1"/>
          </p:cNvSpPr>
          <p:nvPr/>
        </p:nvSpPr>
        <p:spPr bwMode="auto">
          <a:xfrm>
            <a:off x="8147050" y="455771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008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8679" name="Rectangle 30"/>
          <p:cNvSpPr>
            <a:spLocks noChangeArrowheads="1"/>
          </p:cNvSpPr>
          <p:nvPr/>
        </p:nvSpPr>
        <p:spPr bwMode="auto">
          <a:xfrm>
            <a:off x="5715000" y="2514600"/>
            <a:ext cx="1676400" cy="609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en-US" altLang="zh-CN" sz="1600" b="1">
                <a:solidFill>
                  <a:srgbClr val="FFFFFF"/>
                </a:solidFill>
                <a:latin typeface="Times New Roman" pitchFamily="18" charset="0"/>
              </a:rPr>
              <a:t>sum = sum + i;</a:t>
            </a:r>
          </a:p>
          <a:p>
            <a:pPr algn="ctr" eaLnBrk="1" hangingPunct="1"/>
            <a:r>
              <a:rPr kumimoji="1" lang="en-US" altLang="zh-CN" sz="1600" b="1">
                <a:solidFill>
                  <a:srgbClr val="FFFFFF"/>
                </a:solidFill>
                <a:latin typeface="Times New Roman" pitchFamily="18" charset="0"/>
              </a:rPr>
              <a:t> i + + ;</a:t>
            </a:r>
            <a:endParaRPr kumimoji="1" lang="en-US" altLang="zh-CN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50623" name="AutoShape 31"/>
          <p:cNvSpPr>
            <a:spLocks noChangeArrowheads="1"/>
          </p:cNvSpPr>
          <p:nvPr/>
        </p:nvSpPr>
        <p:spPr bwMode="auto">
          <a:xfrm>
            <a:off x="5486400" y="5029200"/>
            <a:ext cx="1295400" cy="381000"/>
          </a:xfrm>
          <a:prstGeom prst="flowChartMerge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000" b="1">
                <a:solidFill>
                  <a:srgbClr val="FF0000"/>
                </a:solidFill>
                <a:latin typeface="Times New Roman" pitchFamily="18" charset="0"/>
              </a:rPr>
              <a:t>3 + 3</a:t>
            </a:r>
          </a:p>
        </p:txBody>
      </p:sp>
      <p:grpSp>
        <p:nvGrpSpPr>
          <p:cNvPr id="28681" name="Group 32"/>
          <p:cNvGrpSpPr>
            <a:grpSpLocks/>
          </p:cNvGrpSpPr>
          <p:nvPr/>
        </p:nvGrpSpPr>
        <p:grpSpPr bwMode="auto">
          <a:xfrm>
            <a:off x="6172200" y="4953000"/>
            <a:ext cx="762000" cy="568325"/>
            <a:chOff x="3888" y="3120"/>
            <a:chExt cx="480" cy="358"/>
          </a:xfrm>
        </p:grpSpPr>
        <p:sp>
          <p:nvSpPr>
            <p:cNvPr id="750625" name="Line 33"/>
            <p:cNvSpPr>
              <a:spLocks noChangeShapeType="1"/>
            </p:cNvSpPr>
            <p:nvPr/>
          </p:nvSpPr>
          <p:spPr bwMode="auto">
            <a:xfrm>
              <a:off x="3888" y="3456"/>
              <a:ext cx="480" cy="0"/>
            </a:xfrm>
            <a:prstGeom prst="line">
              <a:avLst/>
            </a:prstGeom>
            <a:noFill/>
            <a:ln w="57150">
              <a:solidFill>
                <a:srgbClr val="FFCCFF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50626" name="Line 34"/>
            <p:cNvSpPr>
              <a:spLocks noChangeShapeType="1"/>
            </p:cNvSpPr>
            <p:nvPr/>
          </p:nvSpPr>
          <p:spPr bwMode="auto">
            <a:xfrm flipV="1">
              <a:off x="4368" y="3120"/>
              <a:ext cx="0" cy="358"/>
            </a:xfrm>
            <a:prstGeom prst="line">
              <a:avLst/>
            </a:prstGeom>
            <a:noFill/>
            <a:ln w="57150">
              <a:solidFill>
                <a:srgbClr val="FFCCFF"/>
              </a:solidFill>
              <a:round/>
              <a:headEnd/>
              <a:tailEnd type="stealth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750627" name="Rectangle 35"/>
          <p:cNvSpPr>
            <a:spLocks noChangeArrowheads="1"/>
          </p:cNvSpPr>
          <p:nvPr/>
        </p:nvSpPr>
        <p:spPr bwMode="auto">
          <a:xfrm>
            <a:off x="762000" y="4200525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kumimoji="1" lang="en-US" altLang="zh-CN" sz="2000" b="1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kumimoji="1" lang="en-US" altLang="zh-CN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8683" name="Text Box 36"/>
          <p:cNvSpPr txBox="1">
            <a:spLocks noChangeArrowheads="1"/>
          </p:cNvSpPr>
          <p:nvPr/>
        </p:nvSpPr>
        <p:spPr bwMode="auto">
          <a:xfrm>
            <a:off x="609600" y="2170113"/>
            <a:ext cx="3873500" cy="3933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{  int  i = 1 ,   sum = 0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while ( i &lt;= </a:t>
            </a:r>
            <a:r>
              <a:rPr kumimoji="1" lang="en-US" altLang="zh-CN" b="1" i="1">
                <a:latin typeface="Times New Roman" pitchFamily="18" charset="0"/>
              </a:rPr>
              <a:t>3</a:t>
            </a:r>
            <a:r>
              <a:rPr kumimoji="1" lang="en-US" altLang="zh-CN" b="1">
                <a:latin typeface="Times New Roman" pitchFamily="18" charset="0"/>
              </a:rPr>
              <a:t> 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{   </a:t>
            </a:r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sum =  sum + i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     i ++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}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" sum = " &lt;&lt; sum &lt;&lt; endl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  <p:grpSp>
        <p:nvGrpSpPr>
          <p:cNvPr id="28684" name="Group 37"/>
          <p:cNvGrpSpPr>
            <a:grpSpLocks/>
          </p:cNvGrpSpPr>
          <p:nvPr/>
        </p:nvGrpSpPr>
        <p:grpSpPr bwMode="auto">
          <a:xfrm>
            <a:off x="555625" y="1066800"/>
            <a:ext cx="4321175" cy="690563"/>
            <a:chOff x="350" y="672"/>
            <a:chExt cx="2722" cy="435"/>
          </a:xfrm>
        </p:grpSpPr>
        <p:sp>
          <p:nvSpPr>
            <p:cNvPr id="28686" name="Rectangle 38"/>
            <p:cNvSpPr>
              <a:spLocks noChangeArrowheads="1"/>
            </p:cNvSpPr>
            <p:nvPr/>
          </p:nvSpPr>
          <p:spPr bwMode="auto">
            <a:xfrm>
              <a:off x="350" y="764"/>
              <a:ext cx="191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/>
              <a:r>
                <a:rPr kumimoji="1" lang="zh-CN" altLang="zh-CN" sz="2000" b="1" i="1">
                  <a:solidFill>
                    <a:srgbClr val="008000"/>
                  </a:solidFill>
                  <a:latin typeface="Times New Roman" pitchFamily="18" charset="0"/>
                </a:rPr>
                <a:t>一个简单的循环跟踪：</a:t>
              </a:r>
              <a:r>
                <a:rPr kumimoji="1" lang="zh-CN" altLang="zh-CN" sz="2000" b="1">
                  <a:latin typeface="Times New Roman" pitchFamily="18" charset="0"/>
                </a:rPr>
                <a:t> </a:t>
              </a:r>
              <a:r>
                <a:rPr kumimoji="1" lang="zh-CN" altLang="zh-CN" sz="2000">
                  <a:latin typeface="Times New Roman" pitchFamily="18" charset="0"/>
                </a:rPr>
                <a:t>求</a:t>
              </a:r>
              <a:endParaRPr kumimoji="1" lang="zh-CN" altLang="en-US" sz="2000">
                <a:solidFill>
                  <a:srgbClr val="006600"/>
                </a:solidFill>
                <a:latin typeface="Times New Roman" pitchFamily="18" charset="0"/>
                <a:ea typeface="隶书" pitchFamily="49" charset="-122"/>
              </a:endParaRPr>
            </a:p>
          </p:txBody>
        </p:sp>
        <p:graphicFrame>
          <p:nvGraphicFramePr>
            <p:cNvPr id="28674" name="Object 39"/>
            <p:cNvGraphicFramePr>
              <a:graphicFrameLocks noChangeAspect="1"/>
            </p:cNvGraphicFramePr>
            <p:nvPr/>
          </p:nvGraphicFramePr>
          <p:xfrm>
            <a:off x="2300" y="672"/>
            <a:ext cx="772" cy="435"/>
          </p:xfrm>
          <a:graphic>
            <a:graphicData uri="http://schemas.openxmlformats.org/presentationml/2006/ole">
              <p:oleObj spid="_x0000_s28674" name="Equation" r:id="rId3" imgW="761760" imgH="431640" progId="Equation.3">
                <p:embed/>
              </p:oleObj>
            </a:graphicData>
          </a:graphic>
        </p:graphicFrame>
      </p:grpSp>
      <p:sp>
        <p:nvSpPr>
          <p:cNvPr id="28685" name="Rectangle 4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381000"/>
            <a:ext cx="4419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CN" sz="2200" b="1" smtClean="0">
                <a:solidFill>
                  <a:srgbClr val="CC3300"/>
                </a:solidFill>
              </a:rPr>
              <a:t>2.2.1  while</a:t>
            </a:r>
            <a:r>
              <a:rPr lang="zh-CN" altLang="en-US" sz="2200" b="1" smtClean="0">
                <a:solidFill>
                  <a:srgbClr val="CC3300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1193800" y="1843088"/>
            <a:ext cx="2922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zh-CN" b="1">
                <a:solidFill>
                  <a:srgbClr val="0033CC"/>
                </a:solidFill>
                <a:latin typeface="Times New Roman" pitchFamily="18" charset="0"/>
              </a:rPr>
              <a:t>以</a:t>
            </a:r>
            <a:r>
              <a:rPr kumimoji="1" lang="zh-CN" altLang="en-US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sum =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1 + 2 + 3 </a:t>
            </a:r>
            <a:r>
              <a:rPr kumimoji="1" lang="zh-CN" altLang="en-US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模拟执行</a:t>
            </a:r>
          </a:p>
        </p:txBody>
      </p:sp>
      <p:grpSp>
        <p:nvGrpSpPr>
          <p:cNvPr id="29700" name="Group 3"/>
          <p:cNvGrpSpPr>
            <a:grpSpLocks/>
          </p:cNvGrpSpPr>
          <p:nvPr/>
        </p:nvGrpSpPr>
        <p:grpSpPr bwMode="auto">
          <a:xfrm>
            <a:off x="5257800" y="457200"/>
            <a:ext cx="2801938" cy="3581400"/>
            <a:chOff x="3360" y="1248"/>
            <a:chExt cx="1843" cy="2496"/>
          </a:xfrm>
        </p:grpSpPr>
        <p:grpSp>
          <p:nvGrpSpPr>
            <p:cNvPr id="29714" name="Group 4"/>
            <p:cNvGrpSpPr>
              <a:grpSpLocks/>
            </p:cNvGrpSpPr>
            <p:nvPr/>
          </p:nvGrpSpPr>
          <p:grpSpPr bwMode="auto">
            <a:xfrm>
              <a:off x="3360" y="1248"/>
              <a:ext cx="1843" cy="2496"/>
              <a:chOff x="3360" y="1248"/>
              <a:chExt cx="1843" cy="2496"/>
            </a:xfrm>
          </p:grpSpPr>
          <p:grpSp>
            <p:nvGrpSpPr>
              <p:cNvPr id="29717" name="Group 5"/>
              <p:cNvGrpSpPr>
                <a:grpSpLocks/>
              </p:cNvGrpSpPr>
              <p:nvPr/>
            </p:nvGrpSpPr>
            <p:grpSpPr bwMode="auto">
              <a:xfrm>
                <a:off x="3360" y="1248"/>
                <a:ext cx="1680" cy="2496"/>
                <a:chOff x="3360" y="1248"/>
                <a:chExt cx="1680" cy="2496"/>
              </a:xfrm>
            </p:grpSpPr>
            <p:sp>
              <p:nvSpPr>
                <p:cNvPr id="29720" name="Line 6"/>
                <p:cNvSpPr>
                  <a:spLocks noChangeShapeType="1"/>
                </p:cNvSpPr>
                <p:nvPr/>
              </p:nvSpPr>
              <p:spPr bwMode="auto">
                <a:xfrm>
                  <a:off x="4176" y="3072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29721" name="Group 7"/>
                <p:cNvGrpSpPr>
                  <a:grpSpLocks/>
                </p:cNvGrpSpPr>
                <p:nvPr/>
              </p:nvGrpSpPr>
              <p:grpSpPr bwMode="auto">
                <a:xfrm>
                  <a:off x="3360" y="1248"/>
                  <a:ext cx="1680" cy="2496"/>
                  <a:chOff x="3360" y="1248"/>
                  <a:chExt cx="1680" cy="2496"/>
                </a:xfrm>
              </p:grpSpPr>
              <p:sp>
                <p:nvSpPr>
                  <p:cNvPr id="29722" name="AutoShape 8"/>
                  <p:cNvSpPr>
                    <a:spLocks noChangeArrowheads="1"/>
                  </p:cNvSpPr>
                  <p:nvPr/>
                </p:nvSpPr>
                <p:spPr bwMode="auto">
                  <a:xfrm>
                    <a:off x="3505" y="2016"/>
                    <a:ext cx="1340" cy="425"/>
                  </a:xfrm>
                  <a:prstGeom prst="flowChartDecision">
                    <a:avLst/>
                  </a:prstGeom>
                  <a:solidFill>
                    <a:srgbClr val="FFFF99"/>
                  </a:solidFill>
                  <a:ln w="28575">
                    <a:solidFill>
                      <a:srgbClr val="4D4D4D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i &lt;= 3</a:t>
                    </a:r>
                  </a:p>
                </p:txBody>
              </p:sp>
              <p:sp>
                <p:nvSpPr>
                  <p:cNvPr id="29723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2675"/>
                    <a:ext cx="1105" cy="425"/>
                  </a:xfrm>
                  <a:prstGeom prst="flowChartProcess">
                    <a:avLst/>
                  </a:prstGeom>
                  <a:solidFill>
                    <a:srgbClr val="FFFF99"/>
                  </a:solidFill>
                  <a:ln w="28575">
                    <a:solidFill>
                      <a:srgbClr val="4D4D4D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sum = sum + i;</a:t>
                    </a:r>
                  </a:p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 i + + ;</a:t>
                    </a:r>
                  </a:p>
                </p:txBody>
              </p:sp>
              <p:sp>
                <p:nvSpPr>
                  <p:cNvPr id="29724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1248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9725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2448"/>
                    <a:ext cx="0" cy="24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9726" name="Line 1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0" y="3312"/>
                    <a:ext cx="8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9727" name="Line 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60" y="1872"/>
                    <a:ext cx="0" cy="144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9728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1872"/>
                    <a:ext cx="8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9729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4848" y="2256"/>
                    <a:ext cx="19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9730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5040" y="2256"/>
                    <a:ext cx="0" cy="120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9731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456"/>
                    <a:ext cx="86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9732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456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29718" name="Text Box 19"/>
              <p:cNvSpPr txBox="1">
                <a:spLocks noChangeArrowheads="1"/>
              </p:cNvSpPr>
              <p:nvPr/>
            </p:nvSpPr>
            <p:spPr bwMode="auto">
              <a:xfrm>
                <a:off x="4180" y="2398"/>
                <a:ext cx="251" cy="23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600">
                    <a:latin typeface="宋体" pitchFamily="2" charset="-122"/>
                  </a:rPr>
                  <a:t> </a:t>
                </a:r>
                <a:r>
                  <a:rPr kumimoji="1" lang="en-US" altLang="zh-CN" sz="1600" b="1">
                    <a:solidFill>
                      <a:srgbClr val="009900"/>
                    </a:solidFill>
                    <a:latin typeface="宋体" pitchFamily="2" charset="-122"/>
                  </a:rPr>
                  <a:t>1</a:t>
                </a:r>
              </a:p>
            </p:txBody>
          </p:sp>
          <p:sp>
            <p:nvSpPr>
              <p:cNvPr id="29719" name="Text Box 20"/>
              <p:cNvSpPr txBox="1">
                <a:spLocks noChangeArrowheads="1"/>
              </p:cNvSpPr>
              <p:nvPr/>
            </p:nvSpPr>
            <p:spPr bwMode="auto">
              <a:xfrm>
                <a:off x="4886" y="2021"/>
                <a:ext cx="317" cy="23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600" b="1">
                    <a:solidFill>
                      <a:srgbClr val="CC0000"/>
                    </a:solidFill>
                    <a:latin typeface="宋体" pitchFamily="2" charset="-122"/>
                  </a:rPr>
                  <a:t>0</a:t>
                </a:r>
                <a:r>
                  <a:rPr kumimoji="1" lang="en-US" altLang="zh-CN" sz="1600">
                    <a:latin typeface="宋体" pitchFamily="2" charset="-122"/>
                  </a:rPr>
                  <a:t>  </a:t>
                </a:r>
                <a:endParaRPr kumimoji="1" lang="en-US" altLang="zh-CN" sz="1600" b="1">
                  <a:latin typeface="宋体" pitchFamily="2" charset="-122"/>
                </a:endParaRPr>
              </a:p>
            </p:txBody>
          </p:sp>
        </p:grpSp>
        <p:sp>
          <p:nvSpPr>
            <p:cNvPr id="29715" name="AutoShape 21"/>
            <p:cNvSpPr>
              <a:spLocks noChangeArrowheads="1"/>
            </p:cNvSpPr>
            <p:nvPr/>
          </p:nvSpPr>
          <p:spPr bwMode="auto">
            <a:xfrm>
              <a:off x="3648" y="1523"/>
              <a:ext cx="1104" cy="255"/>
            </a:xfrm>
            <a:prstGeom prst="flowChartProcess">
              <a:avLst/>
            </a:prstGeom>
            <a:solidFill>
              <a:srgbClr val="FFFF99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>
                  <a:latin typeface="Times New Roman" pitchFamily="18" charset="0"/>
                </a:rPr>
                <a:t>i = 1;  sum = 0;</a:t>
              </a:r>
            </a:p>
          </p:txBody>
        </p:sp>
        <p:sp>
          <p:nvSpPr>
            <p:cNvPr id="29716" name="Line 22"/>
            <p:cNvSpPr>
              <a:spLocks noChangeShapeType="1"/>
            </p:cNvSpPr>
            <p:nvPr/>
          </p:nvSpPr>
          <p:spPr bwMode="auto">
            <a:xfrm>
              <a:off x="4176" y="1776"/>
              <a:ext cx="0" cy="240"/>
            </a:xfrm>
            <a:prstGeom prst="line">
              <a:avLst/>
            </a:prstGeom>
            <a:noFill/>
            <a:ln w="28575">
              <a:solidFill>
                <a:srgbClr val="4D4D4D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29701" name="Group 23"/>
          <p:cNvGrpSpPr>
            <a:grpSpLocks/>
          </p:cNvGrpSpPr>
          <p:nvPr/>
        </p:nvGrpSpPr>
        <p:grpSpPr bwMode="auto">
          <a:xfrm>
            <a:off x="4724400" y="4100513"/>
            <a:ext cx="3995738" cy="852487"/>
            <a:chOff x="2928" y="2871"/>
            <a:chExt cx="2517" cy="537"/>
          </a:xfrm>
        </p:grpSpPr>
        <p:sp>
          <p:nvSpPr>
            <p:cNvPr id="751640" name="Rectangle 24"/>
            <p:cNvSpPr>
              <a:spLocks noChangeArrowheads="1"/>
            </p:cNvSpPr>
            <p:nvPr/>
          </p:nvSpPr>
          <p:spPr bwMode="auto">
            <a:xfrm>
              <a:off x="2928" y="3168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latin typeface="Times New Roman" pitchFamily="18" charset="0"/>
                </a:rPr>
                <a:t>3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751641" name="Rectangle 25"/>
            <p:cNvSpPr>
              <a:spLocks noChangeArrowheads="1"/>
            </p:cNvSpPr>
            <p:nvPr/>
          </p:nvSpPr>
          <p:spPr bwMode="auto">
            <a:xfrm>
              <a:off x="3984" y="3168"/>
              <a:ext cx="672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latin typeface="Times New Roman" pitchFamily="18" charset="0"/>
                </a:rPr>
                <a:t>6</a:t>
              </a:r>
              <a:endParaRPr kumimoji="1" lang="en-US" altLang="zh-CN" sz="2000" b="1">
                <a:latin typeface="Times New Roman" pitchFamily="18" charset="0"/>
              </a:endParaRPr>
            </a:p>
          </p:txBody>
        </p:sp>
        <p:sp>
          <p:nvSpPr>
            <p:cNvPr id="29711" name="Text Box 26"/>
            <p:cNvSpPr txBox="1">
              <a:spLocks noChangeArrowheads="1"/>
            </p:cNvSpPr>
            <p:nvPr/>
          </p:nvSpPr>
          <p:spPr bwMode="auto">
            <a:xfrm>
              <a:off x="3166" y="2871"/>
              <a:ext cx="1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29712" name="Text Box 27"/>
            <p:cNvSpPr txBox="1">
              <a:spLocks noChangeArrowheads="1"/>
            </p:cNvSpPr>
            <p:nvPr/>
          </p:nvSpPr>
          <p:spPr bwMode="auto">
            <a:xfrm>
              <a:off x="4126" y="2871"/>
              <a:ext cx="4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sum</a:t>
              </a:r>
            </a:p>
          </p:txBody>
        </p:sp>
        <p:sp>
          <p:nvSpPr>
            <p:cNvPr id="751644" name="Text Box 28"/>
            <p:cNvSpPr txBox="1">
              <a:spLocks noChangeArrowheads="1"/>
            </p:cNvSpPr>
            <p:nvPr/>
          </p:nvSpPr>
          <p:spPr bwMode="auto">
            <a:xfrm>
              <a:off x="4903" y="2871"/>
              <a:ext cx="5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i &lt; = 3</a:t>
              </a:r>
              <a:endParaRPr kumimoji="1" lang="en-US" altLang="zh-CN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9702" name="Text Box 29"/>
          <p:cNvSpPr txBox="1">
            <a:spLocks noChangeArrowheads="1"/>
          </p:cNvSpPr>
          <p:nvPr/>
        </p:nvSpPr>
        <p:spPr bwMode="auto">
          <a:xfrm>
            <a:off x="8147050" y="455771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0099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9703" name="Rectangle 30"/>
          <p:cNvSpPr>
            <a:spLocks noChangeArrowheads="1"/>
          </p:cNvSpPr>
          <p:nvPr/>
        </p:nvSpPr>
        <p:spPr bwMode="auto">
          <a:xfrm>
            <a:off x="5715000" y="2514600"/>
            <a:ext cx="1676400" cy="609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en-US" altLang="zh-CN" sz="1600" b="1">
                <a:solidFill>
                  <a:srgbClr val="FFFFFF"/>
                </a:solidFill>
                <a:latin typeface="Times New Roman" pitchFamily="18" charset="0"/>
              </a:rPr>
              <a:t>sum = sum + i;</a:t>
            </a:r>
          </a:p>
          <a:p>
            <a:pPr algn="ctr" eaLnBrk="1" hangingPunct="1"/>
            <a:r>
              <a:rPr kumimoji="1" lang="en-US" altLang="zh-CN" sz="1600" b="1">
                <a:solidFill>
                  <a:srgbClr val="FFFFFF"/>
                </a:solidFill>
                <a:latin typeface="Times New Roman" pitchFamily="18" charset="0"/>
              </a:rPr>
              <a:t> i + + ;</a:t>
            </a:r>
            <a:endParaRPr kumimoji="1" lang="en-US" altLang="zh-CN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51647" name="Rectangle 31"/>
          <p:cNvSpPr>
            <a:spLocks noChangeArrowheads="1"/>
          </p:cNvSpPr>
          <p:nvPr/>
        </p:nvSpPr>
        <p:spPr bwMode="auto">
          <a:xfrm>
            <a:off x="762000" y="4560888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kumimoji="1" lang="en-US" altLang="zh-CN" sz="2000" b="1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kumimoji="1" lang="en-US" altLang="zh-CN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9705" name="Text Box 32"/>
          <p:cNvSpPr txBox="1">
            <a:spLocks noChangeArrowheads="1"/>
          </p:cNvSpPr>
          <p:nvPr/>
        </p:nvSpPr>
        <p:spPr bwMode="auto">
          <a:xfrm>
            <a:off x="609600" y="2170113"/>
            <a:ext cx="3873500" cy="3933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{  int  i = 1 ,   sum = 0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while ( i &lt;= </a:t>
            </a:r>
            <a:r>
              <a:rPr kumimoji="1" lang="en-US" altLang="zh-CN" b="1" i="1">
                <a:latin typeface="Times New Roman" pitchFamily="18" charset="0"/>
              </a:rPr>
              <a:t>3</a:t>
            </a:r>
            <a:r>
              <a:rPr kumimoji="1" lang="en-US" altLang="zh-CN" b="1">
                <a:latin typeface="Times New Roman" pitchFamily="18" charset="0"/>
              </a:rPr>
              <a:t> 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{   sum =  sum + i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     </a:t>
            </a:r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i ++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}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" sum = " &lt;&lt; sum &lt;&lt; endl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  <p:grpSp>
        <p:nvGrpSpPr>
          <p:cNvPr id="29706" name="Group 33"/>
          <p:cNvGrpSpPr>
            <a:grpSpLocks/>
          </p:cNvGrpSpPr>
          <p:nvPr/>
        </p:nvGrpSpPr>
        <p:grpSpPr bwMode="auto">
          <a:xfrm>
            <a:off x="555625" y="1066800"/>
            <a:ext cx="4321175" cy="690563"/>
            <a:chOff x="350" y="672"/>
            <a:chExt cx="2722" cy="435"/>
          </a:xfrm>
        </p:grpSpPr>
        <p:sp>
          <p:nvSpPr>
            <p:cNvPr id="29708" name="Rectangle 34"/>
            <p:cNvSpPr>
              <a:spLocks noChangeArrowheads="1"/>
            </p:cNvSpPr>
            <p:nvPr/>
          </p:nvSpPr>
          <p:spPr bwMode="auto">
            <a:xfrm>
              <a:off x="350" y="764"/>
              <a:ext cx="191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/>
              <a:r>
                <a:rPr kumimoji="1" lang="zh-CN" altLang="zh-CN" sz="2000" b="1" i="1">
                  <a:solidFill>
                    <a:srgbClr val="008000"/>
                  </a:solidFill>
                  <a:latin typeface="Times New Roman" pitchFamily="18" charset="0"/>
                </a:rPr>
                <a:t>一个简单的循环跟踪：</a:t>
              </a:r>
              <a:r>
                <a:rPr kumimoji="1" lang="zh-CN" altLang="zh-CN" sz="2000" b="1">
                  <a:latin typeface="Times New Roman" pitchFamily="18" charset="0"/>
                </a:rPr>
                <a:t> </a:t>
              </a:r>
              <a:r>
                <a:rPr kumimoji="1" lang="zh-CN" altLang="zh-CN" sz="2000">
                  <a:latin typeface="Times New Roman" pitchFamily="18" charset="0"/>
                </a:rPr>
                <a:t>求</a:t>
              </a:r>
              <a:endParaRPr kumimoji="1" lang="zh-CN" altLang="en-US" sz="2000">
                <a:solidFill>
                  <a:srgbClr val="006600"/>
                </a:solidFill>
                <a:latin typeface="Times New Roman" pitchFamily="18" charset="0"/>
                <a:ea typeface="隶书" pitchFamily="49" charset="-122"/>
              </a:endParaRPr>
            </a:p>
          </p:txBody>
        </p:sp>
        <p:graphicFrame>
          <p:nvGraphicFramePr>
            <p:cNvPr id="29698" name="Object 35"/>
            <p:cNvGraphicFramePr>
              <a:graphicFrameLocks noChangeAspect="1"/>
            </p:cNvGraphicFramePr>
            <p:nvPr/>
          </p:nvGraphicFramePr>
          <p:xfrm>
            <a:off x="2300" y="672"/>
            <a:ext cx="772" cy="435"/>
          </p:xfrm>
          <a:graphic>
            <a:graphicData uri="http://schemas.openxmlformats.org/presentationml/2006/ole">
              <p:oleObj spid="_x0000_s29698" name="Equation" r:id="rId3" imgW="761760" imgH="431640" progId="Equation.3">
                <p:embed/>
              </p:oleObj>
            </a:graphicData>
          </a:graphic>
        </p:graphicFrame>
      </p:grpSp>
      <p:sp>
        <p:nvSpPr>
          <p:cNvPr id="29707" name="Rectangle 3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381000"/>
            <a:ext cx="4419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CN" sz="2200" b="1" smtClean="0">
                <a:solidFill>
                  <a:srgbClr val="CC3300"/>
                </a:solidFill>
              </a:rPr>
              <a:t>2.2.1  while</a:t>
            </a:r>
            <a:r>
              <a:rPr lang="zh-CN" altLang="en-US" sz="2200" b="1" smtClean="0">
                <a:solidFill>
                  <a:srgbClr val="CC3300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1193800" y="1843088"/>
            <a:ext cx="2922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zh-CN" b="1">
                <a:solidFill>
                  <a:srgbClr val="0033CC"/>
                </a:solidFill>
                <a:latin typeface="Times New Roman" pitchFamily="18" charset="0"/>
              </a:rPr>
              <a:t>以</a:t>
            </a:r>
            <a:r>
              <a:rPr kumimoji="1" lang="zh-CN" altLang="en-US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sum =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1 + 2 + 3 </a:t>
            </a:r>
            <a:r>
              <a:rPr kumimoji="1" lang="zh-CN" altLang="en-US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模拟执行</a:t>
            </a:r>
          </a:p>
        </p:txBody>
      </p:sp>
      <p:sp>
        <p:nvSpPr>
          <p:cNvPr id="752643" name="Rectangle 3"/>
          <p:cNvSpPr>
            <a:spLocks noChangeArrowheads="1"/>
          </p:cNvSpPr>
          <p:nvPr/>
        </p:nvSpPr>
        <p:spPr bwMode="auto">
          <a:xfrm>
            <a:off x="762000" y="4560888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kumimoji="1" lang="en-US" altLang="zh-CN" sz="2000" b="1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kumimoji="1" lang="en-US" altLang="zh-CN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609600" y="2170113"/>
            <a:ext cx="3873500" cy="3933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{  int  i = 1 ,   sum = 0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while ( i &lt;= </a:t>
            </a:r>
            <a:r>
              <a:rPr kumimoji="1" lang="en-US" altLang="zh-CN" b="1" i="1">
                <a:latin typeface="Times New Roman" pitchFamily="18" charset="0"/>
              </a:rPr>
              <a:t>3</a:t>
            </a:r>
            <a:r>
              <a:rPr kumimoji="1" lang="en-US" altLang="zh-CN" b="1">
                <a:latin typeface="Times New Roman" pitchFamily="18" charset="0"/>
              </a:rPr>
              <a:t> 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{   sum =  sum + i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     </a:t>
            </a:r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i ++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}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" sum = " &lt;&lt; sum &lt;&lt; endl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  <p:grpSp>
        <p:nvGrpSpPr>
          <p:cNvPr id="30726" name="Group 5"/>
          <p:cNvGrpSpPr>
            <a:grpSpLocks/>
          </p:cNvGrpSpPr>
          <p:nvPr/>
        </p:nvGrpSpPr>
        <p:grpSpPr bwMode="auto">
          <a:xfrm>
            <a:off x="5257800" y="457200"/>
            <a:ext cx="2801938" cy="3581400"/>
            <a:chOff x="3360" y="1248"/>
            <a:chExt cx="1843" cy="2496"/>
          </a:xfrm>
        </p:grpSpPr>
        <p:grpSp>
          <p:nvGrpSpPr>
            <p:cNvPr id="30738" name="Group 6"/>
            <p:cNvGrpSpPr>
              <a:grpSpLocks/>
            </p:cNvGrpSpPr>
            <p:nvPr/>
          </p:nvGrpSpPr>
          <p:grpSpPr bwMode="auto">
            <a:xfrm>
              <a:off x="3360" y="1248"/>
              <a:ext cx="1843" cy="2496"/>
              <a:chOff x="3360" y="1248"/>
              <a:chExt cx="1843" cy="2496"/>
            </a:xfrm>
          </p:grpSpPr>
          <p:grpSp>
            <p:nvGrpSpPr>
              <p:cNvPr id="30741" name="Group 7"/>
              <p:cNvGrpSpPr>
                <a:grpSpLocks/>
              </p:cNvGrpSpPr>
              <p:nvPr/>
            </p:nvGrpSpPr>
            <p:grpSpPr bwMode="auto">
              <a:xfrm>
                <a:off x="3360" y="1248"/>
                <a:ext cx="1680" cy="2496"/>
                <a:chOff x="3360" y="1248"/>
                <a:chExt cx="1680" cy="2496"/>
              </a:xfrm>
            </p:grpSpPr>
            <p:sp>
              <p:nvSpPr>
                <p:cNvPr id="30744" name="Line 8"/>
                <p:cNvSpPr>
                  <a:spLocks noChangeShapeType="1"/>
                </p:cNvSpPr>
                <p:nvPr/>
              </p:nvSpPr>
              <p:spPr bwMode="auto">
                <a:xfrm>
                  <a:off x="4176" y="3072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30745" name="Group 9"/>
                <p:cNvGrpSpPr>
                  <a:grpSpLocks/>
                </p:cNvGrpSpPr>
                <p:nvPr/>
              </p:nvGrpSpPr>
              <p:grpSpPr bwMode="auto">
                <a:xfrm>
                  <a:off x="3360" y="1248"/>
                  <a:ext cx="1680" cy="2496"/>
                  <a:chOff x="3360" y="1248"/>
                  <a:chExt cx="1680" cy="2496"/>
                </a:xfrm>
              </p:grpSpPr>
              <p:sp>
                <p:nvSpPr>
                  <p:cNvPr id="30746" name="AutoShape 10"/>
                  <p:cNvSpPr>
                    <a:spLocks noChangeArrowheads="1"/>
                  </p:cNvSpPr>
                  <p:nvPr/>
                </p:nvSpPr>
                <p:spPr bwMode="auto">
                  <a:xfrm>
                    <a:off x="3505" y="2016"/>
                    <a:ext cx="1340" cy="425"/>
                  </a:xfrm>
                  <a:prstGeom prst="flowChartDecision">
                    <a:avLst/>
                  </a:prstGeom>
                  <a:solidFill>
                    <a:srgbClr val="FFFF99"/>
                  </a:solidFill>
                  <a:ln w="28575">
                    <a:solidFill>
                      <a:srgbClr val="4D4D4D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i &lt;= 3</a:t>
                    </a:r>
                  </a:p>
                </p:txBody>
              </p:sp>
              <p:sp>
                <p:nvSpPr>
                  <p:cNvPr id="30747" name="AutoShape 11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2675"/>
                    <a:ext cx="1105" cy="425"/>
                  </a:xfrm>
                  <a:prstGeom prst="flowChartProcess">
                    <a:avLst/>
                  </a:prstGeom>
                  <a:solidFill>
                    <a:srgbClr val="FFFF99"/>
                  </a:solidFill>
                  <a:ln w="28575">
                    <a:solidFill>
                      <a:srgbClr val="4D4D4D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sum = sum + i;</a:t>
                    </a:r>
                  </a:p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 i + + ;</a:t>
                    </a:r>
                  </a:p>
                </p:txBody>
              </p:sp>
              <p:sp>
                <p:nvSpPr>
                  <p:cNvPr id="30748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1248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0749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2448"/>
                    <a:ext cx="0" cy="24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0750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0" y="3312"/>
                    <a:ext cx="8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0751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60" y="1872"/>
                    <a:ext cx="0" cy="144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0752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1872"/>
                    <a:ext cx="8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0753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4848" y="2256"/>
                    <a:ext cx="19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0754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5040" y="2256"/>
                    <a:ext cx="0" cy="120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0755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456"/>
                    <a:ext cx="86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0756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456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30742" name="Text Box 21"/>
              <p:cNvSpPr txBox="1">
                <a:spLocks noChangeArrowheads="1"/>
              </p:cNvSpPr>
              <p:nvPr/>
            </p:nvSpPr>
            <p:spPr bwMode="auto">
              <a:xfrm>
                <a:off x="4180" y="2398"/>
                <a:ext cx="251" cy="23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600">
                    <a:latin typeface="宋体" pitchFamily="2" charset="-122"/>
                  </a:rPr>
                  <a:t> </a:t>
                </a:r>
                <a:r>
                  <a:rPr kumimoji="1" lang="en-US" altLang="zh-CN" sz="1600" b="1">
                    <a:solidFill>
                      <a:srgbClr val="009900"/>
                    </a:solidFill>
                    <a:latin typeface="宋体" pitchFamily="2" charset="-122"/>
                  </a:rPr>
                  <a:t>1</a:t>
                </a:r>
              </a:p>
            </p:txBody>
          </p:sp>
          <p:sp>
            <p:nvSpPr>
              <p:cNvPr id="30743" name="Text Box 22"/>
              <p:cNvSpPr txBox="1">
                <a:spLocks noChangeArrowheads="1"/>
              </p:cNvSpPr>
              <p:nvPr/>
            </p:nvSpPr>
            <p:spPr bwMode="auto">
              <a:xfrm>
                <a:off x="4886" y="2021"/>
                <a:ext cx="317" cy="23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600" b="1">
                    <a:solidFill>
                      <a:srgbClr val="CC0000"/>
                    </a:solidFill>
                    <a:latin typeface="宋体" pitchFamily="2" charset="-122"/>
                  </a:rPr>
                  <a:t>0</a:t>
                </a:r>
                <a:r>
                  <a:rPr kumimoji="1" lang="en-US" altLang="zh-CN" sz="1600">
                    <a:latin typeface="宋体" pitchFamily="2" charset="-122"/>
                  </a:rPr>
                  <a:t>  </a:t>
                </a:r>
                <a:endParaRPr kumimoji="1" lang="en-US" altLang="zh-CN" sz="1600" b="1">
                  <a:latin typeface="宋体" pitchFamily="2" charset="-122"/>
                </a:endParaRPr>
              </a:p>
            </p:txBody>
          </p:sp>
        </p:grpSp>
        <p:sp>
          <p:nvSpPr>
            <p:cNvPr id="30739" name="AutoShape 23"/>
            <p:cNvSpPr>
              <a:spLocks noChangeArrowheads="1"/>
            </p:cNvSpPr>
            <p:nvPr/>
          </p:nvSpPr>
          <p:spPr bwMode="auto">
            <a:xfrm>
              <a:off x="3648" y="1523"/>
              <a:ext cx="1104" cy="255"/>
            </a:xfrm>
            <a:prstGeom prst="flowChartProcess">
              <a:avLst/>
            </a:prstGeom>
            <a:solidFill>
              <a:srgbClr val="FFFF99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>
                  <a:latin typeface="Times New Roman" pitchFamily="18" charset="0"/>
                </a:rPr>
                <a:t>i = 1;  sum = 0;</a:t>
              </a:r>
            </a:p>
          </p:txBody>
        </p:sp>
        <p:sp>
          <p:nvSpPr>
            <p:cNvPr id="30740" name="Line 24"/>
            <p:cNvSpPr>
              <a:spLocks noChangeShapeType="1"/>
            </p:cNvSpPr>
            <p:nvPr/>
          </p:nvSpPr>
          <p:spPr bwMode="auto">
            <a:xfrm>
              <a:off x="4176" y="1776"/>
              <a:ext cx="0" cy="240"/>
            </a:xfrm>
            <a:prstGeom prst="line">
              <a:avLst/>
            </a:prstGeom>
            <a:noFill/>
            <a:ln w="28575">
              <a:solidFill>
                <a:srgbClr val="4D4D4D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30727" name="Group 25"/>
          <p:cNvGrpSpPr>
            <a:grpSpLocks/>
          </p:cNvGrpSpPr>
          <p:nvPr/>
        </p:nvGrpSpPr>
        <p:grpSpPr bwMode="auto">
          <a:xfrm>
            <a:off x="4724400" y="4100513"/>
            <a:ext cx="3995738" cy="852487"/>
            <a:chOff x="2928" y="2871"/>
            <a:chExt cx="2517" cy="537"/>
          </a:xfrm>
        </p:grpSpPr>
        <p:sp>
          <p:nvSpPr>
            <p:cNvPr id="752666" name="Rectangle 26"/>
            <p:cNvSpPr>
              <a:spLocks noChangeArrowheads="1"/>
            </p:cNvSpPr>
            <p:nvPr/>
          </p:nvSpPr>
          <p:spPr bwMode="auto">
            <a:xfrm>
              <a:off x="2928" y="3168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latin typeface="Times New Roman" pitchFamily="18" charset="0"/>
                </a:rPr>
                <a:t>4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752667" name="Rectangle 27"/>
            <p:cNvSpPr>
              <a:spLocks noChangeArrowheads="1"/>
            </p:cNvSpPr>
            <p:nvPr/>
          </p:nvSpPr>
          <p:spPr bwMode="auto">
            <a:xfrm>
              <a:off x="3984" y="3168"/>
              <a:ext cx="672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latin typeface="Times New Roman" pitchFamily="18" charset="0"/>
                </a:rPr>
                <a:t>6</a:t>
              </a:r>
              <a:endParaRPr kumimoji="1" lang="en-US" altLang="zh-CN" sz="2000" b="1">
                <a:latin typeface="Times New Roman" pitchFamily="18" charset="0"/>
              </a:endParaRPr>
            </a:p>
          </p:txBody>
        </p:sp>
        <p:sp>
          <p:nvSpPr>
            <p:cNvPr id="30735" name="Text Box 28"/>
            <p:cNvSpPr txBox="1">
              <a:spLocks noChangeArrowheads="1"/>
            </p:cNvSpPr>
            <p:nvPr/>
          </p:nvSpPr>
          <p:spPr bwMode="auto">
            <a:xfrm>
              <a:off x="3166" y="2871"/>
              <a:ext cx="1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30736" name="Text Box 29"/>
            <p:cNvSpPr txBox="1">
              <a:spLocks noChangeArrowheads="1"/>
            </p:cNvSpPr>
            <p:nvPr/>
          </p:nvSpPr>
          <p:spPr bwMode="auto">
            <a:xfrm>
              <a:off x="4126" y="2871"/>
              <a:ext cx="4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sum</a:t>
              </a:r>
            </a:p>
          </p:txBody>
        </p:sp>
        <p:sp>
          <p:nvSpPr>
            <p:cNvPr id="752670" name="Text Box 30"/>
            <p:cNvSpPr txBox="1">
              <a:spLocks noChangeArrowheads="1"/>
            </p:cNvSpPr>
            <p:nvPr/>
          </p:nvSpPr>
          <p:spPr bwMode="auto">
            <a:xfrm>
              <a:off x="4903" y="2871"/>
              <a:ext cx="5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i &lt; = 3</a:t>
              </a:r>
              <a:endParaRPr kumimoji="1" lang="en-US" altLang="zh-CN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30728" name="Text Box 31"/>
          <p:cNvSpPr txBox="1">
            <a:spLocks noChangeArrowheads="1"/>
          </p:cNvSpPr>
          <p:nvPr/>
        </p:nvSpPr>
        <p:spPr bwMode="auto">
          <a:xfrm>
            <a:off x="8147050" y="455771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008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30729" name="Rectangle 32"/>
          <p:cNvSpPr>
            <a:spLocks noChangeArrowheads="1"/>
          </p:cNvSpPr>
          <p:nvPr/>
        </p:nvSpPr>
        <p:spPr bwMode="auto">
          <a:xfrm>
            <a:off x="5715000" y="2514600"/>
            <a:ext cx="1676400" cy="609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en-US" altLang="zh-CN" sz="1600" b="1">
                <a:solidFill>
                  <a:srgbClr val="FFFFFF"/>
                </a:solidFill>
                <a:latin typeface="Times New Roman" pitchFamily="18" charset="0"/>
              </a:rPr>
              <a:t>sum = sum + i;</a:t>
            </a:r>
          </a:p>
          <a:p>
            <a:pPr algn="ctr" eaLnBrk="1" hangingPunct="1"/>
            <a:r>
              <a:rPr kumimoji="1" lang="en-US" altLang="zh-CN" sz="1600" b="1">
                <a:solidFill>
                  <a:srgbClr val="FFFFFF"/>
                </a:solidFill>
                <a:latin typeface="Times New Roman" pitchFamily="18" charset="0"/>
              </a:rPr>
              <a:t> i + + ;</a:t>
            </a:r>
            <a:endParaRPr kumimoji="1" lang="en-US" altLang="zh-CN" b="1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30730" name="Group 33"/>
          <p:cNvGrpSpPr>
            <a:grpSpLocks/>
          </p:cNvGrpSpPr>
          <p:nvPr/>
        </p:nvGrpSpPr>
        <p:grpSpPr bwMode="auto">
          <a:xfrm>
            <a:off x="555625" y="1066800"/>
            <a:ext cx="4321175" cy="690563"/>
            <a:chOff x="350" y="672"/>
            <a:chExt cx="2722" cy="435"/>
          </a:xfrm>
        </p:grpSpPr>
        <p:sp>
          <p:nvSpPr>
            <p:cNvPr id="30732" name="Rectangle 34"/>
            <p:cNvSpPr>
              <a:spLocks noChangeArrowheads="1"/>
            </p:cNvSpPr>
            <p:nvPr/>
          </p:nvSpPr>
          <p:spPr bwMode="auto">
            <a:xfrm>
              <a:off x="350" y="764"/>
              <a:ext cx="191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/>
              <a:r>
                <a:rPr kumimoji="1" lang="zh-CN" altLang="zh-CN" sz="2000" b="1" i="1">
                  <a:solidFill>
                    <a:srgbClr val="008000"/>
                  </a:solidFill>
                  <a:latin typeface="Times New Roman" pitchFamily="18" charset="0"/>
                </a:rPr>
                <a:t>一个简单的循环跟踪：</a:t>
              </a:r>
              <a:r>
                <a:rPr kumimoji="1" lang="zh-CN" altLang="zh-CN" sz="2000" b="1">
                  <a:latin typeface="Times New Roman" pitchFamily="18" charset="0"/>
                </a:rPr>
                <a:t> </a:t>
              </a:r>
              <a:r>
                <a:rPr kumimoji="1" lang="zh-CN" altLang="zh-CN" sz="2000">
                  <a:latin typeface="Times New Roman" pitchFamily="18" charset="0"/>
                </a:rPr>
                <a:t>求</a:t>
              </a:r>
              <a:endParaRPr kumimoji="1" lang="zh-CN" altLang="en-US" sz="2000">
                <a:solidFill>
                  <a:srgbClr val="006600"/>
                </a:solidFill>
                <a:latin typeface="Times New Roman" pitchFamily="18" charset="0"/>
                <a:ea typeface="隶书" pitchFamily="49" charset="-122"/>
              </a:endParaRPr>
            </a:p>
          </p:txBody>
        </p:sp>
        <p:graphicFrame>
          <p:nvGraphicFramePr>
            <p:cNvPr id="30722" name="Object 35"/>
            <p:cNvGraphicFramePr>
              <a:graphicFrameLocks noChangeAspect="1"/>
            </p:cNvGraphicFramePr>
            <p:nvPr/>
          </p:nvGraphicFramePr>
          <p:xfrm>
            <a:off x="2300" y="672"/>
            <a:ext cx="772" cy="435"/>
          </p:xfrm>
          <a:graphic>
            <a:graphicData uri="http://schemas.openxmlformats.org/presentationml/2006/ole">
              <p:oleObj spid="_x0000_s30722" name="Equation" r:id="rId3" imgW="761760" imgH="431640" progId="Equation.3">
                <p:embed/>
              </p:oleObj>
            </a:graphicData>
          </a:graphic>
        </p:graphicFrame>
      </p:grpSp>
      <p:sp>
        <p:nvSpPr>
          <p:cNvPr id="30731" name="Rectangle 3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381000"/>
            <a:ext cx="4419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CN" sz="2200" b="1" smtClean="0">
                <a:solidFill>
                  <a:srgbClr val="CC3300"/>
                </a:solidFill>
              </a:rPr>
              <a:t>2.2.1  while</a:t>
            </a:r>
            <a:r>
              <a:rPr lang="zh-CN" altLang="en-US" sz="2200" b="1" smtClean="0">
                <a:solidFill>
                  <a:srgbClr val="CC3300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1193800" y="1843088"/>
            <a:ext cx="2922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zh-CN" b="1">
                <a:solidFill>
                  <a:srgbClr val="0033CC"/>
                </a:solidFill>
                <a:latin typeface="Times New Roman" pitchFamily="18" charset="0"/>
              </a:rPr>
              <a:t>以</a:t>
            </a:r>
            <a:r>
              <a:rPr kumimoji="1" lang="zh-CN" altLang="en-US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sum =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1 + 2 + 3 </a:t>
            </a:r>
            <a:r>
              <a:rPr kumimoji="1" lang="zh-CN" altLang="en-US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模拟执行</a:t>
            </a:r>
          </a:p>
        </p:txBody>
      </p:sp>
      <p:grpSp>
        <p:nvGrpSpPr>
          <p:cNvPr id="31748" name="Group 3"/>
          <p:cNvGrpSpPr>
            <a:grpSpLocks/>
          </p:cNvGrpSpPr>
          <p:nvPr/>
        </p:nvGrpSpPr>
        <p:grpSpPr bwMode="auto">
          <a:xfrm>
            <a:off x="5257800" y="457200"/>
            <a:ext cx="2801938" cy="3581400"/>
            <a:chOff x="3360" y="1248"/>
            <a:chExt cx="1843" cy="2496"/>
          </a:xfrm>
        </p:grpSpPr>
        <p:grpSp>
          <p:nvGrpSpPr>
            <p:cNvPr id="31762" name="Group 4"/>
            <p:cNvGrpSpPr>
              <a:grpSpLocks/>
            </p:cNvGrpSpPr>
            <p:nvPr/>
          </p:nvGrpSpPr>
          <p:grpSpPr bwMode="auto">
            <a:xfrm>
              <a:off x="3360" y="1248"/>
              <a:ext cx="1843" cy="2496"/>
              <a:chOff x="3360" y="1248"/>
              <a:chExt cx="1843" cy="2496"/>
            </a:xfrm>
          </p:grpSpPr>
          <p:grpSp>
            <p:nvGrpSpPr>
              <p:cNvPr id="31765" name="Group 5"/>
              <p:cNvGrpSpPr>
                <a:grpSpLocks/>
              </p:cNvGrpSpPr>
              <p:nvPr/>
            </p:nvGrpSpPr>
            <p:grpSpPr bwMode="auto">
              <a:xfrm>
                <a:off x="3360" y="1248"/>
                <a:ext cx="1680" cy="2496"/>
                <a:chOff x="3360" y="1248"/>
                <a:chExt cx="1680" cy="2496"/>
              </a:xfrm>
            </p:grpSpPr>
            <p:sp>
              <p:nvSpPr>
                <p:cNvPr id="31768" name="Line 6"/>
                <p:cNvSpPr>
                  <a:spLocks noChangeShapeType="1"/>
                </p:cNvSpPr>
                <p:nvPr/>
              </p:nvSpPr>
              <p:spPr bwMode="auto">
                <a:xfrm>
                  <a:off x="4176" y="3072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31769" name="Group 7"/>
                <p:cNvGrpSpPr>
                  <a:grpSpLocks/>
                </p:cNvGrpSpPr>
                <p:nvPr/>
              </p:nvGrpSpPr>
              <p:grpSpPr bwMode="auto">
                <a:xfrm>
                  <a:off x="3360" y="1248"/>
                  <a:ext cx="1680" cy="2496"/>
                  <a:chOff x="3360" y="1248"/>
                  <a:chExt cx="1680" cy="2496"/>
                </a:xfrm>
              </p:grpSpPr>
              <p:sp>
                <p:nvSpPr>
                  <p:cNvPr id="31770" name="AutoShape 8"/>
                  <p:cNvSpPr>
                    <a:spLocks noChangeArrowheads="1"/>
                  </p:cNvSpPr>
                  <p:nvPr/>
                </p:nvSpPr>
                <p:spPr bwMode="auto">
                  <a:xfrm>
                    <a:off x="3505" y="2016"/>
                    <a:ext cx="1340" cy="425"/>
                  </a:xfrm>
                  <a:prstGeom prst="flowChartDecision">
                    <a:avLst/>
                  </a:prstGeom>
                  <a:solidFill>
                    <a:srgbClr val="FFFF99"/>
                  </a:solidFill>
                  <a:ln w="28575">
                    <a:solidFill>
                      <a:srgbClr val="4D4D4D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i &lt;= 5</a:t>
                    </a:r>
                  </a:p>
                </p:txBody>
              </p:sp>
              <p:sp>
                <p:nvSpPr>
                  <p:cNvPr id="31771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2675"/>
                    <a:ext cx="1105" cy="425"/>
                  </a:xfrm>
                  <a:prstGeom prst="flowChartProcess">
                    <a:avLst/>
                  </a:prstGeom>
                  <a:solidFill>
                    <a:srgbClr val="FFFF99"/>
                  </a:solidFill>
                  <a:ln w="28575">
                    <a:solidFill>
                      <a:srgbClr val="4D4D4D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sum = sum + i;</a:t>
                    </a:r>
                  </a:p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 i + + ;</a:t>
                    </a:r>
                  </a:p>
                </p:txBody>
              </p:sp>
              <p:sp>
                <p:nvSpPr>
                  <p:cNvPr id="31772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1248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1773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2448"/>
                    <a:ext cx="0" cy="24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1774" name="Line 1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0" y="3312"/>
                    <a:ext cx="8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1775" name="Line 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60" y="1872"/>
                    <a:ext cx="0" cy="144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1776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1872"/>
                    <a:ext cx="8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1777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4848" y="2256"/>
                    <a:ext cx="19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1778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5040" y="2256"/>
                    <a:ext cx="0" cy="120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1779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456"/>
                    <a:ext cx="86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1780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456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31766" name="Text Box 19"/>
              <p:cNvSpPr txBox="1">
                <a:spLocks noChangeArrowheads="1"/>
              </p:cNvSpPr>
              <p:nvPr/>
            </p:nvSpPr>
            <p:spPr bwMode="auto">
              <a:xfrm>
                <a:off x="4180" y="2398"/>
                <a:ext cx="251" cy="23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600">
                    <a:latin typeface="宋体" pitchFamily="2" charset="-122"/>
                  </a:rPr>
                  <a:t> </a:t>
                </a:r>
                <a:r>
                  <a:rPr kumimoji="1" lang="en-US" altLang="zh-CN" sz="1600" b="1">
                    <a:solidFill>
                      <a:srgbClr val="009900"/>
                    </a:solidFill>
                    <a:latin typeface="宋体" pitchFamily="2" charset="-122"/>
                  </a:rPr>
                  <a:t>1</a:t>
                </a:r>
              </a:p>
            </p:txBody>
          </p:sp>
          <p:sp>
            <p:nvSpPr>
              <p:cNvPr id="31767" name="Text Box 20"/>
              <p:cNvSpPr txBox="1">
                <a:spLocks noChangeArrowheads="1"/>
              </p:cNvSpPr>
              <p:nvPr/>
            </p:nvSpPr>
            <p:spPr bwMode="auto">
              <a:xfrm>
                <a:off x="4886" y="2021"/>
                <a:ext cx="317" cy="23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600" b="1">
                    <a:solidFill>
                      <a:srgbClr val="CC0000"/>
                    </a:solidFill>
                    <a:latin typeface="宋体" pitchFamily="2" charset="-122"/>
                  </a:rPr>
                  <a:t>0</a:t>
                </a:r>
                <a:r>
                  <a:rPr kumimoji="1" lang="en-US" altLang="zh-CN" sz="1600">
                    <a:latin typeface="宋体" pitchFamily="2" charset="-122"/>
                  </a:rPr>
                  <a:t>  </a:t>
                </a:r>
                <a:endParaRPr kumimoji="1" lang="en-US" altLang="zh-CN" sz="1600" b="1">
                  <a:latin typeface="宋体" pitchFamily="2" charset="-122"/>
                </a:endParaRPr>
              </a:p>
            </p:txBody>
          </p:sp>
        </p:grpSp>
        <p:sp>
          <p:nvSpPr>
            <p:cNvPr id="31763" name="AutoShape 21"/>
            <p:cNvSpPr>
              <a:spLocks noChangeArrowheads="1"/>
            </p:cNvSpPr>
            <p:nvPr/>
          </p:nvSpPr>
          <p:spPr bwMode="auto">
            <a:xfrm>
              <a:off x="3648" y="1523"/>
              <a:ext cx="1104" cy="255"/>
            </a:xfrm>
            <a:prstGeom prst="flowChartProcess">
              <a:avLst/>
            </a:prstGeom>
            <a:solidFill>
              <a:srgbClr val="FFFF99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>
                  <a:latin typeface="Times New Roman" pitchFamily="18" charset="0"/>
                </a:rPr>
                <a:t>i = 1;  sum = 0;</a:t>
              </a:r>
            </a:p>
          </p:txBody>
        </p:sp>
        <p:sp>
          <p:nvSpPr>
            <p:cNvPr id="31764" name="Line 22"/>
            <p:cNvSpPr>
              <a:spLocks noChangeShapeType="1"/>
            </p:cNvSpPr>
            <p:nvPr/>
          </p:nvSpPr>
          <p:spPr bwMode="auto">
            <a:xfrm>
              <a:off x="4176" y="1776"/>
              <a:ext cx="0" cy="240"/>
            </a:xfrm>
            <a:prstGeom prst="line">
              <a:avLst/>
            </a:prstGeom>
            <a:noFill/>
            <a:ln w="28575">
              <a:solidFill>
                <a:srgbClr val="4D4D4D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31749" name="Group 23"/>
          <p:cNvGrpSpPr>
            <a:grpSpLocks/>
          </p:cNvGrpSpPr>
          <p:nvPr/>
        </p:nvGrpSpPr>
        <p:grpSpPr bwMode="auto">
          <a:xfrm>
            <a:off x="4724400" y="4100513"/>
            <a:ext cx="3995738" cy="852487"/>
            <a:chOff x="2928" y="2871"/>
            <a:chExt cx="2517" cy="537"/>
          </a:xfrm>
        </p:grpSpPr>
        <p:sp>
          <p:nvSpPr>
            <p:cNvPr id="753688" name="Rectangle 24"/>
            <p:cNvSpPr>
              <a:spLocks noChangeArrowheads="1"/>
            </p:cNvSpPr>
            <p:nvPr/>
          </p:nvSpPr>
          <p:spPr bwMode="auto">
            <a:xfrm>
              <a:off x="2928" y="3168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latin typeface="Times New Roman" pitchFamily="18" charset="0"/>
                </a:rPr>
                <a:t>4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753689" name="Rectangle 25"/>
            <p:cNvSpPr>
              <a:spLocks noChangeArrowheads="1"/>
            </p:cNvSpPr>
            <p:nvPr/>
          </p:nvSpPr>
          <p:spPr bwMode="auto">
            <a:xfrm>
              <a:off x="3984" y="3168"/>
              <a:ext cx="672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latin typeface="Times New Roman" pitchFamily="18" charset="0"/>
                </a:rPr>
                <a:t>6</a:t>
              </a:r>
              <a:endParaRPr kumimoji="1" lang="en-US" altLang="zh-CN" sz="2000" b="1">
                <a:latin typeface="Times New Roman" pitchFamily="18" charset="0"/>
              </a:endParaRPr>
            </a:p>
          </p:txBody>
        </p:sp>
        <p:sp>
          <p:nvSpPr>
            <p:cNvPr id="31759" name="Text Box 26"/>
            <p:cNvSpPr txBox="1">
              <a:spLocks noChangeArrowheads="1"/>
            </p:cNvSpPr>
            <p:nvPr/>
          </p:nvSpPr>
          <p:spPr bwMode="auto">
            <a:xfrm>
              <a:off x="3166" y="2871"/>
              <a:ext cx="1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31760" name="Text Box 27"/>
            <p:cNvSpPr txBox="1">
              <a:spLocks noChangeArrowheads="1"/>
            </p:cNvSpPr>
            <p:nvPr/>
          </p:nvSpPr>
          <p:spPr bwMode="auto">
            <a:xfrm>
              <a:off x="4126" y="2871"/>
              <a:ext cx="4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sum</a:t>
              </a:r>
            </a:p>
          </p:txBody>
        </p:sp>
        <p:sp>
          <p:nvSpPr>
            <p:cNvPr id="753692" name="Text Box 28"/>
            <p:cNvSpPr txBox="1">
              <a:spLocks noChangeArrowheads="1"/>
            </p:cNvSpPr>
            <p:nvPr/>
          </p:nvSpPr>
          <p:spPr bwMode="auto">
            <a:xfrm>
              <a:off x="4903" y="2871"/>
              <a:ext cx="5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i &lt; = 3</a:t>
              </a:r>
              <a:endParaRPr kumimoji="1" lang="en-US" altLang="zh-CN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31750" name="AutoShape 29"/>
          <p:cNvSpPr>
            <a:spLocks noChangeArrowheads="1"/>
          </p:cNvSpPr>
          <p:nvPr/>
        </p:nvSpPr>
        <p:spPr bwMode="auto">
          <a:xfrm>
            <a:off x="5486400" y="1557338"/>
            <a:ext cx="1981200" cy="609600"/>
          </a:xfrm>
          <a:prstGeom prst="flowChartDecision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en-US" altLang="zh-CN" sz="1600" b="1">
                <a:solidFill>
                  <a:srgbClr val="FFFFFF"/>
                </a:solidFill>
                <a:latin typeface="Times New Roman" pitchFamily="18" charset="0"/>
              </a:rPr>
              <a:t>i &lt;= 3</a:t>
            </a:r>
          </a:p>
        </p:txBody>
      </p:sp>
      <p:sp>
        <p:nvSpPr>
          <p:cNvPr id="753694" name="AutoShape 30"/>
          <p:cNvSpPr>
            <a:spLocks noChangeArrowheads="1"/>
          </p:cNvSpPr>
          <p:nvPr/>
        </p:nvSpPr>
        <p:spPr bwMode="auto">
          <a:xfrm>
            <a:off x="7924800" y="4419600"/>
            <a:ext cx="762000" cy="609600"/>
          </a:xfrm>
          <a:prstGeom prst="irregularSeal1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45791" dir="3378596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0</a:t>
            </a:r>
          </a:p>
        </p:txBody>
      </p:sp>
      <p:sp>
        <p:nvSpPr>
          <p:cNvPr id="753695" name="Rectangle 31"/>
          <p:cNvSpPr>
            <a:spLocks noChangeArrowheads="1"/>
          </p:cNvSpPr>
          <p:nvPr/>
        </p:nvSpPr>
        <p:spPr bwMode="auto">
          <a:xfrm>
            <a:off x="762000" y="3768725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kumimoji="1" lang="en-US" altLang="zh-CN" sz="2000" b="1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kumimoji="1" lang="en-US" altLang="zh-CN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1753" name="Text Box 32"/>
          <p:cNvSpPr txBox="1">
            <a:spLocks noChangeArrowheads="1"/>
          </p:cNvSpPr>
          <p:nvPr/>
        </p:nvSpPr>
        <p:spPr bwMode="auto">
          <a:xfrm>
            <a:off x="609600" y="2170113"/>
            <a:ext cx="3873500" cy="3933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{  int  i = 1 ,   sum = 0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    while ( i &lt;= </a:t>
            </a:r>
            <a:r>
              <a:rPr kumimoji="1" lang="en-US" altLang="zh-CN" b="1" i="1">
                <a:solidFill>
                  <a:srgbClr val="FFFFFF"/>
                </a:solidFill>
                <a:latin typeface="Times New Roman" pitchFamily="18" charset="0"/>
              </a:rPr>
              <a:t>3</a:t>
            </a:r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 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{   sum =  sum + i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     i ++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}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" sum = " &lt;&lt; sum &lt;&lt; endl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  <p:grpSp>
        <p:nvGrpSpPr>
          <p:cNvPr id="31754" name="Group 33"/>
          <p:cNvGrpSpPr>
            <a:grpSpLocks/>
          </p:cNvGrpSpPr>
          <p:nvPr/>
        </p:nvGrpSpPr>
        <p:grpSpPr bwMode="auto">
          <a:xfrm>
            <a:off x="555625" y="1066800"/>
            <a:ext cx="4321175" cy="690563"/>
            <a:chOff x="350" y="672"/>
            <a:chExt cx="2722" cy="435"/>
          </a:xfrm>
        </p:grpSpPr>
        <p:sp>
          <p:nvSpPr>
            <p:cNvPr id="31756" name="Rectangle 34"/>
            <p:cNvSpPr>
              <a:spLocks noChangeArrowheads="1"/>
            </p:cNvSpPr>
            <p:nvPr/>
          </p:nvSpPr>
          <p:spPr bwMode="auto">
            <a:xfrm>
              <a:off x="350" y="764"/>
              <a:ext cx="191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/>
              <a:r>
                <a:rPr kumimoji="1" lang="zh-CN" altLang="zh-CN" sz="2000" b="1" i="1">
                  <a:solidFill>
                    <a:srgbClr val="008000"/>
                  </a:solidFill>
                  <a:latin typeface="Times New Roman" pitchFamily="18" charset="0"/>
                </a:rPr>
                <a:t>一个简单的循环跟踪：</a:t>
              </a:r>
              <a:r>
                <a:rPr kumimoji="1" lang="zh-CN" altLang="zh-CN" sz="2000" b="1">
                  <a:latin typeface="Times New Roman" pitchFamily="18" charset="0"/>
                </a:rPr>
                <a:t> </a:t>
              </a:r>
              <a:r>
                <a:rPr kumimoji="1" lang="zh-CN" altLang="zh-CN" sz="2000">
                  <a:latin typeface="Times New Roman" pitchFamily="18" charset="0"/>
                </a:rPr>
                <a:t>求</a:t>
              </a:r>
              <a:endParaRPr kumimoji="1" lang="zh-CN" altLang="en-US" sz="2000">
                <a:solidFill>
                  <a:srgbClr val="006600"/>
                </a:solidFill>
                <a:latin typeface="Times New Roman" pitchFamily="18" charset="0"/>
                <a:ea typeface="隶书" pitchFamily="49" charset="-122"/>
              </a:endParaRPr>
            </a:p>
          </p:txBody>
        </p:sp>
        <p:graphicFrame>
          <p:nvGraphicFramePr>
            <p:cNvPr id="31746" name="Object 35"/>
            <p:cNvGraphicFramePr>
              <a:graphicFrameLocks noChangeAspect="1"/>
            </p:cNvGraphicFramePr>
            <p:nvPr/>
          </p:nvGraphicFramePr>
          <p:xfrm>
            <a:off x="2300" y="672"/>
            <a:ext cx="772" cy="435"/>
          </p:xfrm>
          <a:graphic>
            <a:graphicData uri="http://schemas.openxmlformats.org/presentationml/2006/ole">
              <p:oleObj spid="_x0000_s31746" name="Equation" r:id="rId3" imgW="761760" imgH="431640" progId="Equation.3">
                <p:embed/>
              </p:oleObj>
            </a:graphicData>
          </a:graphic>
        </p:graphicFrame>
      </p:grpSp>
      <p:sp>
        <p:nvSpPr>
          <p:cNvPr id="31755" name="Rectangle 3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381000"/>
            <a:ext cx="4419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CN" sz="2200" b="1" smtClean="0">
                <a:solidFill>
                  <a:srgbClr val="CC3300"/>
                </a:solidFill>
              </a:rPr>
              <a:t>2.2.1  while</a:t>
            </a:r>
            <a:r>
              <a:rPr lang="zh-CN" altLang="en-US" sz="2200" b="1" smtClean="0">
                <a:solidFill>
                  <a:srgbClr val="CC3300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53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694" grpId="0" animBg="1" autoUpdateAnimBg="0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Rectangle 2"/>
          <p:cNvSpPr>
            <a:spLocks noChangeArrowheads="1"/>
          </p:cNvSpPr>
          <p:nvPr/>
        </p:nvSpPr>
        <p:spPr bwMode="auto">
          <a:xfrm>
            <a:off x="762000" y="5353050"/>
            <a:ext cx="3810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kumimoji="1" lang="en-US" altLang="zh-CN" sz="2000" b="1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kumimoji="1" lang="en-US" altLang="zh-CN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1193800" y="1843088"/>
            <a:ext cx="2922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zh-CN" b="1">
                <a:solidFill>
                  <a:srgbClr val="0033CC"/>
                </a:solidFill>
                <a:latin typeface="Times New Roman" pitchFamily="18" charset="0"/>
              </a:rPr>
              <a:t>以</a:t>
            </a:r>
            <a:r>
              <a:rPr kumimoji="1" lang="zh-CN" altLang="en-US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sum =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1 + 2 + 3 </a:t>
            </a:r>
            <a:r>
              <a:rPr kumimoji="1" lang="zh-CN" altLang="en-US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模拟执行</a:t>
            </a:r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609600" y="2170113"/>
            <a:ext cx="3873500" cy="3933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{  int  i = 1 ,   sum = 0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while ( i &lt;= </a:t>
            </a:r>
            <a:r>
              <a:rPr kumimoji="1" lang="en-US" altLang="zh-CN" b="1" i="1">
                <a:latin typeface="Times New Roman" pitchFamily="18" charset="0"/>
              </a:rPr>
              <a:t>3</a:t>
            </a:r>
            <a:r>
              <a:rPr kumimoji="1" lang="en-US" altLang="zh-CN" b="1">
                <a:latin typeface="Times New Roman" pitchFamily="18" charset="0"/>
              </a:rPr>
              <a:t> 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{   sum =  sum + i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     i ++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}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</a:t>
            </a:r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cout &lt;&lt; " sum = " &lt;&lt; sum &lt;&lt; endl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  <p:grpSp>
        <p:nvGrpSpPr>
          <p:cNvPr id="32774" name="Group 5"/>
          <p:cNvGrpSpPr>
            <a:grpSpLocks/>
          </p:cNvGrpSpPr>
          <p:nvPr/>
        </p:nvGrpSpPr>
        <p:grpSpPr bwMode="auto">
          <a:xfrm>
            <a:off x="5257800" y="457200"/>
            <a:ext cx="2801938" cy="3581400"/>
            <a:chOff x="3360" y="1248"/>
            <a:chExt cx="1843" cy="2496"/>
          </a:xfrm>
        </p:grpSpPr>
        <p:grpSp>
          <p:nvGrpSpPr>
            <p:cNvPr id="32788" name="Group 6"/>
            <p:cNvGrpSpPr>
              <a:grpSpLocks/>
            </p:cNvGrpSpPr>
            <p:nvPr/>
          </p:nvGrpSpPr>
          <p:grpSpPr bwMode="auto">
            <a:xfrm>
              <a:off x="3360" y="1248"/>
              <a:ext cx="1843" cy="2496"/>
              <a:chOff x="3360" y="1248"/>
              <a:chExt cx="1843" cy="2496"/>
            </a:xfrm>
          </p:grpSpPr>
          <p:grpSp>
            <p:nvGrpSpPr>
              <p:cNvPr id="32791" name="Group 7"/>
              <p:cNvGrpSpPr>
                <a:grpSpLocks/>
              </p:cNvGrpSpPr>
              <p:nvPr/>
            </p:nvGrpSpPr>
            <p:grpSpPr bwMode="auto">
              <a:xfrm>
                <a:off x="3360" y="1248"/>
                <a:ext cx="1680" cy="2496"/>
                <a:chOff x="3360" y="1248"/>
                <a:chExt cx="1680" cy="2496"/>
              </a:xfrm>
            </p:grpSpPr>
            <p:sp>
              <p:nvSpPr>
                <p:cNvPr id="32794" name="Line 8"/>
                <p:cNvSpPr>
                  <a:spLocks noChangeShapeType="1"/>
                </p:cNvSpPr>
                <p:nvPr/>
              </p:nvSpPr>
              <p:spPr bwMode="auto">
                <a:xfrm>
                  <a:off x="4176" y="3072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32795" name="Group 9"/>
                <p:cNvGrpSpPr>
                  <a:grpSpLocks/>
                </p:cNvGrpSpPr>
                <p:nvPr/>
              </p:nvGrpSpPr>
              <p:grpSpPr bwMode="auto">
                <a:xfrm>
                  <a:off x="3360" y="1248"/>
                  <a:ext cx="1680" cy="2496"/>
                  <a:chOff x="3360" y="1248"/>
                  <a:chExt cx="1680" cy="2496"/>
                </a:xfrm>
              </p:grpSpPr>
              <p:sp>
                <p:nvSpPr>
                  <p:cNvPr id="32796" name="AutoShape 10"/>
                  <p:cNvSpPr>
                    <a:spLocks noChangeArrowheads="1"/>
                  </p:cNvSpPr>
                  <p:nvPr/>
                </p:nvSpPr>
                <p:spPr bwMode="auto">
                  <a:xfrm>
                    <a:off x="3505" y="2016"/>
                    <a:ext cx="1340" cy="425"/>
                  </a:xfrm>
                  <a:prstGeom prst="flowChartDecision">
                    <a:avLst/>
                  </a:prstGeom>
                  <a:solidFill>
                    <a:srgbClr val="FFFF99"/>
                  </a:solidFill>
                  <a:ln w="28575">
                    <a:solidFill>
                      <a:srgbClr val="4D4D4D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i &lt;= 5</a:t>
                    </a:r>
                  </a:p>
                </p:txBody>
              </p:sp>
              <p:sp>
                <p:nvSpPr>
                  <p:cNvPr id="32797" name="AutoShape 11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2675"/>
                    <a:ext cx="1105" cy="425"/>
                  </a:xfrm>
                  <a:prstGeom prst="flowChartProcess">
                    <a:avLst/>
                  </a:prstGeom>
                  <a:solidFill>
                    <a:srgbClr val="FFFF99"/>
                  </a:solidFill>
                  <a:ln w="28575">
                    <a:solidFill>
                      <a:srgbClr val="4D4D4D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sum = sum + i;</a:t>
                    </a:r>
                  </a:p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 i + + ;</a:t>
                    </a:r>
                  </a:p>
                </p:txBody>
              </p:sp>
              <p:sp>
                <p:nvSpPr>
                  <p:cNvPr id="32798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1248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2799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2448"/>
                    <a:ext cx="0" cy="24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2800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0" y="3312"/>
                    <a:ext cx="8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2801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60" y="1872"/>
                    <a:ext cx="0" cy="144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2802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1872"/>
                    <a:ext cx="8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2803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4848" y="2256"/>
                    <a:ext cx="19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2804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5040" y="2256"/>
                    <a:ext cx="0" cy="120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2805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456"/>
                    <a:ext cx="86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2806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456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32792" name="Text Box 21"/>
              <p:cNvSpPr txBox="1">
                <a:spLocks noChangeArrowheads="1"/>
              </p:cNvSpPr>
              <p:nvPr/>
            </p:nvSpPr>
            <p:spPr bwMode="auto">
              <a:xfrm>
                <a:off x="4180" y="2398"/>
                <a:ext cx="251" cy="23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600">
                    <a:latin typeface="宋体" pitchFamily="2" charset="-122"/>
                  </a:rPr>
                  <a:t> </a:t>
                </a:r>
                <a:r>
                  <a:rPr kumimoji="1" lang="en-US" altLang="zh-CN" sz="1600" b="1">
                    <a:solidFill>
                      <a:srgbClr val="009900"/>
                    </a:solidFill>
                    <a:latin typeface="宋体" pitchFamily="2" charset="-122"/>
                  </a:rPr>
                  <a:t>1</a:t>
                </a:r>
              </a:p>
            </p:txBody>
          </p:sp>
          <p:sp>
            <p:nvSpPr>
              <p:cNvPr id="32793" name="Text Box 22"/>
              <p:cNvSpPr txBox="1">
                <a:spLocks noChangeArrowheads="1"/>
              </p:cNvSpPr>
              <p:nvPr/>
            </p:nvSpPr>
            <p:spPr bwMode="auto">
              <a:xfrm>
                <a:off x="4886" y="2021"/>
                <a:ext cx="317" cy="23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600" b="1">
                    <a:solidFill>
                      <a:srgbClr val="CC0000"/>
                    </a:solidFill>
                    <a:latin typeface="宋体" pitchFamily="2" charset="-122"/>
                  </a:rPr>
                  <a:t>0</a:t>
                </a:r>
                <a:r>
                  <a:rPr kumimoji="1" lang="en-US" altLang="zh-CN" sz="1600">
                    <a:latin typeface="宋体" pitchFamily="2" charset="-122"/>
                  </a:rPr>
                  <a:t>  </a:t>
                </a:r>
                <a:endParaRPr kumimoji="1" lang="en-US" altLang="zh-CN" sz="1600" b="1">
                  <a:latin typeface="宋体" pitchFamily="2" charset="-122"/>
                </a:endParaRPr>
              </a:p>
            </p:txBody>
          </p:sp>
        </p:grpSp>
        <p:sp>
          <p:nvSpPr>
            <p:cNvPr id="32789" name="AutoShape 23"/>
            <p:cNvSpPr>
              <a:spLocks noChangeArrowheads="1"/>
            </p:cNvSpPr>
            <p:nvPr/>
          </p:nvSpPr>
          <p:spPr bwMode="auto">
            <a:xfrm>
              <a:off x="3648" y="1523"/>
              <a:ext cx="1104" cy="255"/>
            </a:xfrm>
            <a:prstGeom prst="flowChartProcess">
              <a:avLst/>
            </a:prstGeom>
            <a:solidFill>
              <a:srgbClr val="FFFF99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>
                  <a:latin typeface="Times New Roman" pitchFamily="18" charset="0"/>
                </a:rPr>
                <a:t>i = 1;  sum = 0;</a:t>
              </a:r>
            </a:p>
          </p:txBody>
        </p:sp>
        <p:sp>
          <p:nvSpPr>
            <p:cNvPr id="32790" name="Line 24"/>
            <p:cNvSpPr>
              <a:spLocks noChangeShapeType="1"/>
            </p:cNvSpPr>
            <p:nvPr/>
          </p:nvSpPr>
          <p:spPr bwMode="auto">
            <a:xfrm>
              <a:off x="4176" y="1776"/>
              <a:ext cx="0" cy="240"/>
            </a:xfrm>
            <a:prstGeom prst="line">
              <a:avLst/>
            </a:prstGeom>
            <a:noFill/>
            <a:ln w="28575">
              <a:solidFill>
                <a:srgbClr val="4D4D4D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32775" name="Group 25"/>
          <p:cNvGrpSpPr>
            <a:grpSpLocks/>
          </p:cNvGrpSpPr>
          <p:nvPr/>
        </p:nvGrpSpPr>
        <p:grpSpPr bwMode="auto">
          <a:xfrm>
            <a:off x="4724400" y="4100513"/>
            <a:ext cx="3995738" cy="852487"/>
            <a:chOff x="2928" y="2871"/>
            <a:chExt cx="2517" cy="537"/>
          </a:xfrm>
        </p:grpSpPr>
        <p:sp>
          <p:nvSpPr>
            <p:cNvPr id="754714" name="Rectangle 26"/>
            <p:cNvSpPr>
              <a:spLocks noChangeArrowheads="1"/>
            </p:cNvSpPr>
            <p:nvPr/>
          </p:nvSpPr>
          <p:spPr bwMode="auto">
            <a:xfrm>
              <a:off x="2928" y="3168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latin typeface="Times New Roman" pitchFamily="18" charset="0"/>
                </a:rPr>
                <a:t>4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754715" name="Rectangle 27"/>
            <p:cNvSpPr>
              <a:spLocks noChangeArrowheads="1"/>
            </p:cNvSpPr>
            <p:nvPr/>
          </p:nvSpPr>
          <p:spPr bwMode="auto">
            <a:xfrm>
              <a:off x="3984" y="3168"/>
              <a:ext cx="672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latin typeface="Times New Roman" pitchFamily="18" charset="0"/>
                </a:rPr>
                <a:t>6</a:t>
              </a:r>
              <a:endParaRPr kumimoji="1" lang="en-US" altLang="zh-CN" sz="2000" b="1">
                <a:latin typeface="Times New Roman" pitchFamily="18" charset="0"/>
              </a:endParaRPr>
            </a:p>
          </p:txBody>
        </p:sp>
        <p:sp>
          <p:nvSpPr>
            <p:cNvPr id="32785" name="Text Box 28"/>
            <p:cNvSpPr txBox="1">
              <a:spLocks noChangeArrowheads="1"/>
            </p:cNvSpPr>
            <p:nvPr/>
          </p:nvSpPr>
          <p:spPr bwMode="auto">
            <a:xfrm>
              <a:off x="3166" y="2871"/>
              <a:ext cx="1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32786" name="Text Box 29"/>
            <p:cNvSpPr txBox="1">
              <a:spLocks noChangeArrowheads="1"/>
            </p:cNvSpPr>
            <p:nvPr/>
          </p:nvSpPr>
          <p:spPr bwMode="auto">
            <a:xfrm>
              <a:off x="4126" y="2871"/>
              <a:ext cx="4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sum</a:t>
              </a:r>
            </a:p>
          </p:txBody>
        </p:sp>
        <p:sp>
          <p:nvSpPr>
            <p:cNvPr id="754718" name="Text Box 30"/>
            <p:cNvSpPr txBox="1">
              <a:spLocks noChangeArrowheads="1"/>
            </p:cNvSpPr>
            <p:nvPr/>
          </p:nvSpPr>
          <p:spPr bwMode="auto">
            <a:xfrm>
              <a:off x="4903" y="2871"/>
              <a:ext cx="5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i &lt; = 3</a:t>
              </a:r>
              <a:endParaRPr kumimoji="1" lang="en-US" altLang="zh-CN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5105400" y="5486400"/>
            <a:ext cx="2819400" cy="533400"/>
            <a:chOff x="3168" y="3408"/>
            <a:chExt cx="1776" cy="336"/>
          </a:xfrm>
        </p:grpSpPr>
        <p:sp>
          <p:nvSpPr>
            <p:cNvPr id="32781" name="Text Box 32"/>
            <p:cNvSpPr txBox="1">
              <a:spLocks noChangeArrowheads="1"/>
            </p:cNvSpPr>
            <p:nvPr/>
          </p:nvSpPr>
          <p:spPr bwMode="auto">
            <a:xfrm>
              <a:off x="3168" y="3465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rgbClr val="0000FF"/>
                  </a:solidFill>
                  <a:latin typeface="Times New Roman" pitchFamily="18" charset="0"/>
                </a:rPr>
                <a:t>输出</a:t>
              </a:r>
            </a:p>
          </p:txBody>
        </p:sp>
        <p:sp>
          <p:nvSpPr>
            <p:cNvPr id="32782" name="Rectangle 33"/>
            <p:cNvSpPr>
              <a:spLocks noChangeArrowheads="1"/>
            </p:cNvSpPr>
            <p:nvPr/>
          </p:nvSpPr>
          <p:spPr bwMode="auto">
            <a:xfrm>
              <a:off x="3696" y="3408"/>
              <a:ext cx="1248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kumimoji="1" lang="en-US" altLang="zh-CN" sz="2000" b="1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</a:rPr>
                <a:t>sum = 6</a:t>
              </a:r>
            </a:p>
          </p:txBody>
        </p:sp>
      </p:grpSp>
      <p:sp>
        <p:nvSpPr>
          <p:cNvPr id="754722" name="AutoShape 34"/>
          <p:cNvSpPr>
            <a:spLocks noChangeArrowheads="1"/>
          </p:cNvSpPr>
          <p:nvPr/>
        </p:nvSpPr>
        <p:spPr bwMode="auto">
          <a:xfrm>
            <a:off x="7924800" y="4419600"/>
            <a:ext cx="762000" cy="609600"/>
          </a:xfrm>
          <a:prstGeom prst="irregularSeal1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45791" dir="3378596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0</a:t>
            </a:r>
          </a:p>
        </p:txBody>
      </p:sp>
      <p:grpSp>
        <p:nvGrpSpPr>
          <p:cNvPr id="32778" name="Group 35"/>
          <p:cNvGrpSpPr>
            <a:grpSpLocks/>
          </p:cNvGrpSpPr>
          <p:nvPr/>
        </p:nvGrpSpPr>
        <p:grpSpPr bwMode="auto">
          <a:xfrm>
            <a:off x="555625" y="1066800"/>
            <a:ext cx="4321175" cy="690563"/>
            <a:chOff x="350" y="672"/>
            <a:chExt cx="2722" cy="435"/>
          </a:xfrm>
        </p:grpSpPr>
        <p:sp>
          <p:nvSpPr>
            <p:cNvPr id="32780" name="Rectangle 36"/>
            <p:cNvSpPr>
              <a:spLocks noChangeArrowheads="1"/>
            </p:cNvSpPr>
            <p:nvPr/>
          </p:nvSpPr>
          <p:spPr bwMode="auto">
            <a:xfrm>
              <a:off x="350" y="764"/>
              <a:ext cx="191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/>
              <a:r>
                <a:rPr kumimoji="1" lang="zh-CN" altLang="zh-CN" sz="2000" b="1" i="1">
                  <a:solidFill>
                    <a:srgbClr val="008000"/>
                  </a:solidFill>
                  <a:latin typeface="Times New Roman" pitchFamily="18" charset="0"/>
                </a:rPr>
                <a:t>一个简单的循环跟踪：</a:t>
              </a:r>
              <a:r>
                <a:rPr kumimoji="1" lang="zh-CN" altLang="zh-CN" sz="2000" b="1">
                  <a:latin typeface="Times New Roman" pitchFamily="18" charset="0"/>
                </a:rPr>
                <a:t> </a:t>
              </a:r>
              <a:r>
                <a:rPr kumimoji="1" lang="zh-CN" altLang="zh-CN" sz="2000">
                  <a:latin typeface="Times New Roman" pitchFamily="18" charset="0"/>
                </a:rPr>
                <a:t>求</a:t>
              </a:r>
              <a:endParaRPr kumimoji="1" lang="zh-CN" altLang="en-US" sz="2000">
                <a:solidFill>
                  <a:srgbClr val="006600"/>
                </a:solidFill>
                <a:latin typeface="Times New Roman" pitchFamily="18" charset="0"/>
                <a:ea typeface="隶书" pitchFamily="49" charset="-122"/>
              </a:endParaRPr>
            </a:p>
          </p:txBody>
        </p:sp>
        <p:graphicFrame>
          <p:nvGraphicFramePr>
            <p:cNvPr id="32770" name="Object 37"/>
            <p:cNvGraphicFramePr>
              <a:graphicFrameLocks noChangeAspect="1"/>
            </p:cNvGraphicFramePr>
            <p:nvPr/>
          </p:nvGraphicFramePr>
          <p:xfrm>
            <a:off x="2300" y="672"/>
            <a:ext cx="772" cy="435"/>
          </p:xfrm>
          <a:graphic>
            <a:graphicData uri="http://schemas.openxmlformats.org/presentationml/2006/ole">
              <p:oleObj spid="_x0000_s32770" name="Equation" r:id="rId3" imgW="761760" imgH="431640" progId="Equation.3">
                <p:embed/>
              </p:oleObj>
            </a:graphicData>
          </a:graphic>
        </p:graphicFrame>
      </p:grpSp>
      <p:sp>
        <p:nvSpPr>
          <p:cNvPr id="32779" name="Rectangle 4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381000"/>
            <a:ext cx="4419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CN" sz="2200" b="1" smtClean="0">
                <a:solidFill>
                  <a:srgbClr val="CC3300"/>
                </a:solidFill>
              </a:rPr>
              <a:t>2.2.1  while</a:t>
            </a:r>
            <a:r>
              <a:rPr lang="zh-CN" altLang="en-US" sz="2200" b="1" smtClean="0">
                <a:solidFill>
                  <a:srgbClr val="CC3300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1193800" y="1843088"/>
            <a:ext cx="2922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zh-CN" b="1">
                <a:solidFill>
                  <a:srgbClr val="0033CC"/>
                </a:solidFill>
                <a:latin typeface="Times New Roman" pitchFamily="18" charset="0"/>
              </a:rPr>
              <a:t>以</a:t>
            </a:r>
            <a:r>
              <a:rPr kumimoji="1" lang="zh-CN" altLang="en-US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sum =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1 + 2 + 3 </a:t>
            </a:r>
            <a:r>
              <a:rPr kumimoji="1" lang="zh-CN" altLang="en-US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模拟执行</a:t>
            </a:r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609600" y="2170113"/>
            <a:ext cx="3873500" cy="3933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{  int  i = 1 ,   sum = 0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while ( i &lt;= </a:t>
            </a:r>
            <a:r>
              <a:rPr kumimoji="1" lang="en-US" altLang="zh-CN" b="1" i="1">
                <a:latin typeface="Times New Roman" pitchFamily="18" charset="0"/>
              </a:rPr>
              <a:t>3</a:t>
            </a:r>
            <a:r>
              <a:rPr kumimoji="1" lang="en-US" altLang="zh-CN" b="1">
                <a:latin typeface="Times New Roman" pitchFamily="18" charset="0"/>
              </a:rPr>
              <a:t> 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{   sum =  sum + i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     i ++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}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" sum = " &lt;&lt; sum &lt;&lt; endl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  <p:grpSp>
        <p:nvGrpSpPr>
          <p:cNvPr id="33797" name="Group 4"/>
          <p:cNvGrpSpPr>
            <a:grpSpLocks/>
          </p:cNvGrpSpPr>
          <p:nvPr/>
        </p:nvGrpSpPr>
        <p:grpSpPr bwMode="auto">
          <a:xfrm>
            <a:off x="5257800" y="457200"/>
            <a:ext cx="2801938" cy="3581400"/>
            <a:chOff x="3360" y="1248"/>
            <a:chExt cx="1843" cy="2496"/>
          </a:xfrm>
        </p:grpSpPr>
        <p:grpSp>
          <p:nvGrpSpPr>
            <p:cNvPr id="33810" name="Group 5"/>
            <p:cNvGrpSpPr>
              <a:grpSpLocks/>
            </p:cNvGrpSpPr>
            <p:nvPr/>
          </p:nvGrpSpPr>
          <p:grpSpPr bwMode="auto">
            <a:xfrm>
              <a:off x="3360" y="1248"/>
              <a:ext cx="1843" cy="2496"/>
              <a:chOff x="3360" y="1248"/>
              <a:chExt cx="1843" cy="2496"/>
            </a:xfrm>
          </p:grpSpPr>
          <p:grpSp>
            <p:nvGrpSpPr>
              <p:cNvPr id="33813" name="Group 6"/>
              <p:cNvGrpSpPr>
                <a:grpSpLocks/>
              </p:cNvGrpSpPr>
              <p:nvPr/>
            </p:nvGrpSpPr>
            <p:grpSpPr bwMode="auto">
              <a:xfrm>
                <a:off x="3360" y="1248"/>
                <a:ext cx="1680" cy="2496"/>
                <a:chOff x="3360" y="1248"/>
                <a:chExt cx="1680" cy="2496"/>
              </a:xfrm>
            </p:grpSpPr>
            <p:sp>
              <p:nvSpPr>
                <p:cNvPr id="33816" name="Line 7"/>
                <p:cNvSpPr>
                  <a:spLocks noChangeShapeType="1"/>
                </p:cNvSpPr>
                <p:nvPr/>
              </p:nvSpPr>
              <p:spPr bwMode="auto">
                <a:xfrm>
                  <a:off x="4176" y="3072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33817" name="Group 8"/>
                <p:cNvGrpSpPr>
                  <a:grpSpLocks/>
                </p:cNvGrpSpPr>
                <p:nvPr/>
              </p:nvGrpSpPr>
              <p:grpSpPr bwMode="auto">
                <a:xfrm>
                  <a:off x="3360" y="1248"/>
                  <a:ext cx="1680" cy="2496"/>
                  <a:chOff x="3360" y="1248"/>
                  <a:chExt cx="1680" cy="2496"/>
                </a:xfrm>
              </p:grpSpPr>
              <p:sp>
                <p:nvSpPr>
                  <p:cNvPr id="33818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3505" y="2016"/>
                    <a:ext cx="1340" cy="425"/>
                  </a:xfrm>
                  <a:prstGeom prst="flowChartDecision">
                    <a:avLst/>
                  </a:prstGeom>
                  <a:solidFill>
                    <a:srgbClr val="FFFF99"/>
                  </a:solidFill>
                  <a:ln w="28575">
                    <a:solidFill>
                      <a:srgbClr val="4D4D4D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i &lt;= 5</a:t>
                    </a:r>
                  </a:p>
                </p:txBody>
              </p:sp>
              <p:sp>
                <p:nvSpPr>
                  <p:cNvPr id="33819" name="AutoShape 10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2675"/>
                    <a:ext cx="1105" cy="425"/>
                  </a:xfrm>
                  <a:prstGeom prst="flowChartProcess">
                    <a:avLst/>
                  </a:prstGeom>
                  <a:solidFill>
                    <a:srgbClr val="FFFF99"/>
                  </a:solidFill>
                  <a:ln w="28575">
                    <a:solidFill>
                      <a:srgbClr val="4D4D4D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sum = sum + i;</a:t>
                    </a:r>
                  </a:p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 i + + ;</a:t>
                    </a:r>
                  </a:p>
                </p:txBody>
              </p:sp>
              <p:sp>
                <p:nvSpPr>
                  <p:cNvPr id="33820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1248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3821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2448"/>
                    <a:ext cx="0" cy="24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3822" name="Line 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0" y="3312"/>
                    <a:ext cx="8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3823" name="Line 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60" y="1872"/>
                    <a:ext cx="0" cy="144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3824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1872"/>
                    <a:ext cx="8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3825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4848" y="2256"/>
                    <a:ext cx="19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3826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5040" y="2256"/>
                    <a:ext cx="0" cy="120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3827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456"/>
                    <a:ext cx="86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3828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456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33814" name="Text Box 20"/>
              <p:cNvSpPr txBox="1">
                <a:spLocks noChangeArrowheads="1"/>
              </p:cNvSpPr>
              <p:nvPr/>
            </p:nvSpPr>
            <p:spPr bwMode="auto">
              <a:xfrm>
                <a:off x="4180" y="2398"/>
                <a:ext cx="251" cy="23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600">
                    <a:latin typeface="宋体" pitchFamily="2" charset="-122"/>
                  </a:rPr>
                  <a:t> </a:t>
                </a:r>
                <a:r>
                  <a:rPr kumimoji="1" lang="en-US" altLang="zh-CN" sz="1600" b="1">
                    <a:solidFill>
                      <a:srgbClr val="009900"/>
                    </a:solidFill>
                    <a:latin typeface="宋体" pitchFamily="2" charset="-122"/>
                  </a:rPr>
                  <a:t>1</a:t>
                </a:r>
              </a:p>
            </p:txBody>
          </p:sp>
          <p:sp>
            <p:nvSpPr>
              <p:cNvPr id="33815" name="Text Box 21"/>
              <p:cNvSpPr txBox="1">
                <a:spLocks noChangeArrowheads="1"/>
              </p:cNvSpPr>
              <p:nvPr/>
            </p:nvSpPr>
            <p:spPr bwMode="auto">
              <a:xfrm>
                <a:off x="4886" y="2021"/>
                <a:ext cx="317" cy="23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600" b="1">
                    <a:solidFill>
                      <a:srgbClr val="CC0000"/>
                    </a:solidFill>
                    <a:latin typeface="宋体" pitchFamily="2" charset="-122"/>
                  </a:rPr>
                  <a:t>0</a:t>
                </a:r>
                <a:r>
                  <a:rPr kumimoji="1" lang="en-US" altLang="zh-CN" sz="1600">
                    <a:latin typeface="宋体" pitchFamily="2" charset="-122"/>
                  </a:rPr>
                  <a:t>  </a:t>
                </a:r>
                <a:endParaRPr kumimoji="1" lang="en-US" altLang="zh-CN" sz="1600" b="1">
                  <a:latin typeface="宋体" pitchFamily="2" charset="-122"/>
                </a:endParaRPr>
              </a:p>
            </p:txBody>
          </p:sp>
        </p:grpSp>
        <p:sp>
          <p:nvSpPr>
            <p:cNvPr id="33811" name="AutoShape 22"/>
            <p:cNvSpPr>
              <a:spLocks noChangeArrowheads="1"/>
            </p:cNvSpPr>
            <p:nvPr/>
          </p:nvSpPr>
          <p:spPr bwMode="auto">
            <a:xfrm>
              <a:off x="3648" y="1523"/>
              <a:ext cx="1104" cy="255"/>
            </a:xfrm>
            <a:prstGeom prst="flowChartProcess">
              <a:avLst/>
            </a:prstGeom>
            <a:solidFill>
              <a:srgbClr val="FFFF99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>
                  <a:latin typeface="Times New Roman" pitchFamily="18" charset="0"/>
                </a:rPr>
                <a:t>i = 1;  sum = 0;</a:t>
              </a:r>
            </a:p>
          </p:txBody>
        </p:sp>
        <p:sp>
          <p:nvSpPr>
            <p:cNvPr id="33812" name="Line 23"/>
            <p:cNvSpPr>
              <a:spLocks noChangeShapeType="1"/>
            </p:cNvSpPr>
            <p:nvPr/>
          </p:nvSpPr>
          <p:spPr bwMode="auto">
            <a:xfrm>
              <a:off x="4176" y="1776"/>
              <a:ext cx="0" cy="240"/>
            </a:xfrm>
            <a:prstGeom prst="line">
              <a:avLst/>
            </a:prstGeom>
            <a:noFill/>
            <a:ln w="28575">
              <a:solidFill>
                <a:srgbClr val="4D4D4D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33798" name="Group 24"/>
          <p:cNvGrpSpPr>
            <a:grpSpLocks/>
          </p:cNvGrpSpPr>
          <p:nvPr/>
        </p:nvGrpSpPr>
        <p:grpSpPr bwMode="auto">
          <a:xfrm>
            <a:off x="4724400" y="4100513"/>
            <a:ext cx="3657600" cy="852487"/>
            <a:chOff x="2928" y="2871"/>
            <a:chExt cx="2304" cy="537"/>
          </a:xfrm>
        </p:grpSpPr>
        <p:sp>
          <p:nvSpPr>
            <p:cNvPr id="755737" name="Rectangle 25"/>
            <p:cNvSpPr>
              <a:spLocks noChangeArrowheads="1"/>
            </p:cNvSpPr>
            <p:nvPr/>
          </p:nvSpPr>
          <p:spPr bwMode="auto">
            <a:xfrm>
              <a:off x="2928" y="3168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latin typeface="Times New Roman" pitchFamily="18" charset="0"/>
                </a:rPr>
                <a:t>4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755738" name="Rectangle 26"/>
            <p:cNvSpPr>
              <a:spLocks noChangeArrowheads="1"/>
            </p:cNvSpPr>
            <p:nvPr/>
          </p:nvSpPr>
          <p:spPr bwMode="auto">
            <a:xfrm>
              <a:off x="3984" y="3168"/>
              <a:ext cx="672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latin typeface="Times New Roman" pitchFamily="18" charset="0"/>
                </a:rPr>
                <a:t>6</a:t>
              </a:r>
              <a:endParaRPr kumimoji="1" lang="en-US" altLang="zh-CN" sz="2000" b="1">
                <a:latin typeface="Times New Roman" pitchFamily="18" charset="0"/>
              </a:endParaRPr>
            </a:p>
          </p:txBody>
        </p:sp>
        <p:sp>
          <p:nvSpPr>
            <p:cNvPr id="33807" name="Text Box 27"/>
            <p:cNvSpPr txBox="1">
              <a:spLocks noChangeArrowheads="1"/>
            </p:cNvSpPr>
            <p:nvPr/>
          </p:nvSpPr>
          <p:spPr bwMode="auto">
            <a:xfrm>
              <a:off x="3166" y="2871"/>
              <a:ext cx="1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33808" name="Text Box 28"/>
            <p:cNvSpPr txBox="1">
              <a:spLocks noChangeArrowheads="1"/>
            </p:cNvSpPr>
            <p:nvPr/>
          </p:nvSpPr>
          <p:spPr bwMode="auto">
            <a:xfrm>
              <a:off x="4126" y="2871"/>
              <a:ext cx="4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sum</a:t>
              </a:r>
            </a:p>
          </p:txBody>
        </p:sp>
        <p:sp>
          <p:nvSpPr>
            <p:cNvPr id="755741" name="Text Box 29"/>
            <p:cNvSpPr txBox="1">
              <a:spLocks noChangeArrowheads="1"/>
            </p:cNvSpPr>
            <p:nvPr/>
          </p:nvSpPr>
          <p:spPr bwMode="auto">
            <a:xfrm>
              <a:off x="5116" y="2871"/>
              <a:ext cx="1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endParaRPr kumimoji="1" lang="zh-CN" altLang="zh-CN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33799" name="Group 30"/>
          <p:cNvGrpSpPr>
            <a:grpSpLocks/>
          </p:cNvGrpSpPr>
          <p:nvPr/>
        </p:nvGrpSpPr>
        <p:grpSpPr bwMode="auto">
          <a:xfrm>
            <a:off x="5105400" y="5486400"/>
            <a:ext cx="2819400" cy="533400"/>
            <a:chOff x="3168" y="3408"/>
            <a:chExt cx="1776" cy="336"/>
          </a:xfrm>
        </p:grpSpPr>
        <p:sp>
          <p:nvSpPr>
            <p:cNvPr id="33803" name="Text Box 31"/>
            <p:cNvSpPr txBox="1">
              <a:spLocks noChangeArrowheads="1"/>
            </p:cNvSpPr>
            <p:nvPr/>
          </p:nvSpPr>
          <p:spPr bwMode="auto">
            <a:xfrm>
              <a:off x="3168" y="3465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rgbClr val="0000FF"/>
                  </a:solidFill>
                  <a:latin typeface="Times New Roman" pitchFamily="18" charset="0"/>
                </a:rPr>
                <a:t>输出</a:t>
              </a:r>
            </a:p>
          </p:txBody>
        </p:sp>
        <p:sp>
          <p:nvSpPr>
            <p:cNvPr id="33804" name="Rectangle 32"/>
            <p:cNvSpPr>
              <a:spLocks noChangeArrowheads="1"/>
            </p:cNvSpPr>
            <p:nvPr/>
          </p:nvSpPr>
          <p:spPr bwMode="auto">
            <a:xfrm>
              <a:off x="3696" y="3408"/>
              <a:ext cx="1248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kumimoji="1" lang="en-US" altLang="zh-CN" sz="2000" b="1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</a:rPr>
                <a:t>sum = 6</a:t>
              </a:r>
            </a:p>
          </p:txBody>
        </p:sp>
      </p:grpSp>
      <p:grpSp>
        <p:nvGrpSpPr>
          <p:cNvPr id="33800" name="Group 33"/>
          <p:cNvGrpSpPr>
            <a:grpSpLocks/>
          </p:cNvGrpSpPr>
          <p:nvPr/>
        </p:nvGrpSpPr>
        <p:grpSpPr bwMode="auto">
          <a:xfrm>
            <a:off x="555625" y="1066800"/>
            <a:ext cx="4321175" cy="690563"/>
            <a:chOff x="350" y="672"/>
            <a:chExt cx="2722" cy="435"/>
          </a:xfrm>
        </p:grpSpPr>
        <p:sp>
          <p:nvSpPr>
            <p:cNvPr id="33802" name="Rectangle 34"/>
            <p:cNvSpPr>
              <a:spLocks noChangeArrowheads="1"/>
            </p:cNvSpPr>
            <p:nvPr/>
          </p:nvSpPr>
          <p:spPr bwMode="auto">
            <a:xfrm>
              <a:off x="350" y="764"/>
              <a:ext cx="191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/>
              <a:r>
                <a:rPr kumimoji="1" lang="zh-CN" altLang="zh-CN" sz="2000" b="1" i="1">
                  <a:solidFill>
                    <a:srgbClr val="008000"/>
                  </a:solidFill>
                  <a:latin typeface="Times New Roman" pitchFamily="18" charset="0"/>
                </a:rPr>
                <a:t>一个简单的循环跟踪：</a:t>
              </a:r>
              <a:r>
                <a:rPr kumimoji="1" lang="zh-CN" altLang="zh-CN" sz="2000" b="1">
                  <a:latin typeface="Times New Roman" pitchFamily="18" charset="0"/>
                </a:rPr>
                <a:t> </a:t>
              </a:r>
              <a:r>
                <a:rPr kumimoji="1" lang="zh-CN" altLang="zh-CN" sz="2000">
                  <a:latin typeface="Times New Roman" pitchFamily="18" charset="0"/>
                </a:rPr>
                <a:t>求</a:t>
              </a:r>
              <a:endParaRPr kumimoji="1" lang="zh-CN" altLang="en-US" sz="2000">
                <a:solidFill>
                  <a:srgbClr val="006600"/>
                </a:solidFill>
                <a:latin typeface="Times New Roman" pitchFamily="18" charset="0"/>
                <a:ea typeface="隶书" pitchFamily="49" charset="-122"/>
              </a:endParaRPr>
            </a:p>
          </p:txBody>
        </p:sp>
        <p:graphicFrame>
          <p:nvGraphicFramePr>
            <p:cNvPr id="33794" name="Object 35"/>
            <p:cNvGraphicFramePr>
              <a:graphicFrameLocks noChangeAspect="1"/>
            </p:cNvGraphicFramePr>
            <p:nvPr/>
          </p:nvGraphicFramePr>
          <p:xfrm>
            <a:off x="2300" y="672"/>
            <a:ext cx="772" cy="435"/>
          </p:xfrm>
          <a:graphic>
            <a:graphicData uri="http://schemas.openxmlformats.org/presentationml/2006/ole">
              <p:oleObj spid="_x0000_s33794" name="Equation" r:id="rId3" imgW="761760" imgH="431640" progId="Equation.3">
                <p:embed/>
              </p:oleObj>
            </a:graphicData>
          </a:graphic>
        </p:graphicFrame>
      </p:grpSp>
      <p:sp>
        <p:nvSpPr>
          <p:cNvPr id="33801" name="Rectangle 3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381000"/>
            <a:ext cx="4419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CN" sz="2200" b="1" smtClean="0">
                <a:solidFill>
                  <a:srgbClr val="CC3300"/>
                </a:solidFill>
              </a:rPr>
              <a:t>2.2.1  while</a:t>
            </a:r>
            <a:r>
              <a:rPr lang="zh-CN" altLang="en-US" sz="2200" b="1" smtClean="0">
                <a:solidFill>
                  <a:srgbClr val="CC3300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Text Box 2"/>
          <p:cNvSpPr txBox="1">
            <a:spLocks noChangeArrowheads="1"/>
          </p:cNvSpPr>
          <p:nvPr/>
        </p:nvSpPr>
        <p:spPr bwMode="auto">
          <a:xfrm>
            <a:off x="533400" y="192088"/>
            <a:ext cx="8153400" cy="6070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2-8 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计算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5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个浮点数的平均值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#include &lt;iostream&gt;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int main()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{ const int ListSize = 5;	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总数</a:t>
            </a:r>
            <a:endParaRPr kumimoji="1" lang="zh-CN" altLang="en-US" b="1">
              <a:solidFill>
                <a:srgbClr val="008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zh-CN" altLang="en-US" b="1">
                <a:latin typeface="Times New Roman" pitchFamily="18" charset="0"/>
              </a:rPr>
              <a:t>  </a:t>
            </a:r>
            <a:r>
              <a:rPr kumimoji="1" lang="en-US" altLang="zh-CN" b="1">
                <a:latin typeface="Times New Roman" pitchFamily="18" charset="0"/>
              </a:rPr>
              <a:t>int ValuesProcessed = 0;	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循环计数器</a:t>
            </a:r>
          </a:p>
          <a:p>
            <a:pPr eaLnBrk="1" hangingPunct="1">
              <a:lnSpc>
                <a:spcPct val="120000"/>
              </a:lnSpc>
            </a:pPr>
            <a:r>
              <a:rPr kumimoji="1" lang="zh-CN" altLang="en-US" b="1">
                <a:latin typeface="Times New Roman" pitchFamily="18" charset="0"/>
              </a:rPr>
              <a:t>  </a:t>
            </a:r>
            <a:r>
              <a:rPr kumimoji="1" lang="en-US" altLang="zh-CN" b="1">
                <a:latin typeface="Times New Roman" pitchFamily="18" charset="0"/>
              </a:rPr>
              <a:t>double ValueSum = 0;	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累加器</a:t>
            </a:r>
          </a:p>
          <a:p>
            <a:pPr eaLnBrk="1" hangingPunct="1">
              <a:lnSpc>
                <a:spcPct val="120000"/>
              </a:lnSpc>
            </a:pPr>
            <a:r>
              <a:rPr kumimoji="1" lang="zh-CN" altLang="en-US" b="1">
                <a:latin typeface="Times New Roman" pitchFamily="18" charset="0"/>
              </a:rPr>
              <a:t>  </a:t>
            </a:r>
            <a:r>
              <a:rPr kumimoji="1" lang="en-US" altLang="zh-CN" b="1">
                <a:latin typeface="Times New Roman" pitchFamily="18" charset="0"/>
              </a:rPr>
              <a:t>cout &lt;&lt; "Please enter " &lt;&lt; ListSize&lt;&lt; " numbers" &lt;&lt; endl;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while (ValuesProcessed &lt; ListSize) 	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继续执行</a:t>
            </a:r>
          </a:p>
          <a:p>
            <a:pPr eaLnBrk="1" hangingPunct="1">
              <a:lnSpc>
                <a:spcPct val="120000"/>
              </a:lnSpc>
            </a:pPr>
            <a:r>
              <a:rPr kumimoji="1" lang="zh-CN" altLang="en-US" b="1">
                <a:latin typeface="Times New Roman" pitchFamily="18" charset="0"/>
              </a:rPr>
              <a:t>   </a:t>
            </a:r>
            <a:r>
              <a:rPr kumimoji="1" lang="en-US" altLang="zh-CN" b="1">
                <a:latin typeface="Times New Roman" pitchFamily="18" charset="0"/>
              </a:rPr>
              <a:t>{ double Value;	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cin &gt;&gt; Value;		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输入下一个数据</a:t>
            </a:r>
          </a:p>
          <a:p>
            <a:pPr eaLnBrk="1" hangingPunct="1">
              <a:lnSpc>
                <a:spcPct val="120000"/>
              </a:lnSpc>
            </a:pPr>
            <a:r>
              <a:rPr kumimoji="1" lang="zh-CN" altLang="en-US" b="1">
                <a:latin typeface="Times New Roman" pitchFamily="18" charset="0"/>
              </a:rPr>
              <a:t>      </a:t>
            </a:r>
            <a:r>
              <a:rPr kumimoji="1" lang="en-US" altLang="zh-CN" b="1">
                <a:latin typeface="Times New Roman" pitchFamily="18" charset="0"/>
              </a:rPr>
              <a:t>ValueSum += Value;	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累加</a:t>
            </a:r>
          </a:p>
          <a:p>
            <a:pPr eaLnBrk="1" hangingPunct="1">
              <a:lnSpc>
                <a:spcPct val="120000"/>
              </a:lnSpc>
            </a:pPr>
            <a:r>
              <a:rPr kumimoji="1" lang="zh-CN" altLang="en-US" b="1">
                <a:latin typeface="Times New Roman" pitchFamily="18" charset="0"/>
              </a:rPr>
              <a:t>      </a:t>
            </a:r>
            <a:r>
              <a:rPr kumimoji="1" lang="en-US" altLang="zh-CN" b="1">
                <a:latin typeface="Times New Roman" pitchFamily="18" charset="0"/>
              </a:rPr>
              <a:t>++ValuesProcessed;	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计算已经输入的数据个数</a:t>
            </a:r>
          </a:p>
          <a:p>
            <a:pPr eaLnBrk="1" hangingPunct="1">
              <a:lnSpc>
                <a:spcPct val="120000"/>
              </a:lnSpc>
            </a:pPr>
            <a:r>
              <a:rPr kumimoji="1" lang="zh-CN" altLang="en-US" b="1">
                <a:latin typeface="Times New Roman" pitchFamily="18" charset="0"/>
              </a:rPr>
              <a:t>    </a:t>
            </a:r>
            <a:r>
              <a:rPr kumimoji="1" lang="en-US" altLang="zh-CN" b="1">
                <a:latin typeface="Times New Roman" pitchFamily="18" charset="0"/>
              </a:rPr>
              <a:t>}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double Average = ValueSum / ValuesProcessed;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cout &lt;&lt; "\nAverage: " &lt;&lt; Average &lt;&lt; endl;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return 0;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48200" y="115888"/>
            <a:ext cx="4419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CN" sz="2200" b="1" smtClean="0">
                <a:solidFill>
                  <a:srgbClr val="ECE6C0"/>
                </a:solidFill>
              </a:rPr>
              <a:t>2.2.1  while</a:t>
            </a:r>
            <a:r>
              <a:rPr lang="zh-CN" altLang="en-US" sz="2200" b="1" smtClean="0">
                <a:solidFill>
                  <a:srgbClr val="ECE6C0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56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756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756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756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7567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7567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7567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7567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500"/>
                                        <p:tgtEl>
                                          <p:spTgt spid="7567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7567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7567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1" dur="500"/>
                                        <p:tgtEl>
                                          <p:spTgt spid="7567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5" dur="500"/>
                                        <p:tgtEl>
                                          <p:spTgt spid="7567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9" dur="500"/>
                                        <p:tgtEl>
                                          <p:spTgt spid="7567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3" dur="500"/>
                                        <p:tgtEl>
                                          <p:spTgt spid="75673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7" dur="500"/>
                                        <p:tgtEl>
                                          <p:spTgt spid="75673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1" dur="500"/>
                                        <p:tgtEl>
                                          <p:spTgt spid="75673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5" dur="500"/>
                                        <p:tgtEl>
                                          <p:spTgt spid="75673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6738" grpId="0" build="p" autoUpdateAnimBg="0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533400" y="3173413"/>
            <a:ext cx="41148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635" name="Rectangle 6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2.1.1  if 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grpSp>
        <p:nvGrpSpPr>
          <p:cNvPr id="69636" name="Group 7"/>
          <p:cNvGrpSpPr>
            <a:grpSpLocks/>
          </p:cNvGrpSpPr>
          <p:nvPr/>
        </p:nvGrpSpPr>
        <p:grpSpPr bwMode="auto">
          <a:xfrm>
            <a:off x="4953000" y="2320925"/>
            <a:ext cx="3505200" cy="1387475"/>
            <a:chOff x="3024" y="1863"/>
            <a:chExt cx="2208" cy="874"/>
          </a:xfrm>
        </p:grpSpPr>
        <p:sp>
          <p:nvSpPr>
            <p:cNvPr id="505864" name="Rectangle 8"/>
            <p:cNvSpPr>
              <a:spLocks noChangeArrowheads="1"/>
            </p:cNvSpPr>
            <p:nvPr/>
          </p:nvSpPr>
          <p:spPr bwMode="auto">
            <a:xfrm>
              <a:off x="3264" y="1872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latin typeface="Times New Roman" pitchFamily="18" charset="0"/>
                </a:rPr>
                <a:t>7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505865" name="Rectangle 9"/>
            <p:cNvSpPr>
              <a:spLocks noChangeArrowheads="1"/>
            </p:cNvSpPr>
            <p:nvPr/>
          </p:nvSpPr>
          <p:spPr bwMode="auto">
            <a:xfrm>
              <a:off x="4560" y="1872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latin typeface="Times New Roman" pitchFamily="18" charset="0"/>
                </a:rPr>
                <a:t>3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505866" name="Text Box 10"/>
            <p:cNvSpPr txBox="1">
              <a:spLocks noChangeArrowheads="1"/>
            </p:cNvSpPr>
            <p:nvPr/>
          </p:nvSpPr>
          <p:spPr bwMode="auto">
            <a:xfrm>
              <a:off x="3024" y="1863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a</a:t>
              </a:r>
              <a:endParaRPr kumimoji="1"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05867" name="Text Box 11"/>
            <p:cNvSpPr txBox="1">
              <a:spLocks noChangeArrowheads="1"/>
            </p:cNvSpPr>
            <p:nvPr/>
          </p:nvSpPr>
          <p:spPr bwMode="auto">
            <a:xfrm>
              <a:off x="4312" y="1863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b</a:t>
              </a:r>
              <a:endParaRPr kumimoji="1"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05868" name="Rectangle 12"/>
            <p:cNvSpPr>
              <a:spLocks noChangeArrowheads="1"/>
            </p:cNvSpPr>
            <p:nvPr/>
          </p:nvSpPr>
          <p:spPr bwMode="auto">
            <a:xfrm>
              <a:off x="3888" y="2496"/>
              <a:ext cx="672" cy="240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zh-CN" altLang="zh-CN" sz="2000">
                <a:latin typeface="Times New Roman" pitchFamily="18" charset="0"/>
              </a:endParaRPr>
            </a:p>
          </p:txBody>
        </p:sp>
        <p:sp>
          <p:nvSpPr>
            <p:cNvPr id="505869" name="Text Box 13"/>
            <p:cNvSpPr txBox="1">
              <a:spLocks noChangeArrowheads="1"/>
            </p:cNvSpPr>
            <p:nvPr/>
          </p:nvSpPr>
          <p:spPr bwMode="auto">
            <a:xfrm>
              <a:off x="3446" y="2487"/>
              <a:ext cx="4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max</a:t>
              </a:r>
              <a:endParaRPr kumimoji="1" lang="en-US" altLang="zh-CN" sz="20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69637" name="Text Box 14"/>
          <p:cNvSpPr txBox="1">
            <a:spLocks noChangeArrowheads="1"/>
          </p:cNvSpPr>
          <p:nvPr/>
        </p:nvSpPr>
        <p:spPr bwMode="auto">
          <a:xfrm>
            <a:off x="6705600" y="33115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CC0000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69638" name="Rectangle 15"/>
          <p:cNvSpPr>
            <a:spLocks noChangeArrowheads="1"/>
          </p:cNvSpPr>
          <p:nvPr/>
        </p:nvSpPr>
        <p:spPr bwMode="auto">
          <a:xfrm>
            <a:off x="533400" y="1497013"/>
            <a:ext cx="4267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</a:pPr>
            <a:r>
              <a:rPr kumimoji="1" lang="zh-CN" altLang="en-US" sz="2000" b="1" i="1">
                <a:solidFill>
                  <a:srgbClr val="009900"/>
                </a:solidFill>
                <a:latin typeface="Times New Roman" pitchFamily="18" charset="0"/>
              </a:rPr>
              <a:t>例：</a:t>
            </a:r>
          </a:p>
          <a:p>
            <a:pPr eaLnBrk="1" hangingPunct="1">
              <a:lnSpc>
                <a:spcPct val="6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</a:pPr>
            <a:endParaRPr kumimoji="1" lang="zh-CN" altLang="en-US" sz="2000" b="1" i="1">
              <a:solidFill>
                <a:schemeClr val="folHlink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</a:pPr>
            <a:r>
              <a:rPr kumimoji="1" lang="zh-CN" altLang="en-US" sz="2000" b="1">
                <a:latin typeface="Times New Roman" pitchFamily="18" charset="0"/>
              </a:rPr>
              <a:t>     </a:t>
            </a:r>
            <a:r>
              <a:rPr kumimoji="1" lang="en-US" altLang="zh-CN" sz="2000" b="1">
                <a:latin typeface="Times New Roman" pitchFamily="18" charset="0"/>
              </a:rPr>
              <a:t>:</a:t>
            </a:r>
            <a:endParaRPr kumimoji="1" lang="en-US" altLang="zh-CN" sz="2000">
              <a:latin typeface="Times New Roman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</a:pPr>
            <a:r>
              <a:rPr kumimoji="1" lang="en-US" altLang="zh-CN" sz="2000" b="1">
                <a:latin typeface="Times New Roman" pitchFamily="18" charset="0"/>
              </a:rPr>
              <a:t>max = a 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</a:pPr>
            <a:r>
              <a:rPr kumimoji="1" lang="en-US" altLang="zh-CN" sz="2000" b="1">
                <a:solidFill>
                  <a:srgbClr val="FFFFFF"/>
                </a:solidFill>
                <a:latin typeface="Times New Roman" pitchFamily="18" charset="0"/>
              </a:rPr>
              <a:t>if  ( b &gt; a)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</a:pPr>
            <a:r>
              <a:rPr kumimoji="1" lang="en-US" altLang="zh-CN" sz="2000" b="1">
                <a:latin typeface="Times New Roman" pitchFamily="18" charset="0"/>
              </a:rPr>
              <a:t>  max = b 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</a:pPr>
            <a:r>
              <a:rPr kumimoji="1" lang="en-US" altLang="zh-CN" sz="2000" b="1">
                <a:latin typeface="Times New Roman" pitchFamily="18" charset="0"/>
              </a:rPr>
              <a:t>cout &lt;&lt; "max = " &lt;&lt; max &lt;&lt; endl;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</a:pPr>
            <a:r>
              <a:rPr kumimoji="1" lang="en-US" altLang="zh-CN" sz="2000" b="1">
                <a:latin typeface="Times New Roman" pitchFamily="18" charset="0"/>
              </a:rPr>
              <a:t>      :</a:t>
            </a:r>
          </a:p>
        </p:txBody>
      </p:sp>
      <p:sp>
        <p:nvSpPr>
          <p:cNvPr id="69639" name="Rectangle 1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-26988"/>
            <a:ext cx="1104900" cy="228601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2.1.1  if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Text Box 2"/>
          <p:cNvSpPr txBox="1">
            <a:spLocks noChangeArrowheads="1"/>
          </p:cNvSpPr>
          <p:nvPr/>
        </p:nvSpPr>
        <p:spPr bwMode="auto">
          <a:xfrm>
            <a:off x="533400" y="192088"/>
            <a:ext cx="8153400" cy="6070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2-8 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计算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5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个浮点数的平均值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#include &lt;iostream&gt;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int main()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{ const int ListSize = 5;	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总数</a:t>
            </a:r>
            <a:endParaRPr kumimoji="1" lang="zh-CN" altLang="en-US" b="1">
              <a:solidFill>
                <a:srgbClr val="008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zh-CN" altLang="en-US" b="1">
                <a:latin typeface="Times New Roman" pitchFamily="18" charset="0"/>
              </a:rPr>
              <a:t>  </a:t>
            </a:r>
            <a:r>
              <a:rPr kumimoji="1" lang="en-US" altLang="zh-CN" b="1">
                <a:latin typeface="Times New Roman" pitchFamily="18" charset="0"/>
              </a:rPr>
              <a:t>int ValuesProcessed = 0;	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循环计数器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zh-CN" altLang="en-US" b="1">
                <a:latin typeface="Times New Roman" pitchFamily="18" charset="0"/>
              </a:rPr>
              <a:t>  </a:t>
            </a:r>
            <a:r>
              <a:rPr kumimoji="1" lang="en-US" altLang="zh-CN" b="1">
                <a:latin typeface="Times New Roman" pitchFamily="18" charset="0"/>
              </a:rPr>
              <a:t>double ValueSum = 0;	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累加器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zh-CN" altLang="en-US" b="1">
                <a:latin typeface="Times New Roman" pitchFamily="18" charset="0"/>
              </a:rPr>
              <a:t>  </a:t>
            </a:r>
            <a:r>
              <a:rPr kumimoji="1" lang="en-US" altLang="zh-CN" b="1">
                <a:latin typeface="Times New Roman" pitchFamily="18" charset="0"/>
              </a:rPr>
              <a:t>cout &lt;&lt; "Please enter " &lt;&lt; ListSize&lt;&lt; " numbers" &lt;&lt; endl;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while (ValuesProcessed &lt; ListSize) 	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继续执行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zh-CN" altLang="en-US" b="1">
                <a:latin typeface="Times New Roman" pitchFamily="18" charset="0"/>
              </a:rPr>
              <a:t>   </a:t>
            </a:r>
            <a:r>
              <a:rPr kumimoji="1" lang="en-US" altLang="zh-CN" b="1">
                <a:latin typeface="Times New Roman" pitchFamily="18" charset="0"/>
              </a:rPr>
              <a:t>{ </a:t>
            </a:r>
            <a:r>
              <a:rPr kumimoji="1" lang="en-US" altLang="zh-CN" b="1" i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double Value</a:t>
            </a:r>
            <a:r>
              <a:rPr kumimoji="1" lang="en-US" altLang="zh-CN" b="1">
                <a:latin typeface="Times New Roman" pitchFamily="18" charset="0"/>
              </a:rPr>
              <a:t>;	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   cin &gt;&gt; Value;		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输入下一个数据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zh-CN" altLang="en-US" b="1">
                <a:latin typeface="Times New Roman" pitchFamily="18" charset="0"/>
              </a:rPr>
              <a:t>      </a:t>
            </a:r>
            <a:r>
              <a:rPr kumimoji="1" lang="en-US" altLang="zh-CN" b="1">
                <a:latin typeface="Times New Roman" pitchFamily="18" charset="0"/>
              </a:rPr>
              <a:t>ValueSum += Value;	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累加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zh-CN" altLang="en-US" b="1">
                <a:latin typeface="Times New Roman" pitchFamily="18" charset="0"/>
              </a:rPr>
              <a:t>      </a:t>
            </a:r>
            <a:r>
              <a:rPr kumimoji="1" lang="en-US" altLang="zh-CN" b="1">
                <a:latin typeface="Times New Roman" pitchFamily="18" charset="0"/>
              </a:rPr>
              <a:t>++ValuesProcessed;	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计算已经输入的数据个数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zh-CN" altLang="en-US" b="1">
                <a:latin typeface="Times New Roman" pitchFamily="18" charset="0"/>
              </a:rPr>
              <a:t>    </a:t>
            </a:r>
            <a:r>
              <a:rPr kumimoji="1" lang="en-US" altLang="zh-CN" b="1">
                <a:latin typeface="Times New Roman" pitchFamily="18" charset="0"/>
              </a:rPr>
              <a:t>}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double Average = ValueSum / ValuesProcessed;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cout &lt;&lt; "\nAverage: " &lt;&lt; Average &lt;&lt; endl;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return 0;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  <p:sp>
        <p:nvSpPr>
          <p:cNvPr id="758787" name="AutoShape 3"/>
          <p:cNvSpPr>
            <a:spLocks/>
          </p:cNvSpPr>
          <p:nvPr/>
        </p:nvSpPr>
        <p:spPr bwMode="auto">
          <a:xfrm>
            <a:off x="3505200" y="1792288"/>
            <a:ext cx="1371600" cy="457200"/>
          </a:xfrm>
          <a:prstGeom prst="borderCallout2">
            <a:avLst>
              <a:gd name="adj1" fmla="val 25000"/>
              <a:gd name="adj2" fmla="val -5556"/>
              <a:gd name="adj3" fmla="val 25000"/>
              <a:gd name="adj4" fmla="val -30787"/>
              <a:gd name="adj5" fmla="val 321875"/>
              <a:gd name="adj6" fmla="val -98380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1" hangingPunct="1">
              <a:lnSpc>
                <a:spcPct val="110000"/>
              </a:lnSpc>
            </a:pPr>
            <a:r>
              <a:rPr kumimoji="1" lang="zh-CN" altLang="en-US" b="1">
                <a:latin typeface="Times New Roman" pitchFamily="18" charset="0"/>
              </a:rPr>
              <a:t>说明局部量</a:t>
            </a:r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48200" y="115888"/>
            <a:ext cx="4419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CN" sz="2200" b="1" smtClean="0">
                <a:solidFill>
                  <a:srgbClr val="ECE6C0"/>
                </a:solidFill>
              </a:rPr>
              <a:t>2.2.1  while</a:t>
            </a:r>
            <a:r>
              <a:rPr lang="zh-CN" altLang="en-US" sz="2200" b="1" smtClean="0">
                <a:solidFill>
                  <a:srgbClr val="ECE6C0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5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787" grpId="0" animBg="1" autoUpdateAnimBg="0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ext Box 2"/>
          <p:cNvSpPr txBox="1">
            <a:spLocks noChangeArrowheads="1"/>
          </p:cNvSpPr>
          <p:nvPr/>
        </p:nvSpPr>
        <p:spPr bwMode="auto">
          <a:xfrm>
            <a:off x="533400" y="192088"/>
            <a:ext cx="8153400" cy="6070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2-8 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计算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5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个浮点数的平均值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#include &lt;iostream&gt;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int main()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{ const int ListSize = 5;	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总数</a:t>
            </a:r>
            <a:endParaRPr kumimoji="1" lang="zh-CN" altLang="en-US" b="1">
              <a:solidFill>
                <a:srgbClr val="008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zh-CN" altLang="en-US" b="1">
                <a:latin typeface="Times New Roman" pitchFamily="18" charset="0"/>
              </a:rPr>
              <a:t>  </a:t>
            </a:r>
            <a:r>
              <a:rPr kumimoji="1" lang="en-US" altLang="zh-CN" b="1">
                <a:latin typeface="Times New Roman" pitchFamily="18" charset="0"/>
              </a:rPr>
              <a:t>int ValuesProcessed = 0;	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循环计数器</a:t>
            </a:r>
          </a:p>
          <a:p>
            <a:pPr eaLnBrk="1" hangingPunct="1">
              <a:lnSpc>
                <a:spcPct val="120000"/>
              </a:lnSpc>
            </a:pPr>
            <a:r>
              <a:rPr kumimoji="1" lang="zh-CN" altLang="en-US" b="1">
                <a:latin typeface="Times New Roman" pitchFamily="18" charset="0"/>
              </a:rPr>
              <a:t>  </a:t>
            </a:r>
            <a:r>
              <a:rPr kumimoji="1" lang="en-US" altLang="zh-CN" b="1">
                <a:latin typeface="Times New Roman" pitchFamily="18" charset="0"/>
              </a:rPr>
              <a:t>double ValueSum = 0;	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累加器</a:t>
            </a:r>
          </a:p>
          <a:p>
            <a:pPr eaLnBrk="1" hangingPunct="1">
              <a:lnSpc>
                <a:spcPct val="120000"/>
              </a:lnSpc>
            </a:pPr>
            <a:r>
              <a:rPr kumimoji="1" lang="zh-CN" altLang="en-US" b="1">
                <a:latin typeface="Times New Roman" pitchFamily="18" charset="0"/>
              </a:rPr>
              <a:t>  </a:t>
            </a:r>
            <a:r>
              <a:rPr kumimoji="1" lang="en-US" altLang="zh-CN" b="1">
                <a:latin typeface="Times New Roman" pitchFamily="18" charset="0"/>
              </a:rPr>
              <a:t>cout &lt;&lt; "Please enter " &lt;&lt; ListSize&lt;&lt; " numbers" &lt;&lt; endl;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while (ValuesProcessed &lt; ListSize) 	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继续执行</a:t>
            </a:r>
          </a:p>
          <a:p>
            <a:pPr eaLnBrk="1" hangingPunct="1">
              <a:lnSpc>
                <a:spcPct val="120000"/>
              </a:lnSpc>
            </a:pPr>
            <a:r>
              <a:rPr kumimoji="1" lang="zh-CN" altLang="en-US" b="1">
                <a:latin typeface="Times New Roman" pitchFamily="18" charset="0"/>
              </a:rPr>
              <a:t>   </a:t>
            </a:r>
            <a:r>
              <a:rPr kumimoji="1" lang="en-US" altLang="zh-CN" b="1" i="1">
                <a:solidFill>
                  <a:srgbClr val="0033CC"/>
                </a:solidFill>
                <a:latin typeface="Times New Roman" pitchFamily="18" charset="0"/>
              </a:rPr>
              <a:t>{ double Value;</a:t>
            </a:r>
            <a:r>
              <a:rPr kumimoji="1" lang="en-US" altLang="zh-CN" b="1" i="1">
                <a:latin typeface="Times New Roman" pitchFamily="18" charset="0"/>
              </a:rPr>
              <a:t>	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i="1">
                <a:solidFill>
                  <a:srgbClr val="0033CC"/>
                </a:solidFill>
                <a:latin typeface="Times New Roman" pitchFamily="18" charset="0"/>
              </a:rPr>
              <a:t>      cin &gt;&gt; Value;</a:t>
            </a:r>
            <a:r>
              <a:rPr kumimoji="1" lang="en-US" altLang="zh-CN" b="1" i="1">
                <a:latin typeface="Times New Roman" pitchFamily="18" charset="0"/>
              </a:rPr>
              <a:t>		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输入下一个数据</a:t>
            </a:r>
          </a:p>
          <a:p>
            <a:pPr eaLnBrk="1" hangingPunct="1">
              <a:lnSpc>
                <a:spcPct val="120000"/>
              </a:lnSpc>
            </a:pPr>
            <a:r>
              <a:rPr kumimoji="1" lang="zh-CN" altLang="en-US" b="1" i="1">
                <a:latin typeface="Times New Roman" pitchFamily="18" charset="0"/>
              </a:rPr>
              <a:t>      </a:t>
            </a:r>
            <a:r>
              <a:rPr kumimoji="1" lang="en-US" altLang="zh-CN" b="1" i="1">
                <a:solidFill>
                  <a:srgbClr val="0033CC"/>
                </a:solidFill>
                <a:latin typeface="Times New Roman" pitchFamily="18" charset="0"/>
              </a:rPr>
              <a:t>ValueSum += Value;</a:t>
            </a:r>
            <a:r>
              <a:rPr kumimoji="1" lang="en-US" altLang="zh-CN" b="1" i="1">
                <a:latin typeface="Times New Roman" pitchFamily="18" charset="0"/>
              </a:rPr>
              <a:t>	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累加</a:t>
            </a:r>
          </a:p>
          <a:p>
            <a:pPr eaLnBrk="1" hangingPunct="1">
              <a:lnSpc>
                <a:spcPct val="120000"/>
              </a:lnSpc>
            </a:pPr>
            <a:r>
              <a:rPr kumimoji="1" lang="zh-CN" altLang="en-US" b="1" i="1">
                <a:latin typeface="Times New Roman" pitchFamily="18" charset="0"/>
              </a:rPr>
              <a:t>      </a:t>
            </a:r>
            <a:r>
              <a:rPr kumimoji="1" lang="en-US" altLang="zh-CN" b="1" i="1">
                <a:solidFill>
                  <a:srgbClr val="0033CC"/>
                </a:solidFill>
                <a:latin typeface="Times New Roman" pitchFamily="18" charset="0"/>
              </a:rPr>
              <a:t>++ValuesProcessed;</a:t>
            </a:r>
            <a:r>
              <a:rPr kumimoji="1" lang="en-US" altLang="zh-CN" b="1" i="1">
                <a:latin typeface="Times New Roman" pitchFamily="18" charset="0"/>
              </a:rPr>
              <a:t>	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计算已经输入的数据个数</a:t>
            </a:r>
          </a:p>
          <a:p>
            <a:pPr eaLnBrk="1" hangingPunct="1">
              <a:lnSpc>
                <a:spcPct val="120000"/>
              </a:lnSpc>
            </a:pPr>
            <a:r>
              <a:rPr kumimoji="1" lang="zh-CN" altLang="en-US" b="1" i="1">
                <a:solidFill>
                  <a:srgbClr val="0033CC"/>
                </a:solidFill>
                <a:latin typeface="Times New Roman" pitchFamily="18" charset="0"/>
              </a:rPr>
              <a:t>    </a:t>
            </a:r>
            <a:r>
              <a:rPr kumimoji="1" lang="en-US" altLang="zh-CN" b="1" i="1">
                <a:solidFill>
                  <a:srgbClr val="0033CC"/>
                </a:solidFill>
                <a:latin typeface="Times New Roman" pitchFamily="18" charset="0"/>
              </a:rPr>
              <a:t>}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double Average = ValueSum / ValuesProcessed;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cout &lt;&lt; "\nAverage: " &lt;&lt; Average &lt;&lt; endl;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return 0;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  <p:sp>
        <p:nvSpPr>
          <p:cNvPr id="759811" name="AutoShape 3"/>
          <p:cNvSpPr>
            <a:spLocks/>
          </p:cNvSpPr>
          <p:nvPr/>
        </p:nvSpPr>
        <p:spPr bwMode="auto">
          <a:xfrm>
            <a:off x="4876800" y="2249488"/>
            <a:ext cx="1676400" cy="533400"/>
          </a:xfrm>
          <a:prstGeom prst="borderCallout2">
            <a:avLst>
              <a:gd name="adj1" fmla="val 21431"/>
              <a:gd name="adj2" fmla="val -4546"/>
              <a:gd name="adj3" fmla="val 21431"/>
              <a:gd name="adj4" fmla="val -63634"/>
              <a:gd name="adj5" fmla="val 262796"/>
              <a:gd name="adj6" fmla="val -122727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kumimoji="1" lang="zh-CN" altLang="en-US" b="1">
                <a:latin typeface="Times New Roman" pitchFamily="18" charset="0"/>
              </a:rPr>
              <a:t>循环体</a:t>
            </a:r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48200" y="115888"/>
            <a:ext cx="4419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CN" sz="2200" b="1" smtClean="0">
                <a:solidFill>
                  <a:srgbClr val="ECE6C0"/>
                </a:solidFill>
              </a:rPr>
              <a:t>2.2.1  while</a:t>
            </a:r>
            <a:r>
              <a:rPr lang="zh-CN" altLang="en-US" sz="2200" b="1" smtClean="0">
                <a:solidFill>
                  <a:srgbClr val="ECE6C0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5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9811" grpId="0" animBg="1" autoUpdateAnimBg="0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ext Box 2"/>
          <p:cNvSpPr txBox="1">
            <a:spLocks noChangeArrowheads="1"/>
          </p:cNvSpPr>
          <p:nvPr/>
        </p:nvSpPr>
        <p:spPr bwMode="auto">
          <a:xfrm>
            <a:off x="533400" y="192088"/>
            <a:ext cx="8153400" cy="6070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2-8 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计算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5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个浮点数的平均值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#include &lt;iostream&gt;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int main()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{ const int ListSize = 5;	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总数</a:t>
            </a:r>
            <a:endParaRPr kumimoji="1" lang="zh-CN" altLang="en-US" b="1">
              <a:solidFill>
                <a:srgbClr val="008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zh-CN" altLang="en-US" b="1">
                <a:latin typeface="Times New Roman" pitchFamily="18" charset="0"/>
              </a:rPr>
              <a:t>  </a:t>
            </a:r>
            <a:r>
              <a:rPr kumimoji="1" lang="en-US" altLang="zh-CN" b="1">
                <a:latin typeface="Times New Roman" pitchFamily="18" charset="0"/>
              </a:rPr>
              <a:t>int ValuesProcessed = 0;	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循环计数器</a:t>
            </a:r>
          </a:p>
          <a:p>
            <a:pPr eaLnBrk="1" hangingPunct="1">
              <a:lnSpc>
                <a:spcPct val="120000"/>
              </a:lnSpc>
            </a:pPr>
            <a:r>
              <a:rPr kumimoji="1" lang="zh-CN" altLang="en-US" b="1">
                <a:latin typeface="Times New Roman" pitchFamily="18" charset="0"/>
              </a:rPr>
              <a:t>  </a:t>
            </a:r>
            <a:r>
              <a:rPr kumimoji="1" lang="en-US" altLang="zh-CN" b="1">
                <a:latin typeface="Times New Roman" pitchFamily="18" charset="0"/>
              </a:rPr>
              <a:t>double ValueSum = 0;	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累加器</a:t>
            </a:r>
          </a:p>
          <a:p>
            <a:pPr eaLnBrk="1" hangingPunct="1">
              <a:lnSpc>
                <a:spcPct val="120000"/>
              </a:lnSpc>
            </a:pPr>
            <a:r>
              <a:rPr kumimoji="1" lang="zh-CN" altLang="en-US" b="1">
                <a:latin typeface="Times New Roman" pitchFamily="18" charset="0"/>
              </a:rPr>
              <a:t>  </a:t>
            </a:r>
            <a:r>
              <a:rPr kumimoji="1" lang="en-US" altLang="zh-CN" b="1">
                <a:latin typeface="Times New Roman" pitchFamily="18" charset="0"/>
              </a:rPr>
              <a:t>cout &lt;&lt; "Please enter " &lt;&lt; ListSize&lt;&lt; " numbers" &lt;&lt; endl;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while (</a:t>
            </a:r>
            <a:r>
              <a:rPr kumimoji="1" lang="en-US" altLang="zh-CN" b="1" i="1">
                <a:solidFill>
                  <a:srgbClr val="0033CC"/>
                </a:solidFill>
                <a:latin typeface="Times New Roman" pitchFamily="18" charset="0"/>
              </a:rPr>
              <a:t>ValuesProcessed &lt; ListSize</a:t>
            </a:r>
            <a:r>
              <a:rPr kumimoji="1" lang="en-US" altLang="zh-CN" b="1">
                <a:latin typeface="Times New Roman" pitchFamily="18" charset="0"/>
              </a:rPr>
              <a:t>) 	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继续执行</a:t>
            </a:r>
          </a:p>
          <a:p>
            <a:pPr eaLnBrk="1" hangingPunct="1">
              <a:lnSpc>
                <a:spcPct val="120000"/>
              </a:lnSpc>
            </a:pPr>
            <a:r>
              <a:rPr kumimoji="1" lang="zh-CN" altLang="en-US" b="1">
                <a:latin typeface="Times New Roman" pitchFamily="18" charset="0"/>
              </a:rPr>
              <a:t>   </a:t>
            </a:r>
            <a:r>
              <a:rPr kumimoji="1" lang="en-US" altLang="zh-CN" b="1">
                <a:latin typeface="Times New Roman" pitchFamily="18" charset="0"/>
              </a:rPr>
              <a:t>{ double Value;	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cin &gt;&gt; Value;		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输入下一个数据</a:t>
            </a:r>
          </a:p>
          <a:p>
            <a:pPr eaLnBrk="1" hangingPunct="1">
              <a:lnSpc>
                <a:spcPct val="120000"/>
              </a:lnSpc>
            </a:pPr>
            <a:r>
              <a:rPr kumimoji="1" lang="zh-CN" altLang="en-US" b="1">
                <a:latin typeface="Times New Roman" pitchFamily="18" charset="0"/>
              </a:rPr>
              <a:t>      </a:t>
            </a:r>
            <a:r>
              <a:rPr kumimoji="1" lang="en-US" altLang="zh-CN" b="1">
                <a:latin typeface="Times New Roman" pitchFamily="18" charset="0"/>
              </a:rPr>
              <a:t>ValueSum += Value;	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累加</a:t>
            </a:r>
          </a:p>
          <a:p>
            <a:pPr eaLnBrk="1" hangingPunct="1">
              <a:lnSpc>
                <a:spcPct val="120000"/>
              </a:lnSpc>
            </a:pPr>
            <a:r>
              <a:rPr kumimoji="1" lang="zh-CN" altLang="en-US" b="1">
                <a:latin typeface="Times New Roman" pitchFamily="18" charset="0"/>
              </a:rPr>
              <a:t>      </a:t>
            </a:r>
            <a:r>
              <a:rPr kumimoji="1" lang="en-US" altLang="zh-CN" b="1">
                <a:latin typeface="Times New Roman" pitchFamily="18" charset="0"/>
              </a:rPr>
              <a:t>++ValuesProcessed;	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计算已经输入的数据个数</a:t>
            </a:r>
          </a:p>
          <a:p>
            <a:pPr eaLnBrk="1" hangingPunct="1">
              <a:lnSpc>
                <a:spcPct val="120000"/>
              </a:lnSpc>
            </a:pPr>
            <a:r>
              <a:rPr kumimoji="1" lang="zh-CN" altLang="en-US" b="1">
                <a:latin typeface="Times New Roman" pitchFamily="18" charset="0"/>
              </a:rPr>
              <a:t>    </a:t>
            </a:r>
            <a:r>
              <a:rPr kumimoji="1" lang="en-US" altLang="zh-CN" b="1">
                <a:latin typeface="Times New Roman" pitchFamily="18" charset="0"/>
              </a:rPr>
              <a:t>}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double Average = ValueSum / ValuesProcessed;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cout &lt;&lt; "\nAverage: " &lt;&lt; Average &lt;&lt; endl;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return 0;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  <p:sp>
        <p:nvSpPr>
          <p:cNvPr id="760835" name="AutoShape 3"/>
          <p:cNvSpPr>
            <a:spLocks/>
          </p:cNvSpPr>
          <p:nvPr/>
        </p:nvSpPr>
        <p:spPr bwMode="auto">
          <a:xfrm>
            <a:off x="4953000" y="1527175"/>
            <a:ext cx="1600200" cy="533400"/>
          </a:xfrm>
          <a:prstGeom prst="borderCallout2">
            <a:avLst>
              <a:gd name="adj1" fmla="val 21431"/>
              <a:gd name="adj2" fmla="val -4764"/>
              <a:gd name="adj3" fmla="val 21431"/>
              <a:gd name="adj4" fmla="val -66667"/>
              <a:gd name="adj5" fmla="val 262796"/>
              <a:gd name="adj6" fmla="val -128569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1" hangingPunct="1">
              <a:lnSpc>
                <a:spcPct val="130000"/>
              </a:lnSpc>
            </a:pPr>
            <a:r>
              <a:rPr kumimoji="1" lang="zh-CN" altLang="en-US" b="1">
                <a:latin typeface="Times New Roman" pitchFamily="18" charset="0"/>
              </a:rPr>
              <a:t>循环条件</a:t>
            </a:r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48200" y="115888"/>
            <a:ext cx="4419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CN" sz="2200" b="1" smtClean="0">
                <a:solidFill>
                  <a:srgbClr val="ECE6C0"/>
                </a:solidFill>
              </a:rPr>
              <a:t>2.2.1  while</a:t>
            </a:r>
            <a:r>
              <a:rPr lang="zh-CN" altLang="en-US" sz="2200" b="1" smtClean="0">
                <a:solidFill>
                  <a:srgbClr val="ECE6C0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6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0835" grpId="0" animBg="1" autoUpdateAnimBg="0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ext Box 2"/>
          <p:cNvSpPr txBox="1">
            <a:spLocks noChangeArrowheads="1"/>
          </p:cNvSpPr>
          <p:nvPr/>
        </p:nvSpPr>
        <p:spPr bwMode="auto">
          <a:xfrm>
            <a:off x="533400" y="192088"/>
            <a:ext cx="8153400" cy="6070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2-8 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计算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5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个浮点数的平均值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#include &lt;iostream&gt;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int main()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{ const int ListSize = 5;	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总数</a:t>
            </a:r>
            <a:endParaRPr kumimoji="1" lang="zh-CN" altLang="en-US" b="1">
              <a:solidFill>
                <a:srgbClr val="008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zh-CN" altLang="en-US" b="1">
                <a:latin typeface="Times New Roman" pitchFamily="18" charset="0"/>
              </a:rPr>
              <a:t>  </a:t>
            </a:r>
            <a:r>
              <a:rPr kumimoji="1" lang="en-US" altLang="zh-CN" b="1">
                <a:latin typeface="Times New Roman" pitchFamily="18" charset="0"/>
              </a:rPr>
              <a:t>int ValuesProcessed = 0;	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循环计数器</a:t>
            </a:r>
          </a:p>
          <a:p>
            <a:pPr eaLnBrk="1" hangingPunct="1">
              <a:lnSpc>
                <a:spcPct val="120000"/>
              </a:lnSpc>
            </a:pPr>
            <a:r>
              <a:rPr kumimoji="1" lang="zh-CN" altLang="en-US" b="1">
                <a:latin typeface="Times New Roman" pitchFamily="18" charset="0"/>
              </a:rPr>
              <a:t>  </a:t>
            </a:r>
            <a:r>
              <a:rPr kumimoji="1" lang="en-US" altLang="zh-CN" b="1">
                <a:latin typeface="Times New Roman" pitchFamily="18" charset="0"/>
              </a:rPr>
              <a:t>double ValueSum = 0;	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累加器</a:t>
            </a:r>
          </a:p>
          <a:p>
            <a:pPr eaLnBrk="1" hangingPunct="1">
              <a:lnSpc>
                <a:spcPct val="120000"/>
              </a:lnSpc>
            </a:pPr>
            <a:r>
              <a:rPr kumimoji="1" lang="zh-CN" altLang="en-US" b="1">
                <a:latin typeface="Times New Roman" pitchFamily="18" charset="0"/>
              </a:rPr>
              <a:t>  </a:t>
            </a:r>
            <a:r>
              <a:rPr kumimoji="1" lang="en-US" altLang="zh-CN" b="1">
                <a:latin typeface="Times New Roman" pitchFamily="18" charset="0"/>
              </a:rPr>
              <a:t>cout &lt;&lt; "Please enter " &lt;&lt; ListSize&lt;&lt; " numbers" &lt;&lt; endl;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while (</a:t>
            </a:r>
            <a:r>
              <a:rPr kumimoji="1" lang="en-US" altLang="zh-CN" b="1" i="1">
                <a:solidFill>
                  <a:srgbClr val="0033CC"/>
                </a:solidFill>
                <a:latin typeface="Times New Roman" pitchFamily="18" charset="0"/>
              </a:rPr>
              <a:t>ValuesProcessed &lt; ListSize</a:t>
            </a:r>
            <a:r>
              <a:rPr kumimoji="1" lang="en-US" altLang="zh-CN" b="1">
                <a:latin typeface="Times New Roman" pitchFamily="18" charset="0"/>
              </a:rPr>
              <a:t>) 	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继续执行</a:t>
            </a:r>
          </a:p>
          <a:p>
            <a:pPr eaLnBrk="1" hangingPunct="1">
              <a:lnSpc>
                <a:spcPct val="120000"/>
              </a:lnSpc>
            </a:pPr>
            <a:r>
              <a:rPr kumimoji="1" lang="zh-CN" altLang="en-US" b="1">
                <a:latin typeface="Times New Roman" pitchFamily="18" charset="0"/>
              </a:rPr>
              <a:t>   </a:t>
            </a:r>
            <a:r>
              <a:rPr kumimoji="1" lang="en-US" altLang="zh-CN" b="1">
                <a:latin typeface="Times New Roman" pitchFamily="18" charset="0"/>
              </a:rPr>
              <a:t>{ double Value;	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cin &gt;&gt; Value;		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输入下一个数据</a:t>
            </a:r>
          </a:p>
          <a:p>
            <a:pPr eaLnBrk="1" hangingPunct="1">
              <a:lnSpc>
                <a:spcPct val="120000"/>
              </a:lnSpc>
            </a:pPr>
            <a:r>
              <a:rPr kumimoji="1" lang="zh-CN" altLang="en-US" b="1">
                <a:latin typeface="Times New Roman" pitchFamily="18" charset="0"/>
              </a:rPr>
              <a:t>      </a:t>
            </a:r>
            <a:r>
              <a:rPr kumimoji="1" lang="en-US" altLang="zh-CN" b="1">
                <a:latin typeface="Times New Roman" pitchFamily="18" charset="0"/>
              </a:rPr>
              <a:t>ValueSum += Value;	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累加</a:t>
            </a:r>
          </a:p>
          <a:p>
            <a:pPr eaLnBrk="1" hangingPunct="1">
              <a:lnSpc>
                <a:spcPct val="120000"/>
              </a:lnSpc>
            </a:pPr>
            <a:r>
              <a:rPr kumimoji="1" lang="zh-CN" altLang="en-US" b="1">
                <a:latin typeface="Times New Roman" pitchFamily="18" charset="0"/>
              </a:rPr>
              <a:t>      </a:t>
            </a:r>
            <a:r>
              <a:rPr kumimoji="1" lang="en-US" altLang="zh-CN" b="1" i="1">
                <a:solidFill>
                  <a:srgbClr val="0033CC"/>
                </a:solidFill>
                <a:latin typeface="Times New Roman" pitchFamily="18" charset="0"/>
              </a:rPr>
              <a:t>++ValuesProcessed;</a:t>
            </a:r>
            <a:r>
              <a:rPr kumimoji="1" lang="en-US" altLang="zh-CN" b="1">
                <a:latin typeface="Times New Roman" pitchFamily="18" charset="0"/>
              </a:rPr>
              <a:t>	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计算已经输入的数据个数</a:t>
            </a:r>
          </a:p>
          <a:p>
            <a:pPr eaLnBrk="1" hangingPunct="1">
              <a:lnSpc>
                <a:spcPct val="120000"/>
              </a:lnSpc>
            </a:pPr>
            <a:r>
              <a:rPr kumimoji="1" lang="zh-CN" altLang="en-US" b="1">
                <a:latin typeface="Times New Roman" pitchFamily="18" charset="0"/>
              </a:rPr>
              <a:t>    </a:t>
            </a:r>
            <a:r>
              <a:rPr kumimoji="1" lang="en-US" altLang="zh-CN" b="1">
                <a:latin typeface="Times New Roman" pitchFamily="18" charset="0"/>
              </a:rPr>
              <a:t>}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double Average = ValueSum / ValuesProcessed;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cout &lt;&lt; "\nAverage: " &lt;&lt; Average &lt;&lt; endl;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return 0;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  <p:sp>
        <p:nvSpPr>
          <p:cNvPr id="761859" name="AutoShape 3"/>
          <p:cNvSpPr>
            <a:spLocks/>
          </p:cNvSpPr>
          <p:nvPr/>
        </p:nvSpPr>
        <p:spPr bwMode="auto">
          <a:xfrm>
            <a:off x="5257800" y="2882900"/>
            <a:ext cx="1828800" cy="762000"/>
          </a:xfrm>
          <a:prstGeom prst="borderCallout2">
            <a:avLst>
              <a:gd name="adj1" fmla="val 15000"/>
              <a:gd name="adj2" fmla="val -4167"/>
              <a:gd name="adj3" fmla="val 15000"/>
              <a:gd name="adj4" fmla="val -84028"/>
              <a:gd name="adj5" fmla="val 177292"/>
              <a:gd name="adj6" fmla="val -163889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lg" len="lg"/>
            <a:tailEnd type="oval" w="lg" len="lg"/>
          </a:ln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kumimoji="1" lang="zh-CN" altLang="en-US" b="1">
                <a:latin typeface="Times New Roman" pitchFamily="18" charset="0"/>
              </a:rPr>
              <a:t>修改</a:t>
            </a:r>
          </a:p>
          <a:p>
            <a:pPr algn="ctr" eaLnBrk="1" hangingPunct="1">
              <a:lnSpc>
                <a:spcPct val="120000"/>
              </a:lnSpc>
            </a:pPr>
            <a:r>
              <a:rPr kumimoji="1" lang="zh-CN" altLang="en-US" b="1">
                <a:latin typeface="Times New Roman" pitchFamily="18" charset="0"/>
              </a:rPr>
              <a:t>循环条件</a:t>
            </a:r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48200" y="115888"/>
            <a:ext cx="4419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CN" sz="2200" b="1" smtClean="0">
                <a:solidFill>
                  <a:srgbClr val="ECE6C0"/>
                </a:solidFill>
              </a:rPr>
              <a:t>2.2.1  while</a:t>
            </a:r>
            <a:r>
              <a:rPr lang="zh-CN" altLang="en-US" sz="2200" b="1" smtClean="0">
                <a:solidFill>
                  <a:srgbClr val="ECE6C0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6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1859" grpId="0" animBg="1" autoUpdateAnimBg="0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533400" y="192088"/>
            <a:ext cx="8153400" cy="6070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2-8 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计算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5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个浮点数的平均值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#include &lt;iostream&gt;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int main()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{ const int ListSize = 5;	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总数</a:t>
            </a:r>
            <a:endParaRPr kumimoji="1" lang="zh-CN" altLang="en-US" b="1">
              <a:solidFill>
                <a:srgbClr val="008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zh-CN" altLang="en-US" b="1">
                <a:latin typeface="Times New Roman" pitchFamily="18" charset="0"/>
              </a:rPr>
              <a:t>  </a:t>
            </a:r>
            <a:r>
              <a:rPr kumimoji="1" lang="en-US" altLang="zh-CN" b="1">
                <a:latin typeface="Times New Roman" pitchFamily="18" charset="0"/>
              </a:rPr>
              <a:t>int ValuesProcessed = 0;	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循环计数器</a:t>
            </a:r>
          </a:p>
          <a:p>
            <a:pPr eaLnBrk="1" hangingPunct="1">
              <a:lnSpc>
                <a:spcPct val="120000"/>
              </a:lnSpc>
            </a:pPr>
            <a:r>
              <a:rPr kumimoji="1" lang="zh-CN" altLang="en-US" b="1">
                <a:latin typeface="Times New Roman" pitchFamily="18" charset="0"/>
              </a:rPr>
              <a:t>  </a:t>
            </a:r>
            <a:r>
              <a:rPr kumimoji="1" lang="en-US" altLang="zh-CN" b="1">
                <a:latin typeface="Times New Roman" pitchFamily="18" charset="0"/>
              </a:rPr>
              <a:t>double ValueSum = 0;	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累加器</a:t>
            </a:r>
          </a:p>
          <a:p>
            <a:pPr eaLnBrk="1" hangingPunct="1">
              <a:lnSpc>
                <a:spcPct val="120000"/>
              </a:lnSpc>
            </a:pPr>
            <a:r>
              <a:rPr kumimoji="1" lang="zh-CN" altLang="en-US" b="1">
                <a:latin typeface="Times New Roman" pitchFamily="18" charset="0"/>
              </a:rPr>
              <a:t>  </a:t>
            </a:r>
            <a:r>
              <a:rPr kumimoji="1" lang="en-US" altLang="zh-CN" b="1">
                <a:latin typeface="Times New Roman" pitchFamily="18" charset="0"/>
              </a:rPr>
              <a:t>cout &lt;&lt; "Please enter " &lt;&lt; ListSize&lt;&lt; " numbers" &lt;&lt; endl;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while (ValuesProcessed &lt; ListSize) 	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继续执行</a:t>
            </a:r>
          </a:p>
          <a:p>
            <a:pPr eaLnBrk="1" hangingPunct="1">
              <a:lnSpc>
                <a:spcPct val="120000"/>
              </a:lnSpc>
            </a:pPr>
            <a:r>
              <a:rPr kumimoji="1" lang="zh-CN" altLang="en-US" b="1">
                <a:latin typeface="Times New Roman" pitchFamily="18" charset="0"/>
              </a:rPr>
              <a:t>   </a:t>
            </a:r>
            <a:r>
              <a:rPr kumimoji="1" lang="en-US" altLang="zh-CN" b="1">
                <a:latin typeface="Times New Roman" pitchFamily="18" charset="0"/>
              </a:rPr>
              <a:t>{ double Value;	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cin &gt;&gt; Value;		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输入下一个数据</a:t>
            </a:r>
          </a:p>
          <a:p>
            <a:pPr eaLnBrk="1" hangingPunct="1">
              <a:lnSpc>
                <a:spcPct val="120000"/>
              </a:lnSpc>
            </a:pPr>
            <a:r>
              <a:rPr kumimoji="1" lang="zh-CN" altLang="en-US" b="1">
                <a:latin typeface="Times New Roman" pitchFamily="18" charset="0"/>
              </a:rPr>
              <a:t>      </a:t>
            </a:r>
            <a:r>
              <a:rPr kumimoji="1" lang="en-US" altLang="zh-CN" b="1">
                <a:latin typeface="Times New Roman" pitchFamily="18" charset="0"/>
              </a:rPr>
              <a:t>ValueSum += Value;	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累加</a:t>
            </a:r>
          </a:p>
          <a:p>
            <a:pPr eaLnBrk="1" hangingPunct="1">
              <a:lnSpc>
                <a:spcPct val="120000"/>
              </a:lnSpc>
            </a:pPr>
            <a:r>
              <a:rPr kumimoji="1" lang="zh-CN" altLang="en-US" b="1">
                <a:latin typeface="Times New Roman" pitchFamily="18" charset="0"/>
              </a:rPr>
              <a:t>      </a:t>
            </a:r>
            <a:r>
              <a:rPr kumimoji="1" lang="en-US" altLang="zh-CN" b="1">
                <a:latin typeface="Times New Roman" pitchFamily="18" charset="0"/>
              </a:rPr>
              <a:t>++ValuesProcessed;	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计算已经输入的数据个数</a:t>
            </a:r>
          </a:p>
          <a:p>
            <a:pPr eaLnBrk="1" hangingPunct="1">
              <a:lnSpc>
                <a:spcPct val="120000"/>
              </a:lnSpc>
            </a:pPr>
            <a:r>
              <a:rPr kumimoji="1" lang="zh-CN" altLang="en-US" b="1">
                <a:latin typeface="Times New Roman" pitchFamily="18" charset="0"/>
              </a:rPr>
              <a:t>    </a:t>
            </a:r>
            <a:r>
              <a:rPr kumimoji="1" lang="en-US" altLang="zh-CN" b="1">
                <a:latin typeface="Times New Roman" pitchFamily="18" charset="0"/>
              </a:rPr>
              <a:t>}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double Average = ValueSum / ValuesProcessed;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cout &lt;&lt; "\nAverage: " &lt;&lt; Average &lt;&lt; endl;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return 0;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  <p:graphicFrame>
        <p:nvGraphicFramePr>
          <p:cNvPr id="762883" name="Object 3"/>
          <p:cNvGraphicFramePr>
            <a:graphicFrameLocks noChangeAspect="1"/>
          </p:cNvGraphicFramePr>
          <p:nvPr/>
        </p:nvGraphicFramePr>
        <p:xfrm>
          <a:off x="4953000" y="3544888"/>
          <a:ext cx="3600450" cy="2009775"/>
        </p:xfrm>
        <a:graphic>
          <a:graphicData uri="http://schemas.openxmlformats.org/presentationml/2006/ole">
            <p:oleObj spid="_x0000_s34818" name="位图图像" r:id="rId3" imgW="3600000" imgH="2010056" progId="PBrush">
              <p:embed/>
            </p:oleObj>
          </a:graphicData>
        </a:graphic>
      </p:graphicFrame>
      <p:sp>
        <p:nvSpPr>
          <p:cNvPr id="34820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48200" y="115888"/>
            <a:ext cx="4419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CN" sz="2200" b="1" smtClean="0">
                <a:solidFill>
                  <a:srgbClr val="ECE6C0"/>
                </a:solidFill>
              </a:rPr>
              <a:t>2.2.1  while</a:t>
            </a:r>
            <a:r>
              <a:rPr lang="zh-CN" altLang="en-US" sz="2200" b="1" smtClean="0">
                <a:solidFill>
                  <a:srgbClr val="ECE6C0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48200" y="147638"/>
            <a:ext cx="4419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CN" sz="2200" b="1" smtClean="0">
                <a:solidFill>
                  <a:srgbClr val="ECE6C0"/>
                </a:solidFill>
              </a:rPr>
              <a:t>2.2.1  while</a:t>
            </a:r>
            <a:r>
              <a:rPr lang="zh-CN" altLang="en-US" sz="2200" b="1" smtClean="0">
                <a:solidFill>
                  <a:srgbClr val="ECE6C0"/>
                </a:solidFill>
              </a:rPr>
              <a:t>语句</a:t>
            </a:r>
          </a:p>
        </p:txBody>
      </p:sp>
      <p:sp>
        <p:nvSpPr>
          <p:cNvPr id="763907" name="Text Box 3"/>
          <p:cNvSpPr txBox="1">
            <a:spLocks noChangeArrowheads="1"/>
          </p:cNvSpPr>
          <p:nvPr/>
        </p:nvSpPr>
        <p:spPr bwMode="auto">
          <a:xfrm>
            <a:off x="685800" y="238125"/>
            <a:ext cx="7696200" cy="6070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2-9 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计算若干个浮点数的平均值，以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Ctrl-Z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作输入结束</a:t>
            </a:r>
            <a:endParaRPr kumimoji="1" lang="zh-CN" altLang="en-US" sz="2000" b="1" i="1">
              <a:solidFill>
                <a:srgbClr val="3333FF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#include &lt;iostream&gt;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int main() 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{ cout &lt;&lt; "Please enter list of numbers" &lt;&lt; endl;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int ValuesProcessed = 0;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double ValueSum = 0;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double Value;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while (cin &gt;&gt; Value) 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{ ValueSum += Value;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  ++ValuesProcessed;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}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if (ValuesProcessed &gt; 0) 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{ double Average = ValueSum / ValuesProcessed;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  cout &lt;&lt; "\nAverage: " &lt;&lt; Average &lt;&lt; endl;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}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else  cout &lt;&lt; "No list to average" &lt;&lt; endl;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6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76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76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76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76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76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76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76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500"/>
                                        <p:tgtEl>
                                          <p:spTgt spid="76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763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763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1" dur="500"/>
                                        <p:tgtEl>
                                          <p:spTgt spid="7639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5" dur="500"/>
                                        <p:tgtEl>
                                          <p:spTgt spid="7639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9" dur="500"/>
                                        <p:tgtEl>
                                          <p:spTgt spid="7639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3" dur="500"/>
                                        <p:tgtEl>
                                          <p:spTgt spid="7639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7" dur="500"/>
                                        <p:tgtEl>
                                          <p:spTgt spid="7639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1" dur="500"/>
                                        <p:tgtEl>
                                          <p:spTgt spid="76390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5" dur="500"/>
                                        <p:tgtEl>
                                          <p:spTgt spid="76390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3907" grpId="0" build="p" autoUpdateAnimBg="0" advAuto="0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48200" y="147638"/>
            <a:ext cx="4419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CN" sz="2200" b="1" smtClean="0">
                <a:solidFill>
                  <a:srgbClr val="ECE6C0"/>
                </a:solidFill>
              </a:rPr>
              <a:t>2.2.1  while</a:t>
            </a:r>
            <a:r>
              <a:rPr lang="zh-CN" altLang="en-US" sz="2200" b="1" smtClean="0">
                <a:solidFill>
                  <a:srgbClr val="ECE6C0"/>
                </a:solidFill>
              </a:rPr>
              <a:t>语句</a:t>
            </a:r>
          </a:p>
        </p:txBody>
      </p:sp>
      <p:sp>
        <p:nvSpPr>
          <p:cNvPr id="764931" name="Text Box 3"/>
          <p:cNvSpPr txBox="1">
            <a:spLocks noChangeArrowheads="1"/>
          </p:cNvSpPr>
          <p:nvPr/>
        </p:nvSpPr>
        <p:spPr bwMode="auto">
          <a:xfrm>
            <a:off x="685800" y="238125"/>
            <a:ext cx="7696200" cy="6070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2-9 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计算若干个浮点数的平均值，以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Ctrl-Z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作输入结束</a:t>
            </a:r>
            <a:endParaRPr kumimoji="1" lang="zh-CN" altLang="en-US" sz="2000" b="1" i="1">
              <a:solidFill>
                <a:srgbClr val="3333FF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#include &lt;iostream&gt;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int main()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{ cout &lt;&lt; "Please enter list of numbers" &lt;&lt; endl;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int ValuesProcessed = 0;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double ValueSum = 0;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double Value;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while (</a:t>
            </a:r>
            <a:r>
              <a:rPr kumimoji="1" lang="en-US" altLang="zh-CN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cin &gt;&gt; Value</a:t>
            </a:r>
            <a:r>
              <a:rPr kumimoji="1" lang="en-US" altLang="zh-CN" b="1">
                <a:latin typeface="Times New Roman" pitchFamily="18" charset="0"/>
              </a:rPr>
              <a:t>)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  { ValueSum += Value;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     ++ValuesProcessed;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  }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if (ValuesProcessed &gt; 0)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  { double Average = ValueSum / ValuesProcessed;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     cout &lt;&lt; "\nAverage: " &lt;&lt; Average &lt;&lt; endl;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  }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else  cout &lt;&lt; "No list to average" &lt;&lt; endl;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  <p:sp>
        <p:nvSpPr>
          <p:cNvPr id="764932" name="AutoShape 4"/>
          <p:cNvSpPr>
            <a:spLocks/>
          </p:cNvSpPr>
          <p:nvPr/>
        </p:nvSpPr>
        <p:spPr bwMode="auto">
          <a:xfrm>
            <a:off x="4724400" y="1501775"/>
            <a:ext cx="2209800" cy="990600"/>
          </a:xfrm>
          <a:prstGeom prst="borderCallout2">
            <a:avLst>
              <a:gd name="adj1" fmla="val 11537"/>
              <a:gd name="adj2" fmla="val -3449"/>
              <a:gd name="adj3" fmla="val 11537"/>
              <a:gd name="adj4" fmla="val -48278"/>
              <a:gd name="adj5" fmla="val 149199"/>
              <a:gd name="adj6" fmla="val -93102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1" hangingPunct="1">
              <a:lnSpc>
                <a:spcPct val="140000"/>
              </a:lnSpc>
            </a:pPr>
            <a:r>
              <a:rPr kumimoji="1" lang="zh-CN" altLang="en-US" b="1">
                <a:latin typeface="Times New Roman" pitchFamily="18" charset="0"/>
              </a:rPr>
              <a:t>循环条件</a:t>
            </a:r>
          </a:p>
          <a:p>
            <a:pPr algn="ctr" eaLnBrk="1" hangingPunct="1">
              <a:lnSpc>
                <a:spcPct val="140000"/>
              </a:lnSpc>
            </a:pPr>
            <a:r>
              <a:rPr kumimoji="1" lang="zh-CN" altLang="en-US" b="1">
                <a:latin typeface="Times New Roman" pitchFamily="18" charset="0"/>
              </a:rPr>
              <a:t>输入任意合法数据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6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4932" grpId="0" animBg="1" autoUpdateAnimBg="0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48200" y="147638"/>
            <a:ext cx="4419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CN" sz="2200" b="1" smtClean="0">
                <a:solidFill>
                  <a:srgbClr val="ECE6C0"/>
                </a:solidFill>
              </a:rPr>
              <a:t>2.2.1  while</a:t>
            </a:r>
            <a:r>
              <a:rPr lang="zh-CN" altLang="en-US" sz="2200" b="1" smtClean="0">
                <a:solidFill>
                  <a:srgbClr val="ECE6C0"/>
                </a:solidFill>
              </a:rPr>
              <a:t>语句</a:t>
            </a:r>
          </a:p>
        </p:txBody>
      </p:sp>
      <p:sp>
        <p:nvSpPr>
          <p:cNvPr id="765955" name="Text Box 3"/>
          <p:cNvSpPr txBox="1">
            <a:spLocks noChangeArrowheads="1"/>
          </p:cNvSpPr>
          <p:nvPr/>
        </p:nvSpPr>
        <p:spPr bwMode="auto">
          <a:xfrm>
            <a:off x="685800" y="238125"/>
            <a:ext cx="7696200" cy="6070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2-9 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计算若干个浮点数的平均值，以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Ctrl-Z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作输入结束</a:t>
            </a:r>
            <a:endParaRPr kumimoji="1" lang="zh-CN" altLang="en-US" sz="2000" b="1" i="1">
              <a:solidFill>
                <a:srgbClr val="3333FF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#include &lt;iostream&gt;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int main()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{ cout &lt;&lt; "Please enter list of numbers" &lt;&lt; endl;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int ValuesProcessed = 0;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double ValueSum = 0;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double Value;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while (</a:t>
            </a:r>
            <a:r>
              <a:rPr kumimoji="1" lang="en-US" altLang="zh-CN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cin &gt;&gt; Value</a:t>
            </a:r>
            <a:r>
              <a:rPr kumimoji="1" lang="en-US" altLang="zh-CN" b="1">
                <a:latin typeface="Times New Roman" pitchFamily="18" charset="0"/>
              </a:rPr>
              <a:t>)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  { ValueSum += Value;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     ++ValuesProcessed;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  }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if (ValuesProcessed &gt; 0)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  { double Average = ValueSum / ValuesProcessed;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     cout &lt;&lt; "\nAverage: " &lt;&lt; Average &lt;&lt; endl;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  }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else  cout &lt;&lt; "No list to average" &lt;&lt; endl;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  <p:sp>
        <p:nvSpPr>
          <p:cNvPr id="765956" name="AutoShape 4"/>
          <p:cNvSpPr>
            <a:spLocks/>
          </p:cNvSpPr>
          <p:nvPr/>
        </p:nvSpPr>
        <p:spPr bwMode="auto">
          <a:xfrm>
            <a:off x="4800600" y="1790700"/>
            <a:ext cx="2209800" cy="990600"/>
          </a:xfrm>
          <a:prstGeom prst="borderCallout2">
            <a:avLst>
              <a:gd name="adj1" fmla="val 11537"/>
              <a:gd name="adj2" fmla="val -3449"/>
              <a:gd name="adj3" fmla="val 11537"/>
              <a:gd name="adj4" fmla="val -52875"/>
              <a:gd name="adj5" fmla="val 114583"/>
              <a:gd name="adj6" fmla="val -102301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1" hangingPunct="1">
              <a:lnSpc>
                <a:spcPct val="140000"/>
              </a:lnSpc>
            </a:pPr>
            <a:r>
              <a:rPr kumimoji="1" lang="zh-CN" altLang="en-US" b="1">
                <a:latin typeface="Times New Roman" pitchFamily="18" charset="0"/>
              </a:rPr>
              <a:t>修改循环条件</a:t>
            </a:r>
          </a:p>
          <a:p>
            <a:pPr algn="ctr" eaLnBrk="1" hangingPunct="1">
              <a:lnSpc>
                <a:spcPct val="140000"/>
              </a:lnSpc>
            </a:pPr>
            <a:r>
              <a:rPr kumimoji="1" lang="zh-CN" altLang="en-US" b="1">
                <a:latin typeface="Times New Roman" pitchFamily="18" charset="0"/>
              </a:rPr>
              <a:t>键入 </a:t>
            </a:r>
            <a:r>
              <a:rPr kumimoji="1" lang="en-US" altLang="zh-CN" b="1" i="1">
                <a:solidFill>
                  <a:srgbClr val="0033CC"/>
                </a:solidFill>
                <a:latin typeface="Times New Roman" pitchFamily="18" charset="0"/>
              </a:rPr>
              <a:t>Ctrl-Z</a:t>
            </a:r>
            <a:r>
              <a:rPr kumimoji="1" lang="en-US" altLang="zh-CN" b="1">
                <a:latin typeface="Times New Roman" pitchFamily="18" charset="0"/>
              </a:rPr>
              <a:t> </a:t>
            </a:r>
            <a:r>
              <a:rPr kumimoji="1" lang="zh-CN" altLang="en-US" b="1">
                <a:latin typeface="Times New Roman" pitchFamily="18" charset="0"/>
              </a:rPr>
              <a:t>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6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5956" grpId="0" animBg="1" autoUpdateAnimBg="0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48200" y="147638"/>
            <a:ext cx="4419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CN" sz="2200" b="1" smtClean="0">
                <a:solidFill>
                  <a:srgbClr val="ECE6C0"/>
                </a:solidFill>
              </a:rPr>
              <a:t>2.2.1  while</a:t>
            </a:r>
            <a:r>
              <a:rPr lang="zh-CN" altLang="en-US" sz="2200" b="1" smtClean="0">
                <a:solidFill>
                  <a:srgbClr val="ECE6C0"/>
                </a:solidFill>
              </a:rPr>
              <a:t>语句</a:t>
            </a:r>
          </a:p>
        </p:txBody>
      </p:sp>
      <p:sp>
        <p:nvSpPr>
          <p:cNvPr id="181251" name="Text Box 3"/>
          <p:cNvSpPr txBox="1">
            <a:spLocks noChangeArrowheads="1"/>
          </p:cNvSpPr>
          <p:nvPr/>
        </p:nvSpPr>
        <p:spPr bwMode="auto">
          <a:xfrm>
            <a:off x="685800" y="238125"/>
            <a:ext cx="7696200" cy="6070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2-9 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计算若干个浮点数的平均值，以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Ctrl-Z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作输入结束</a:t>
            </a:r>
            <a:endParaRPr kumimoji="1" lang="zh-CN" altLang="en-US" sz="2000" b="1" i="1">
              <a:solidFill>
                <a:srgbClr val="3333FF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#include &lt;iostream&gt;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int main() 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{ cout &lt;&lt; "Please enter list of numbers" &lt;&lt; endl;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int ValuesProcessed = 0;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double ValueSum = 0;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double Value;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while (cin &gt;&gt; Value) 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{ ValueSum += Value;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  ++ValuesProcessed;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}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if (ValuesProcessed &gt; 0) 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{ double Average = ValueSum / ValuesProcessed;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  cout &lt;&lt; "\nAverage: " &lt;&lt; Average &lt;&lt; endl;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}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else  cout &lt;&lt; "No list to average" &lt;&lt; endl;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48200" y="147638"/>
            <a:ext cx="4419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CN" sz="2200" b="1" smtClean="0">
                <a:solidFill>
                  <a:srgbClr val="ECE6C0"/>
                </a:solidFill>
              </a:rPr>
              <a:t>2.2.1  while</a:t>
            </a:r>
            <a:r>
              <a:rPr lang="zh-CN" altLang="en-US" sz="2200" b="1" smtClean="0">
                <a:solidFill>
                  <a:srgbClr val="ECE6C0"/>
                </a:solidFill>
              </a:rPr>
              <a:t>语句</a:t>
            </a:r>
          </a:p>
        </p:txBody>
      </p:sp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685800" y="238125"/>
            <a:ext cx="7696200" cy="6070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2-9 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计算若干个浮点数的平均值，以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Ctrl-Z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作输入结束</a:t>
            </a:r>
            <a:endParaRPr kumimoji="1" lang="zh-CN" altLang="en-US" sz="2000" b="1" i="1">
              <a:solidFill>
                <a:srgbClr val="3333FF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#include &lt;iostream&gt;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int main() 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{ cout &lt;&lt; "Please enter list of numbers" &lt;&lt; endl;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int ValuesProcessed = 0;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double ValueSum = 0;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double Value;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while (cin &gt;&gt; Value) 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{ ValueSum += Value;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  ++ValuesProcessed;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}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if (ValuesProcessed &gt; 0) 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{ double Average = ValueSum / ValuesProcessed;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  cout &lt;&lt; "\nAverage: " &lt;&lt; Average &lt;&lt; endl;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}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else  cout &lt;&lt; "No list to average" &lt;&lt; endl;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  <p:sp>
        <p:nvSpPr>
          <p:cNvPr id="768004" name="Rectangle 4"/>
          <p:cNvSpPr>
            <a:spLocks noChangeArrowheads="1"/>
          </p:cNvSpPr>
          <p:nvPr/>
        </p:nvSpPr>
        <p:spPr bwMode="auto">
          <a:xfrm>
            <a:off x="838200" y="2982913"/>
            <a:ext cx="4886325" cy="1382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zh-CN" b="1">
                <a:latin typeface="Times New Roman" pitchFamily="18" charset="0"/>
              </a:rPr>
              <a:t>while ( </a:t>
            </a:r>
            <a:r>
              <a:rPr kumimoji="1" lang="en-US" altLang="zh-CN" b="1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kumimoji="1" lang="en-US" altLang="zh-CN" b="1">
                <a:latin typeface="Times New Roman" pitchFamily="18" charset="0"/>
              </a:rPr>
              <a:t> )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zh-CN" b="1">
                <a:latin typeface="Times New Roman" pitchFamily="18" charset="0"/>
              </a:rPr>
              <a:t>     { if ( </a:t>
            </a:r>
            <a:r>
              <a:rPr kumimoji="1" lang="en-US" altLang="zh-CN" b="1">
                <a:solidFill>
                  <a:srgbClr val="0000FF"/>
                </a:solidFill>
                <a:latin typeface="Times New Roman" pitchFamily="18" charset="0"/>
              </a:rPr>
              <a:t>! (cin &gt;&gt; Value)</a:t>
            </a:r>
            <a:r>
              <a:rPr kumimoji="1" lang="en-US" altLang="zh-CN" b="1">
                <a:latin typeface="Times New Roman" pitchFamily="18" charset="0"/>
              </a:rPr>
              <a:t> ) </a:t>
            </a:r>
            <a:r>
              <a:rPr kumimoji="1" lang="en-US" altLang="zh-CN" b="1">
                <a:solidFill>
                  <a:srgbClr val="FF0000"/>
                </a:solidFill>
                <a:latin typeface="Times New Roman" pitchFamily="18" charset="0"/>
              </a:rPr>
              <a:t>break </a:t>
            </a:r>
            <a:r>
              <a:rPr kumimoji="1" lang="en-US" altLang="zh-CN" b="1"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zh-CN" b="1">
                <a:latin typeface="Times New Roman" pitchFamily="18" charset="0"/>
              </a:rPr>
              <a:t>        ValueSum += Value;   ++ValuesProcessed;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zh-CN" b="1">
                <a:latin typeface="Times New Roman" pitchFamily="18" charset="0"/>
              </a:rPr>
              <a:t>     }</a:t>
            </a:r>
          </a:p>
        </p:txBody>
      </p:sp>
      <p:sp>
        <p:nvSpPr>
          <p:cNvPr id="768005" name="Rectangle 5"/>
          <p:cNvSpPr>
            <a:spLocks noChangeArrowheads="1"/>
          </p:cNvSpPr>
          <p:nvPr/>
        </p:nvSpPr>
        <p:spPr bwMode="auto">
          <a:xfrm>
            <a:off x="685800" y="207963"/>
            <a:ext cx="7315200" cy="396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2-9 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计算若干个浮点数的平均值，以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Ctrl-Z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作输入结束</a:t>
            </a:r>
          </a:p>
        </p:txBody>
      </p:sp>
      <p:sp>
        <p:nvSpPr>
          <p:cNvPr id="768006" name="AutoShape 6"/>
          <p:cNvSpPr>
            <a:spLocks/>
          </p:cNvSpPr>
          <p:nvPr/>
        </p:nvSpPr>
        <p:spPr bwMode="auto">
          <a:xfrm>
            <a:off x="5410200" y="2174875"/>
            <a:ext cx="2438400" cy="533400"/>
          </a:xfrm>
          <a:prstGeom prst="borderCallout2">
            <a:avLst>
              <a:gd name="adj1" fmla="val 21431"/>
              <a:gd name="adj2" fmla="val -3125"/>
              <a:gd name="adj3" fmla="val 21431"/>
              <a:gd name="adj4" fmla="val -18880"/>
              <a:gd name="adj5" fmla="val 215181"/>
              <a:gd name="adj6" fmla="val -71157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1" hangingPunct="1">
              <a:lnSpc>
                <a:spcPct val="130000"/>
              </a:lnSpc>
            </a:pPr>
            <a:r>
              <a:rPr kumimoji="1" lang="en-US" altLang="zh-CN" b="1">
                <a:latin typeface="Times New Roman" pitchFamily="18" charset="0"/>
              </a:rPr>
              <a:t>break </a:t>
            </a:r>
            <a:r>
              <a:rPr kumimoji="1" lang="zh-CN" altLang="en-US" b="1">
                <a:latin typeface="Times New Roman" pitchFamily="18" charset="0"/>
              </a:rPr>
              <a:t>语句终止循环</a:t>
            </a:r>
          </a:p>
        </p:txBody>
      </p:sp>
      <p:sp>
        <p:nvSpPr>
          <p:cNvPr id="768007" name="AutoShape 7"/>
          <p:cNvSpPr>
            <a:spLocks/>
          </p:cNvSpPr>
          <p:nvPr/>
        </p:nvSpPr>
        <p:spPr bwMode="auto">
          <a:xfrm>
            <a:off x="3505200" y="1816100"/>
            <a:ext cx="1828800" cy="533400"/>
          </a:xfrm>
          <a:prstGeom prst="borderCallout2">
            <a:avLst>
              <a:gd name="adj1" fmla="val 21431"/>
              <a:gd name="adj2" fmla="val -4167"/>
              <a:gd name="adj3" fmla="val 21431"/>
              <a:gd name="adj4" fmla="val -25176"/>
              <a:gd name="adj5" fmla="val 215181"/>
              <a:gd name="adj6" fmla="val -94880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1" hangingPunct="1">
              <a:lnSpc>
                <a:spcPct val="130000"/>
              </a:lnSpc>
            </a:pPr>
            <a:r>
              <a:rPr kumimoji="1" lang="zh-CN" altLang="en-US" b="1">
                <a:latin typeface="Times New Roman" pitchFamily="18" charset="0"/>
              </a:rPr>
              <a:t>循环条件永真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6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76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7680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768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04" grpId="0" animBg="1" autoUpdateAnimBg="0"/>
      <p:bldP spid="768005" grpId="0" animBg="1" autoUpdateAnimBg="0"/>
      <p:bldP spid="768006" grpId="0" animBg="1" autoUpdateAnimBg="0"/>
      <p:bldP spid="768007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533400" y="4087813"/>
            <a:ext cx="41148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0659" name="Rectangle 6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2.1.1  if 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grpSp>
        <p:nvGrpSpPr>
          <p:cNvPr id="70660" name="Group 7"/>
          <p:cNvGrpSpPr>
            <a:grpSpLocks/>
          </p:cNvGrpSpPr>
          <p:nvPr/>
        </p:nvGrpSpPr>
        <p:grpSpPr bwMode="auto">
          <a:xfrm>
            <a:off x="4946650" y="2320925"/>
            <a:ext cx="3505200" cy="1387475"/>
            <a:chOff x="3024" y="1863"/>
            <a:chExt cx="2208" cy="874"/>
          </a:xfrm>
        </p:grpSpPr>
        <p:sp>
          <p:nvSpPr>
            <p:cNvPr id="506888" name="Rectangle 8"/>
            <p:cNvSpPr>
              <a:spLocks noChangeArrowheads="1"/>
            </p:cNvSpPr>
            <p:nvPr/>
          </p:nvSpPr>
          <p:spPr bwMode="auto">
            <a:xfrm>
              <a:off x="3264" y="1872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latin typeface="Times New Roman" pitchFamily="18" charset="0"/>
                </a:rPr>
                <a:t>7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506889" name="Rectangle 9"/>
            <p:cNvSpPr>
              <a:spLocks noChangeArrowheads="1"/>
            </p:cNvSpPr>
            <p:nvPr/>
          </p:nvSpPr>
          <p:spPr bwMode="auto">
            <a:xfrm>
              <a:off x="4560" y="1872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latin typeface="Times New Roman" pitchFamily="18" charset="0"/>
                </a:rPr>
                <a:t>3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506890" name="Text Box 10"/>
            <p:cNvSpPr txBox="1">
              <a:spLocks noChangeArrowheads="1"/>
            </p:cNvSpPr>
            <p:nvPr/>
          </p:nvSpPr>
          <p:spPr bwMode="auto">
            <a:xfrm>
              <a:off x="3024" y="1863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a</a:t>
              </a:r>
              <a:endParaRPr kumimoji="1"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06891" name="Text Box 11"/>
            <p:cNvSpPr txBox="1">
              <a:spLocks noChangeArrowheads="1"/>
            </p:cNvSpPr>
            <p:nvPr/>
          </p:nvSpPr>
          <p:spPr bwMode="auto">
            <a:xfrm>
              <a:off x="4312" y="1863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b</a:t>
              </a:r>
              <a:endParaRPr kumimoji="1"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06892" name="Rectangle 12"/>
            <p:cNvSpPr>
              <a:spLocks noChangeArrowheads="1"/>
            </p:cNvSpPr>
            <p:nvPr/>
          </p:nvSpPr>
          <p:spPr bwMode="auto">
            <a:xfrm>
              <a:off x="3888" y="2496"/>
              <a:ext cx="672" cy="240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zh-CN" altLang="zh-CN" sz="2000">
                <a:latin typeface="Times New Roman" pitchFamily="18" charset="0"/>
              </a:endParaRPr>
            </a:p>
          </p:txBody>
        </p:sp>
        <p:sp>
          <p:nvSpPr>
            <p:cNvPr id="506893" name="Text Box 13"/>
            <p:cNvSpPr txBox="1">
              <a:spLocks noChangeArrowheads="1"/>
            </p:cNvSpPr>
            <p:nvPr/>
          </p:nvSpPr>
          <p:spPr bwMode="auto">
            <a:xfrm>
              <a:off x="3446" y="2487"/>
              <a:ext cx="4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max</a:t>
              </a:r>
              <a:endParaRPr kumimoji="1" lang="en-US" altLang="zh-CN" sz="20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70661" name="Text Box 14"/>
          <p:cNvSpPr txBox="1">
            <a:spLocks noChangeArrowheads="1"/>
          </p:cNvSpPr>
          <p:nvPr/>
        </p:nvSpPr>
        <p:spPr bwMode="auto">
          <a:xfrm>
            <a:off x="6705600" y="33115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CC0000"/>
                </a:solidFill>
                <a:latin typeface="Times New Roman" pitchFamily="18" charset="0"/>
              </a:rPr>
              <a:t>7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029200" y="4454525"/>
            <a:ext cx="3733800" cy="623888"/>
            <a:chOff x="3120" y="2967"/>
            <a:chExt cx="2352" cy="393"/>
          </a:xfrm>
        </p:grpSpPr>
        <p:sp>
          <p:nvSpPr>
            <p:cNvPr id="70665" name="Rectangle 16"/>
            <p:cNvSpPr>
              <a:spLocks noChangeArrowheads="1"/>
            </p:cNvSpPr>
            <p:nvPr/>
          </p:nvSpPr>
          <p:spPr bwMode="auto">
            <a:xfrm>
              <a:off x="3600" y="2976"/>
              <a:ext cx="1872" cy="38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kumimoji="1" lang="en-US" altLang="zh-CN" sz="2000" b="1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</a:rPr>
                <a:t>max = 7</a:t>
              </a:r>
            </a:p>
          </p:txBody>
        </p:sp>
        <p:sp>
          <p:nvSpPr>
            <p:cNvPr id="70666" name="Text Box 17"/>
            <p:cNvSpPr txBox="1">
              <a:spLocks noChangeArrowheads="1"/>
            </p:cNvSpPr>
            <p:nvPr/>
          </p:nvSpPr>
          <p:spPr bwMode="auto">
            <a:xfrm>
              <a:off x="3120" y="2967"/>
              <a:ext cx="4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sz="2000" b="1" i="1">
                  <a:solidFill>
                    <a:srgbClr val="0000FF"/>
                  </a:solidFill>
                  <a:latin typeface="Times New Roman" pitchFamily="18" charset="0"/>
                </a:rPr>
                <a:t>输出</a:t>
              </a:r>
            </a:p>
          </p:txBody>
        </p:sp>
      </p:grpSp>
      <p:sp>
        <p:nvSpPr>
          <p:cNvPr id="70663" name="Rectangle 18"/>
          <p:cNvSpPr>
            <a:spLocks noChangeArrowheads="1"/>
          </p:cNvSpPr>
          <p:nvPr/>
        </p:nvSpPr>
        <p:spPr bwMode="auto">
          <a:xfrm>
            <a:off x="533400" y="1497013"/>
            <a:ext cx="4267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</a:pPr>
            <a:r>
              <a:rPr kumimoji="1" lang="zh-CN" altLang="en-US" sz="2000" b="1" i="1">
                <a:solidFill>
                  <a:srgbClr val="009900"/>
                </a:solidFill>
                <a:latin typeface="Times New Roman" pitchFamily="18" charset="0"/>
              </a:rPr>
              <a:t>例：</a:t>
            </a:r>
          </a:p>
          <a:p>
            <a:pPr eaLnBrk="1" hangingPunct="1">
              <a:lnSpc>
                <a:spcPct val="6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</a:pPr>
            <a:endParaRPr kumimoji="1" lang="zh-CN" altLang="en-US" sz="2000" b="1" i="1">
              <a:solidFill>
                <a:schemeClr val="folHlink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</a:pPr>
            <a:r>
              <a:rPr kumimoji="1" lang="zh-CN" altLang="en-US" sz="2000" b="1">
                <a:latin typeface="Times New Roman" pitchFamily="18" charset="0"/>
              </a:rPr>
              <a:t>     </a:t>
            </a:r>
            <a:r>
              <a:rPr kumimoji="1" lang="en-US" altLang="zh-CN" sz="2000" b="1">
                <a:latin typeface="Times New Roman" pitchFamily="18" charset="0"/>
              </a:rPr>
              <a:t>:</a:t>
            </a:r>
            <a:endParaRPr kumimoji="1" lang="en-US" altLang="zh-CN" sz="2000">
              <a:latin typeface="Times New Roman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</a:pPr>
            <a:r>
              <a:rPr kumimoji="1" lang="en-US" altLang="zh-CN" sz="2000" b="1">
                <a:latin typeface="Times New Roman" pitchFamily="18" charset="0"/>
              </a:rPr>
              <a:t>max = a 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</a:pPr>
            <a:r>
              <a:rPr kumimoji="1" lang="en-US" altLang="zh-CN" sz="2000" b="1">
                <a:latin typeface="Times New Roman" pitchFamily="18" charset="0"/>
              </a:rPr>
              <a:t>if  ( b &gt; a)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</a:pPr>
            <a:r>
              <a:rPr kumimoji="1" lang="en-US" altLang="zh-CN" sz="2000" b="1">
                <a:latin typeface="Times New Roman" pitchFamily="18" charset="0"/>
              </a:rPr>
              <a:t>  max = b 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</a:pPr>
            <a:r>
              <a:rPr kumimoji="1" lang="en-US" altLang="zh-CN" sz="2000" b="1">
                <a:solidFill>
                  <a:srgbClr val="FFFFFF"/>
                </a:solidFill>
                <a:latin typeface="Times New Roman" pitchFamily="18" charset="0"/>
              </a:rPr>
              <a:t>cout &lt;&lt; "max = " &lt;&lt; max &lt;&lt; endl;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</a:pPr>
            <a:r>
              <a:rPr kumimoji="1" lang="en-US" altLang="zh-CN" sz="2000" b="1">
                <a:latin typeface="Times New Roman" pitchFamily="18" charset="0"/>
              </a:rPr>
              <a:t>      :</a:t>
            </a:r>
          </a:p>
        </p:txBody>
      </p:sp>
      <p:sp>
        <p:nvSpPr>
          <p:cNvPr id="70664" name="Rectangle 2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-26988"/>
            <a:ext cx="1104900" cy="228601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2.1.1  if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48200" y="115888"/>
            <a:ext cx="4419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CN" sz="900" b="1" smtClean="0">
                <a:solidFill>
                  <a:srgbClr val="ECE6C0"/>
                </a:solidFill>
              </a:rPr>
              <a:t>2.2.1  while</a:t>
            </a:r>
            <a:r>
              <a:rPr lang="zh-CN" altLang="en-US" sz="900" b="1" smtClean="0">
                <a:solidFill>
                  <a:srgbClr val="ECE6C0"/>
                </a:solidFill>
              </a:rPr>
              <a:t>语句</a:t>
            </a:r>
          </a:p>
        </p:txBody>
      </p:sp>
      <p:sp>
        <p:nvSpPr>
          <p:cNvPr id="769027" name="Text Box 3"/>
          <p:cNvSpPr txBox="1">
            <a:spLocks noChangeArrowheads="1"/>
          </p:cNvSpPr>
          <p:nvPr/>
        </p:nvSpPr>
        <p:spPr bwMode="auto">
          <a:xfrm>
            <a:off x="685800" y="312738"/>
            <a:ext cx="7696200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2-10 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求两个正整数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m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和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n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的最大公约数</a:t>
            </a:r>
            <a:endParaRPr kumimoji="1" lang="zh-CN" altLang="en-US" sz="2000" b="1" i="1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769029" name="Text Box 5"/>
          <p:cNvSpPr txBox="1">
            <a:spLocks noChangeArrowheads="1"/>
          </p:cNvSpPr>
          <p:nvPr/>
        </p:nvSpPr>
        <p:spPr bwMode="auto">
          <a:xfrm>
            <a:off x="914400" y="2786063"/>
            <a:ext cx="7696200" cy="31130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90000" tIns="46800" rIns="90000" bIns="46800">
            <a:spAutoFit/>
          </a:bodyPr>
          <a:lstStyle/>
          <a:p>
            <a:pPr algn="just" eaLnBrk="1" hangingPunct="1">
              <a:lnSpc>
                <a:spcPct val="160000"/>
              </a:lnSpc>
              <a:defRPr/>
            </a:pPr>
            <a:r>
              <a:rPr kumimoji="1" lang="zh-CN" altLang="en-US" sz="2000" b="1" i="1">
                <a:latin typeface="Times New Roman" pitchFamily="18" charset="0"/>
              </a:rPr>
              <a:t>例如：</a:t>
            </a:r>
          </a:p>
          <a:p>
            <a:pPr algn="just" eaLnBrk="1" hangingPunct="1">
              <a:lnSpc>
                <a:spcPct val="160000"/>
              </a:lnSpc>
              <a:defRPr/>
            </a:pPr>
            <a:r>
              <a:rPr kumimoji="1" lang="en-US" altLang="zh-CN" sz="2000" b="1">
                <a:latin typeface="Times New Roman" pitchFamily="18" charset="0"/>
              </a:rPr>
              <a:t>m = 24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n = 9</a:t>
            </a:r>
          </a:p>
          <a:p>
            <a:pPr algn="just" eaLnBrk="1" hangingPunct="1">
              <a:lnSpc>
                <a:spcPct val="160000"/>
              </a:lnSpc>
              <a:defRPr/>
            </a:pPr>
            <a:r>
              <a:rPr kumimoji="1" lang="en-US" altLang="zh-CN" sz="20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24</a:t>
            </a:r>
            <a:r>
              <a:rPr kumimoji="1" lang="en-US" altLang="zh-CN" sz="2000" b="1">
                <a:latin typeface="Times New Roman" pitchFamily="18" charset="0"/>
              </a:rPr>
              <a:t> </a:t>
            </a:r>
            <a:r>
              <a:rPr kumimoji="1" lang="zh-CN" altLang="en-US" sz="2000" b="1">
                <a:latin typeface="Times New Roman" pitchFamily="18" charset="0"/>
              </a:rPr>
              <a:t>和 </a:t>
            </a:r>
            <a:r>
              <a:rPr kumimoji="1" lang="en-US" altLang="zh-CN" sz="20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9</a:t>
            </a:r>
            <a:r>
              <a:rPr kumimoji="1" lang="en-US" altLang="zh-CN" sz="2000" b="1">
                <a:latin typeface="Times New Roman" pitchFamily="18" charset="0"/>
              </a:rPr>
              <a:t> </a:t>
            </a:r>
            <a:r>
              <a:rPr kumimoji="1" lang="zh-CN" altLang="en-US" sz="2000" b="1">
                <a:latin typeface="Times New Roman" pitchFamily="18" charset="0"/>
              </a:rPr>
              <a:t>的最大公约数等于 </a:t>
            </a:r>
            <a:r>
              <a:rPr kumimoji="1" lang="en-US" altLang="zh-CN" sz="2000" b="1">
                <a:latin typeface="Times New Roman" pitchFamily="18" charset="0"/>
              </a:rPr>
              <a:t>( 24 % 9 ) = </a:t>
            </a:r>
            <a:r>
              <a:rPr kumimoji="1" lang="en-US" altLang="zh-CN" sz="20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</a:t>
            </a:r>
            <a:r>
              <a:rPr kumimoji="1" lang="en-US" altLang="zh-CN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kumimoji="1" lang="zh-CN" altLang="en-US" sz="2000" b="1">
                <a:latin typeface="Times New Roman" pitchFamily="18" charset="0"/>
              </a:rPr>
              <a:t>和</a:t>
            </a:r>
            <a:r>
              <a:rPr kumimoji="1" lang="zh-CN" alt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kumimoji="1" lang="en-US" altLang="zh-CN" sz="20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9</a:t>
            </a:r>
            <a:r>
              <a:rPr kumimoji="1" lang="en-US" altLang="zh-CN" sz="2000" b="1">
                <a:latin typeface="Times New Roman" pitchFamily="18" charset="0"/>
              </a:rPr>
              <a:t> </a:t>
            </a:r>
            <a:r>
              <a:rPr kumimoji="1" lang="zh-CN" altLang="en-US" sz="2000" b="1">
                <a:latin typeface="Times New Roman" pitchFamily="18" charset="0"/>
              </a:rPr>
              <a:t>的最大公约数；</a:t>
            </a:r>
          </a:p>
          <a:p>
            <a:pPr algn="just" eaLnBrk="1" hangingPunct="1">
              <a:lnSpc>
                <a:spcPct val="160000"/>
              </a:lnSpc>
              <a:defRPr/>
            </a:pPr>
            <a:r>
              <a:rPr kumimoji="1" lang="en-US" altLang="zh-CN" sz="20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9</a:t>
            </a:r>
            <a:r>
              <a:rPr kumimoji="1" lang="en-US" altLang="zh-CN" sz="2000" b="1">
                <a:latin typeface="Times New Roman" pitchFamily="18" charset="0"/>
              </a:rPr>
              <a:t> </a:t>
            </a:r>
            <a:r>
              <a:rPr kumimoji="1" lang="zh-CN" altLang="en-US" sz="2000" b="1">
                <a:latin typeface="Times New Roman" pitchFamily="18" charset="0"/>
              </a:rPr>
              <a:t>和 </a:t>
            </a:r>
            <a:r>
              <a:rPr kumimoji="1" lang="en-US" altLang="zh-CN" sz="20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</a:t>
            </a:r>
            <a:r>
              <a:rPr kumimoji="1" lang="en-US" altLang="zh-CN" sz="2000" b="1">
                <a:latin typeface="Times New Roman" pitchFamily="18" charset="0"/>
              </a:rPr>
              <a:t> </a:t>
            </a:r>
            <a:r>
              <a:rPr kumimoji="1" lang="zh-CN" altLang="en-US" sz="2000" b="1">
                <a:latin typeface="Times New Roman" pitchFamily="18" charset="0"/>
              </a:rPr>
              <a:t>的最大公约数等于 </a:t>
            </a:r>
            <a:r>
              <a:rPr kumimoji="1" lang="en-US" altLang="zh-CN" sz="2000" b="1">
                <a:latin typeface="Times New Roman" pitchFamily="18" charset="0"/>
              </a:rPr>
              <a:t>( 9 % 6 ) = </a:t>
            </a:r>
            <a:r>
              <a:rPr kumimoji="1" lang="en-US" altLang="zh-CN" sz="20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r>
              <a:rPr kumimoji="1" lang="en-US" altLang="zh-CN" sz="2000" b="1">
                <a:latin typeface="Times New Roman" pitchFamily="18" charset="0"/>
              </a:rPr>
              <a:t> </a:t>
            </a:r>
            <a:r>
              <a:rPr kumimoji="1" lang="zh-CN" altLang="en-US" sz="2000" b="1">
                <a:latin typeface="Times New Roman" pitchFamily="18" charset="0"/>
              </a:rPr>
              <a:t>和 </a:t>
            </a:r>
            <a:r>
              <a:rPr kumimoji="1" lang="en-US" altLang="zh-CN" sz="20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</a:t>
            </a:r>
            <a:r>
              <a:rPr kumimoji="1" lang="en-US" altLang="zh-CN" sz="2000" b="1">
                <a:latin typeface="Times New Roman" pitchFamily="18" charset="0"/>
              </a:rPr>
              <a:t> </a:t>
            </a:r>
            <a:r>
              <a:rPr kumimoji="1" lang="zh-CN" altLang="en-US" sz="2000" b="1">
                <a:latin typeface="Times New Roman" pitchFamily="18" charset="0"/>
              </a:rPr>
              <a:t>的最大公约数；</a:t>
            </a:r>
          </a:p>
          <a:p>
            <a:pPr algn="just" eaLnBrk="1" hangingPunct="1">
              <a:lnSpc>
                <a:spcPct val="160000"/>
              </a:lnSpc>
              <a:defRPr/>
            </a:pPr>
            <a:r>
              <a:rPr kumimoji="1" lang="en-US" altLang="zh-CN" sz="2000" b="1" i="1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</a:t>
            </a:r>
            <a:r>
              <a:rPr kumimoji="1" lang="en-US" altLang="zh-CN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kumimoji="1" lang="zh-CN" altLang="en-US" sz="2000" b="1">
                <a:latin typeface="Times New Roman" pitchFamily="18" charset="0"/>
              </a:rPr>
              <a:t>和 </a:t>
            </a:r>
            <a:r>
              <a:rPr kumimoji="1" lang="en-US" altLang="zh-CN" sz="2000" b="1" i="1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r>
              <a:rPr kumimoji="1" lang="en-US" altLang="zh-CN" sz="2000" b="1">
                <a:latin typeface="Times New Roman" pitchFamily="18" charset="0"/>
              </a:rPr>
              <a:t> </a:t>
            </a:r>
            <a:r>
              <a:rPr kumimoji="1" lang="zh-CN" altLang="en-US" sz="2000" b="1">
                <a:latin typeface="Times New Roman" pitchFamily="18" charset="0"/>
              </a:rPr>
              <a:t>的最大公约数等于 </a:t>
            </a:r>
            <a:r>
              <a:rPr kumimoji="1" lang="en-US" altLang="zh-CN" sz="2000" b="1">
                <a:latin typeface="Times New Roman" pitchFamily="18" charset="0"/>
              </a:rPr>
              <a:t>( 6 % 3 ) = </a:t>
            </a:r>
            <a:r>
              <a:rPr kumimoji="1" lang="en-US" altLang="zh-CN" sz="20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0</a:t>
            </a:r>
            <a:r>
              <a:rPr kumimoji="1" lang="en-US" altLang="zh-CN" sz="2000" b="1">
                <a:latin typeface="Times New Roman" pitchFamily="18" charset="0"/>
              </a:rPr>
              <a:t> </a:t>
            </a:r>
            <a:r>
              <a:rPr kumimoji="1" lang="zh-CN" altLang="en-US" sz="2000" b="1">
                <a:latin typeface="Times New Roman" pitchFamily="18" charset="0"/>
              </a:rPr>
              <a:t>和 </a:t>
            </a:r>
            <a:r>
              <a:rPr kumimoji="1" lang="en-US" altLang="zh-CN" sz="2000" b="1" i="1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r>
              <a:rPr kumimoji="1" lang="en-US" altLang="zh-CN" sz="2000" b="1">
                <a:latin typeface="Times New Roman" pitchFamily="18" charset="0"/>
              </a:rPr>
              <a:t> </a:t>
            </a:r>
            <a:r>
              <a:rPr kumimoji="1" lang="zh-CN" altLang="en-US" sz="2000" b="1">
                <a:latin typeface="Times New Roman" pitchFamily="18" charset="0"/>
              </a:rPr>
              <a:t>的最大公约数；</a:t>
            </a:r>
          </a:p>
          <a:p>
            <a:pPr algn="just" eaLnBrk="1" hangingPunct="1">
              <a:lnSpc>
                <a:spcPct val="160000"/>
              </a:lnSpc>
              <a:defRPr/>
            </a:pPr>
            <a:r>
              <a:rPr kumimoji="1" lang="zh-CN" altLang="en-US" sz="2000" b="1">
                <a:latin typeface="Times New Roman" pitchFamily="18" charset="0"/>
              </a:rPr>
              <a:t>所以， </a:t>
            </a:r>
            <a:r>
              <a:rPr kumimoji="1" lang="en-US" altLang="zh-CN" sz="2000" b="1">
                <a:latin typeface="Times New Roman" pitchFamily="18" charset="0"/>
              </a:rPr>
              <a:t>24 </a:t>
            </a:r>
            <a:r>
              <a:rPr kumimoji="1" lang="zh-CN" altLang="en-US" sz="2000" b="1">
                <a:latin typeface="Times New Roman" pitchFamily="18" charset="0"/>
              </a:rPr>
              <a:t>和 </a:t>
            </a:r>
            <a:r>
              <a:rPr kumimoji="1" lang="en-US" altLang="zh-CN" sz="2000" b="1">
                <a:latin typeface="Times New Roman" pitchFamily="18" charset="0"/>
              </a:rPr>
              <a:t>9 </a:t>
            </a:r>
            <a:r>
              <a:rPr kumimoji="1" lang="zh-CN" altLang="en-US" sz="2000" b="1">
                <a:latin typeface="Times New Roman" pitchFamily="18" charset="0"/>
              </a:rPr>
              <a:t>的最大公约数等于 </a:t>
            </a:r>
            <a:r>
              <a:rPr kumimoji="1" lang="en-US" altLang="zh-CN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r>
              <a:rPr kumimoji="1" lang="zh-CN" altLang="en-US" sz="2000" b="1">
                <a:latin typeface="Times New Roman" pitchFamily="18" charset="0"/>
              </a:rPr>
              <a:t>。</a:t>
            </a:r>
          </a:p>
        </p:txBody>
      </p:sp>
      <p:sp>
        <p:nvSpPr>
          <p:cNvPr id="769031" name="Text Box 7"/>
          <p:cNvSpPr txBox="1">
            <a:spLocks noChangeArrowheads="1"/>
          </p:cNvSpPr>
          <p:nvPr/>
        </p:nvSpPr>
        <p:spPr bwMode="auto">
          <a:xfrm>
            <a:off x="914400" y="1062038"/>
            <a:ext cx="7696200" cy="1463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辗转相除法：</a:t>
            </a:r>
          </a:p>
          <a:p>
            <a:pPr algn="just"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当 </a:t>
            </a:r>
            <a:r>
              <a:rPr kumimoji="1" lang="en-US" altLang="zh-CN" sz="2000" b="1">
                <a:latin typeface="Times New Roman" pitchFamily="18" charset="0"/>
              </a:rPr>
              <a:t>m &gt; n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en-US" sz="2000" b="1">
                <a:latin typeface="Times New Roman" pitchFamily="18" charset="0"/>
              </a:rPr>
              <a:t>与 </a:t>
            </a:r>
            <a:r>
              <a:rPr kumimoji="1" lang="en-US" altLang="zh-CN" sz="2000" b="1">
                <a:latin typeface="Times New Roman" pitchFamily="18" charset="0"/>
              </a:rPr>
              <a:t>n </a:t>
            </a:r>
            <a:r>
              <a:rPr kumimoji="1" lang="zh-CN" altLang="en-US" sz="2000" b="1">
                <a:latin typeface="Times New Roman" pitchFamily="18" charset="0"/>
              </a:rPr>
              <a:t>的最大公约数等于 </a:t>
            </a:r>
            <a:r>
              <a:rPr kumimoji="1" lang="en-US" altLang="zh-CN" sz="2000" b="1">
                <a:latin typeface="Times New Roman" pitchFamily="18" charset="0"/>
              </a:rPr>
              <a:t>n </a:t>
            </a:r>
            <a:r>
              <a:rPr kumimoji="1" lang="zh-CN" altLang="en-US" sz="2000" b="1">
                <a:latin typeface="Times New Roman" pitchFamily="18" charset="0"/>
              </a:rPr>
              <a:t>和 </a:t>
            </a:r>
            <a:r>
              <a:rPr kumimoji="1" lang="en-US" altLang="zh-CN" sz="2000" b="1">
                <a:latin typeface="Times New Roman" pitchFamily="18" charset="0"/>
              </a:rPr>
              <a:t>m%n </a:t>
            </a:r>
            <a:r>
              <a:rPr kumimoji="1" lang="zh-CN" altLang="en-US" sz="2000" b="1">
                <a:latin typeface="Times New Roman" pitchFamily="18" charset="0"/>
              </a:rPr>
              <a:t>的最大公约数；</a:t>
            </a:r>
          </a:p>
          <a:p>
            <a:pPr algn="just"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当 </a:t>
            </a:r>
            <a:r>
              <a:rPr kumimoji="1" lang="en-US" altLang="zh-CN" sz="2000" b="1">
                <a:latin typeface="Times New Roman" pitchFamily="18" charset="0"/>
              </a:rPr>
              <a:t>n = 0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en-US" sz="2000" b="1">
                <a:latin typeface="Times New Roman" pitchFamily="18" charset="0"/>
              </a:rPr>
              <a:t>和 </a:t>
            </a:r>
            <a:r>
              <a:rPr kumimoji="1" lang="en-US" altLang="zh-CN" sz="2000" b="1">
                <a:latin typeface="Times New Roman" pitchFamily="18" charset="0"/>
              </a:rPr>
              <a:t>n </a:t>
            </a:r>
            <a:r>
              <a:rPr kumimoji="1" lang="zh-CN" altLang="en-US" sz="2000" b="1">
                <a:latin typeface="Times New Roman" pitchFamily="18" charset="0"/>
              </a:rPr>
              <a:t>的最大公约数等于 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en-US" sz="2000" b="1">
                <a:latin typeface="Times New Roman" pitchFamily="18" charset="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69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69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69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69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69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69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69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69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027" grpId="0" autoUpdateAnimBg="0"/>
      <p:bldP spid="769029" grpId="0" build="p" autoUpdateAnimBg="0"/>
      <p:bldP spid="769031" grpId="0" autoUpdateAnimBg="0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48200" y="115888"/>
            <a:ext cx="4419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CN" sz="900" b="1" smtClean="0">
                <a:solidFill>
                  <a:srgbClr val="ECE6C0"/>
                </a:solidFill>
              </a:rPr>
              <a:t>2.2.1  while</a:t>
            </a:r>
            <a:r>
              <a:rPr lang="zh-CN" altLang="en-US" sz="900" b="1" smtClean="0">
                <a:solidFill>
                  <a:srgbClr val="ECE6C0"/>
                </a:solidFill>
              </a:rPr>
              <a:t>语句</a:t>
            </a:r>
          </a:p>
        </p:txBody>
      </p:sp>
      <p:sp>
        <p:nvSpPr>
          <p:cNvPr id="770051" name="Text Box 3"/>
          <p:cNvSpPr txBox="1">
            <a:spLocks noChangeArrowheads="1"/>
          </p:cNvSpPr>
          <p:nvPr/>
        </p:nvSpPr>
        <p:spPr bwMode="auto">
          <a:xfrm>
            <a:off x="914400" y="2706688"/>
            <a:ext cx="3657600" cy="3292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a = m ,  b = n ,  r = b ; 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while ( r != 0 )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{ </a:t>
            </a:r>
            <a:r>
              <a:rPr kumimoji="1" lang="zh-CN" altLang="en-US" sz="2000" b="1">
                <a:latin typeface="Times New Roman" pitchFamily="18" charset="0"/>
              </a:rPr>
              <a:t>把 </a:t>
            </a:r>
            <a:r>
              <a:rPr kumimoji="1" lang="en-US" altLang="zh-CN" sz="2000" b="1">
                <a:latin typeface="Times New Roman" pitchFamily="18" charset="0"/>
              </a:rPr>
              <a:t>a%b </a:t>
            </a:r>
            <a:r>
              <a:rPr kumimoji="1" lang="zh-CN" altLang="en-US" sz="2000" b="1">
                <a:latin typeface="Times New Roman" pitchFamily="18" charset="0"/>
              </a:rPr>
              <a:t>的值赋给 </a:t>
            </a:r>
            <a:r>
              <a:rPr kumimoji="1" lang="en-US" altLang="zh-CN" sz="2000" b="1">
                <a:latin typeface="Times New Roman" pitchFamily="18" charset="0"/>
              </a:rPr>
              <a:t>r </a:t>
            </a:r>
            <a:r>
              <a:rPr kumimoji="1" lang="zh-CN" altLang="en-US" sz="2000" b="1">
                <a:latin typeface="Times New Roman" pitchFamily="18" charset="0"/>
              </a:rPr>
              <a:t>；</a:t>
            </a:r>
          </a:p>
          <a:p>
            <a:pPr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   用 </a:t>
            </a:r>
            <a:r>
              <a:rPr kumimoji="1" lang="en-US" altLang="zh-CN" sz="2000" b="1">
                <a:latin typeface="Times New Roman" pitchFamily="18" charset="0"/>
              </a:rPr>
              <a:t>b </a:t>
            </a:r>
            <a:r>
              <a:rPr kumimoji="1" lang="zh-CN" altLang="en-US" sz="2000" b="1">
                <a:latin typeface="Times New Roman" pitchFamily="18" charset="0"/>
              </a:rPr>
              <a:t>的值替换 </a:t>
            </a:r>
            <a:r>
              <a:rPr kumimoji="1" lang="en-US" altLang="zh-CN" sz="2000" b="1">
                <a:latin typeface="Times New Roman" pitchFamily="18" charset="0"/>
              </a:rPr>
              <a:t>a </a:t>
            </a:r>
            <a:r>
              <a:rPr kumimoji="1" lang="zh-CN" altLang="en-US" sz="2000" b="1">
                <a:latin typeface="Times New Roman" pitchFamily="18" charset="0"/>
              </a:rPr>
              <a:t>的值 ；</a:t>
            </a:r>
          </a:p>
          <a:p>
            <a:pPr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   用 </a:t>
            </a:r>
            <a:r>
              <a:rPr kumimoji="1" lang="en-US" altLang="zh-CN" sz="2000" b="1">
                <a:latin typeface="Times New Roman" pitchFamily="18" charset="0"/>
              </a:rPr>
              <a:t>r </a:t>
            </a:r>
            <a:r>
              <a:rPr kumimoji="1" lang="zh-CN" altLang="en-US" sz="2000" b="1">
                <a:latin typeface="Times New Roman" pitchFamily="18" charset="0"/>
              </a:rPr>
              <a:t>的值替换 </a:t>
            </a:r>
            <a:r>
              <a:rPr kumimoji="1" lang="en-US" altLang="zh-CN" sz="2000" b="1">
                <a:latin typeface="Times New Roman" pitchFamily="18" charset="0"/>
              </a:rPr>
              <a:t>b </a:t>
            </a:r>
            <a:r>
              <a:rPr kumimoji="1" lang="zh-CN" altLang="en-US" sz="2000" b="1">
                <a:latin typeface="Times New Roman" pitchFamily="18" charset="0"/>
              </a:rPr>
              <a:t>的值 ；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}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a </a:t>
            </a:r>
            <a:r>
              <a:rPr kumimoji="1" lang="zh-CN" altLang="en-US" sz="2000" b="1">
                <a:latin typeface="Times New Roman" pitchFamily="18" charset="0"/>
              </a:rPr>
              <a:t>是最大公约数</a:t>
            </a:r>
          </a:p>
        </p:txBody>
      </p:sp>
      <p:sp>
        <p:nvSpPr>
          <p:cNvPr id="184324" name="Text Box 4"/>
          <p:cNvSpPr txBox="1">
            <a:spLocks noChangeArrowheads="1"/>
          </p:cNvSpPr>
          <p:nvPr/>
        </p:nvSpPr>
        <p:spPr bwMode="auto">
          <a:xfrm>
            <a:off x="685800" y="312738"/>
            <a:ext cx="7696200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2-10 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求两个正整数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m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和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n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的最大公约数</a:t>
            </a:r>
          </a:p>
        </p:txBody>
      </p:sp>
      <p:sp>
        <p:nvSpPr>
          <p:cNvPr id="184325" name="Text Box 5"/>
          <p:cNvSpPr txBox="1">
            <a:spLocks noChangeArrowheads="1"/>
          </p:cNvSpPr>
          <p:nvPr/>
        </p:nvSpPr>
        <p:spPr bwMode="auto">
          <a:xfrm>
            <a:off x="914400" y="1062038"/>
            <a:ext cx="7696200" cy="1463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辗转相除法：</a:t>
            </a:r>
          </a:p>
          <a:p>
            <a:pPr algn="just"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当 </a:t>
            </a:r>
            <a:r>
              <a:rPr kumimoji="1" lang="en-US" altLang="zh-CN" sz="2000" b="1">
                <a:latin typeface="Times New Roman" pitchFamily="18" charset="0"/>
              </a:rPr>
              <a:t>m &gt; n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en-US" sz="2000" b="1">
                <a:latin typeface="Times New Roman" pitchFamily="18" charset="0"/>
              </a:rPr>
              <a:t>与 </a:t>
            </a:r>
            <a:r>
              <a:rPr kumimoji="1" lang="en-US" altLang="zh-CN" sz="2000" b="1">
                <a:latin typeface="Times New Roman" pitchFamily="18" charset="0"/>
              </a:rPr>
              <a:t>n </a:t>
            </a:r>
            <a:r>
              <a:rPr kumimoji="1" lang="zh-CN" altLang="en-US" sz="2000" b="1">
                <a:latin typeface="Times New Roman" pitchFamily="18" charset="0"/>
              </a:rPr>
              <a:t>的最大公约数等于 </a:t>
            </a:r>
            <a:r>
              <a:rPr kumimoji="1" lang="en-US" altLang="zh-CN" sz="2000" b="1">
                <a:latin typeface="Times New Roman" pitchFamily="18" charset="0"/>
              </a:rPr>
              <a:t>n </a:t>
            </a:r>
            <a:r>
              <a:rPr kumimoji="1" lang="zh-CN" altLang="en-US" sz="2000" b="1">
                <a:latin typeface="Times New Roman" pitchFamily="18" charset="0"/>
              </a:rPr>
              <a:t>和 </a:t>
            </a:r>
            <a:r>
              <a:rPr kumimoji="1" lang="en-US" altLang="zh-CN" sz="2000" b="1">
                <a:latin typeface="Times New Roman" pitchFamily="18" charset="0"/>
              </a:rPr>
              <a:t>m%n </a:t>
            </a:r>
            <a:r>
              <a:rPr kumimoji="1" lang="zh-CN" altLang="en-US" sz="2000" b="1">
                <a:latin typeface="Times New Roman" pitchFamily="18" charset="0"/>
              </a:rPr>
              <a:t>的最大公约数；</a:t>
            </a:r>
          </a:p>
          <a:p>
            <a:pPr algn="just"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当 </a:t>
            </a:r>
            <a:r>
              <a:rPr kumimoji="1" lang="en-US" altLang="zh-CN" sz="2000" b="1">
                <a:latin typeface="Times New Roman" pitchFamily="18" charset="0"/>
              </a:rPr>
              <a:t>n = 0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en-US" sz="2000" b="1">
                <a:latin typeface="Times New Roman" pitchFamily="18" charset="0"/>
              </a:rPr>
              <a:t>和 </a:t>
            </a:r>
            <a:r>
              <a:rPr kumimoji="1" lang="en-US" altLang="zh-CN" sz="2000" b="1">
                <a:latin typeface="Times New Roman" pitchFamily="18" charset="0"/>
              </a:rPr>
              <a:t>n </a:t>
            </a:r>
            <a:r>
              <a:rPr kumimoji="1" lang="zh-CN" altLang="en-US" sz="2000" b="1">
                <a:latin typeface="Times New Roman" pitchFamily="18" charset="0"/>
              </a:rPr>
              <a:t>的最大公约数等于 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en-US" sz="2000" b="1">
                <a:latin typeface="Times New Roman" pitchFamily="18" charset="0"/>
              </a:rPr>
              <a:t>。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648200" y="3794125"/>
            <a:ext cx="3886200" cy="752475"/>
            <a:chOff x="2928" y="2557"/>
            <a:chExt cx="2448" cy="474"/>
          </a:xfrm>
        </p:grpSpPr>
        <p:sp>
          <p:nvSpPr>
            <p:cNvPr id="184328" name="Rectangle 7"/>
            <p:cNvSpPr>
              <a:spLocks noChangeArrowheads="1"/>
            </p:cNvSpPr>
            <p:nvPr/>
          </p:nvSpPr>
          <p:spPr bwMode="auto">
            <a:xfrm>
              <a:off x="2928" y="2775"/>
              <a:ext cx="637" cy="25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24</a:t>
              </a:r>
            </a:p>
          </p:txBody>
        </p:sp>
        <p:sp>
          <p:nvSpPr>
            <p:cNvPr id="184329" name="Rectangle 8"/>
            <p:cNvSpPr>
              <a:spLocks noChangeArrowheads="1"/>
            </p:cNvSpPr>
            <p:nvPr/>
          </p:nvSpPr>
          <p:spPr bwMode="auto">
            <a:xfrm>
              <a:off x="3833" y="2775"/>
              <a:ext cx="637" cy="25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184330" name="Rectangle 9"/>
            <p:cNvSpPr>
              <a:spLocks noChangeArrowheads="1"/>
            </p:cNvSpPr>
            <p:nvPr/>
          </p:nvSpPr>
          <p:spPr bwMode="auto">
            <a:xfrm>
              <a:off x="4739" y="2775"/>
              <a:ext cx="637" cy="25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184331" name="Text Box 10"/>
            <p:cNvSpPr txBox="1">
              <a:spLocks noChangeArrowheads="1"/>
            </p:cNvSpPr>
            <p:nvPr/>
          </p:nvSpPr>
          <p:spPr bwMode="auto">
            <a:xfrm>
              <a:off x="3153" y="2557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184332" name="Text Box 11"/>
            <p:cNvSpPr txBox="1">
              <a:spLocks noChangeArrowheads="1"/>
            </p:cNvSpPr>
            <p:nvPr/>
          </p:nvSpPr>
          <p:spPr bwMode="auto">
            <a:xfrm>
              <a:off x="4054" y="255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184333" name="Text Box 12"/>
            <p:cNvSpPr txBox="1">
              <a:spLocks noChangeArrowheads="1"/>
            </p:cNvSpPr>
            <p:nvPr/>
          </p:nvSpPr>
          <p:spPr bwMode="auto">
            <a:xfrm>
              <a:off x="4968" y="2557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r</a:t>
              </a:r>
            </a:p>
          </p:txBody>
        </p:sp>
      </p:grpSp>
      <p:sp>
        <p:nvSpPr>
          <p:cNvPr id="770061" name="Text Box 13"/>
          <p:cNvSpPr txBox="1">
            <a:spLocks noChangeArrowheads="1"/>
          </p:cNvSpPr>
          <p:nvPr/>
        </p:nvSpPr>
        <p:spPr bwMode="auto">
          <a:xfrm>
            <a:off x="7585075" y="3354388"/>
            <a:ext cx="831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24 % 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7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770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0051" grpId="0" autoUpdateAnimBg="0"/>
      <p:bldP spid="770061" grpId="0" autoUpdateAnimBg="0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48200" y="115888"/>
            <a:ext cx="4419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CN" sz="900" b="1" smtClean="0">
                <a:solidFill>
                  <a:srgbClr val="ECE6C0"/>
                </a:solidFill>
              </a:rPr>
              <a:t>2.2.1  while</a:t>
            </a:r>
            <a:r>
              <a:rPr lang="zh-CN" altLang="en-US" sz="900" b="1" smtClean="0">
                <a:solidFill>
                  <a:srgbClr val="ECE6C0"/>
                </a:solidFill>
              </a:rPr>
              <a:t>语句</a:t>
            </a:r>
          </a:p>
        </p:txBody>
      </p:sp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685800" y="312738"/>
            <a:ext cx="7696200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2-10 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求两个正整数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m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和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n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的最大公约数</a:t>
            </a:r>
          </a:p>
        </p:txBody>
      </p:sp>
      <p:sp>
        <p:nvSpPr>
          <p:cNvPr id="185348" name="Text Box 4"/>
          <p:cNvSpPr txBox="1">
            <a:spLocks noChangeArrowheads="1"/>
          </p:cNvSpPr>
          <p:nvPr/>
        </p:nvSpPr>
        <p:spPr bwMode="auto">
          <a:xfrm>
            <a:off x="914400" y="1062038"/>
            <a:ext cx="7696200" cy="1463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辗转相除法：</a:t>
            </a:r>
          </a:p>
          <a:p>
            <a:pPr algn="just"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当 </a:t>
            </a:r>
            <a:r>
              <a:rPr kumimoji="1" lang="en-US" altLang="zh-CN" sz="2000" b="1">
                <a:latin typeface="Times New Roman" pitchFamily="18" charset="0"/>
              </a:rPr>
              <a:t>m &gt; n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en-US" sz="2000" b="1">
                <a:latin typeface="Times New Roman" pitchFamily="18" charset="0"/>
              </a:rPr>
              <a:t>与 </a:t>
            </a:r>
            <a:r>
              <a:rPr kumimoji="1" lang="en-US" altLang="zh-CN" sz="2000" b="1">
                <a:latin typeface="Times New Roman" pitchFamily="18" charset="0"/>
              </a:rPr>
              <a:t>n </a:t>
            </a:r>
            <a:r>
              <a:rPr kumimoji="1" lang="zh-CN" altLang="en-US" sz="2000" b="1">
                <a:latin typeface="Times New Roman" pitchFamily="18" charset="0"/>
              </a:rPr>
              <a:t>的最大公约数等于 </a:t>
            </a:r>
            <a:r>
              <a:rPr kumimoji="1" lang="en-US" altLang="zh-CN" sz="2000" b="1">
                <a:latin typeface="Times New Roman" pitchFamily="18" charset="0"/>
              </a:rPr>
              <a:t>n </a:t>
            </a:r>
            <a:r>
              <a:rPr kumimoji="1" lang="zh-CN" altLang="en-US" sz="2000" b="1">
                <a:latin typeface="Times New Roman" pitchFamily="18" charset="0"/>
              </a:rPr>
              <a:t>和 </a:t>
            </a:r>
            <a:r>
              <a:rPr kumimoji="1" lang="en-US" altLang="zh-CN" sz="2000" b="1">
                <a:latin typeface="Times New Roman" pitchFamily="18" charset="0"/>
              </a:rPr>
              <a:t>m%n </a:t>
            </a:r>
            <a:r>
              <a:rPr kumimoji="1" lang="zh-CN" altLang="en-US" sz="2000" b="1">
                <a:latin typeface="Times New Roman" pitchFamily="18" charset="0"/>
              </a:rPr>
              <a:t>的最大公约数；</a:t>
            </a:r>
          </a:p>
          <a:p>
            <a:pPr algn="just"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当 </a:t>
            </a:r>
            <a:r>
              <a:rPr kumimoji="1" lang="en-US" altLang="zh-CN" sz="2000" b="1">
                <a:latin typeface="Times New Roman" pitchFamily="18" charset="0"/>
              </a:rPr>
              <a:t>n = 0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en-US" sz="2000" b="1">
                <a:latin typeface="Times New Roman" pitchFamily="18" charset="0"/>
              </a:rPr>
              <a:t>和 </a:t>
            </a:r>
            <a:r>
              <a:rPr kumimoji="1" lang="en-US" altLang="zh-CN" sz="2000" b="1">
                <a:latin typeface="Times New Roman" pitchFamily="18" charset="0"/>
              </a:rPr>
              <a:t>n </a:t>
            </a:r>
            <a:r>
              <a:rPr kumimoji="1" lang="zh-CN" altLang="en-US" sz="2000" b="1">
                <a:latin typeface="Times New Roman" pitchFamily="18" charset="0"/>
              </a:rPr>
              <a:t>的最大公约数等于 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en-US" sz="2000" b="1">
                <a:latin typeface="Times New Roman" pitchFamily="18" charset="0"/>
              </a:rPr>
              <a:t>。</a:t>
            </a:r>
          </a:p>
        </p:txBody>
      </p:sp>
      <p:grpSp>
        <p:nvGrpSpPr>
          <p:cNvPr id="185349" name="Group 5"/>
          <p:cNvGrpSpPr>
            <a:grpSpLocks/>
          </p:cNvGrpSpPr>
          <p:nvPr/>
        </p:nvGrpSpPr>
        <p:grpSpPr bwMode="auto">
          <a:xfrm>
            <a:off x="4648200" y="3794125"/>
            <a:ext cx="3886200" cy="752475"/>
            <a:chOff x="2928" y="2557"/>
            <a:chExt cx="2448" cy="474"/>
          </a:xfrm>
        </p:grpSpPr>
        <p:sp>
          <p:nvSpPr>
            <p:cNvPr id="771078" name="Rectangle 6"/>
            <p:cNvSpPr>
              <a:spLocks noChangeArrowheads="1"/>
            </p:cNvSpPr>
            <p:nvPr/>
          </p:nvSpPr>
          <p:spPr bwMode="auto">
            <a:xfrm>
              <a:off x="2928" y="2775"/>
              <a:ext cx="637" cy="25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24</a:t>
              </a:r>
            </a:p>
          </p:txBody>
        </p:sp>
        <p:sp>
          <p:nvSpPr>
            <p:cNvPr id="771079" name="Rectangle 7"/>
            <p:cNvSpPr>
              <a:spLocks noChangeArrowheads="1"/>
            </p:cNvSpPr>
            <p:nvPr/>
          </p:nvSpPr>
          <p:spPr bwMode="auto">
            <a:xfrm>
              <a:off x="3833" y="2775"/>
              <a:ext cx="637" cy="25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771080" name="Rectangle 8"/>
            <p:cNvSpPr>
              <a:spLocks noChangeArrowheads="1"/>
            </p:cNvSpPr>
            <p:nvPr/>
          </p:nvSpPr>
          <p:spPr bwMode="auto">
            <a:xfrm>
              <a:off x="4739" y="2775"/>
              <a:ext cx="637" cy="25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771081" name="Text Box 9"/>
            <p:cNvSpPr txBox="1">
              <a:spLocks noChangeArrowheads="1"/>
            </p:cNvSpPr>
            <p:nvPr/>
          </p:nvSpPr>
          <p:spPr bwMode="auto">
            <a:xfrm>
              <a:off x="3153" y="2557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771082" name="Text Box 10"/>
            <p:cNvSpPr txBox="1">
              <a:spLocks noChangeArrowheads="1"/>
            </p:cNvSpPr>
            <p:nvPr/>
          </p:nvSpPr>
          <p:spPr bwMode="auto">
            <a:xfrm>
              <a:off x="4054" y="255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771083" name="Text Box 11"/>
            <p:cNvSpPr txBox="1">
              <a:spLocks noChangeArrowheads="1"/>
            </p:cNvSpPr>
            <p:nvPr/>
          </p:nvSpPr>
          <p:spPr bwMode="auto">
            <a:xfrm>
              <a:off x="4968" y="2557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r</a:t>
              </a:r>
            </a:p>
          </p:txBody>
        </p:sp>
      </p:grpSp>
      <p:sp>
        <p:nvSpPr>
          <p:cNvPr id="771084" name="Freeform 12"/>
          <p:cNvSpPr>
            <a:spLocks/>
          </p:cNvSpPr>
          <p:nvPr/>
        </p:nvSpPr>
        <p:spPr bwMode="auto">
          <a:xfrm>
            <a:off x="5181600" y="4535488"/>
            <a:ext cx="1371600" cy="304800"/>
          </a:xfrm>
          <a:custGeom>
            <a:avLst/>
            <a:gdLst>
              <a:gd name="T0" fmla="*/ 1776 w 1776"/>
              <a:gd name="T1" fmla="*/ 0 h 288"/>
              <a:gd name="T2" fmla="*/ 912 w 1776"/>
              <a:gd name="T3" fmla="*/ 288 h 288"/>
              <a:gd name="T4" fmla="*/ 0 w 1776"/>
              <a:gd name="T5" fmla="*/ 0 h 288"/>
              <a:gd name="T6" fmla="*/ 0 60000 65536"/>
              <a:gd name="T7" fmla="*/ 0 60000 65536"/>
              <a:gd name="T8" fmla="*/ 0 60000 65536"/>
              <a:gd name="T9" fmla="*/ 0 w 1776"/>
              <a:gd name="T10" fmla="*/ 0 h 288"/>
              <a:gd name="T11" fmla="*/ 1776 w 1776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6" h="288">
                <a:moveTo>
                  <a:pt x="1776" y="0"/>
                </a:moveTo>
                <a:cubicBezTo>
                  <a:pt x="1492" y="144"/>
                  <a:pt x="1208" y="288"/>
                  <a:pt x="912" y="288"/>
                </a:cubicBezTo>
                <a:cubicBezTo>
                  <a:pt x="616" y="288"/>
                  <a:pt x="308" y="144"/>
                  <a:pt x="0" y="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5351" name="Text Box 13"/>
          <p:cNvSpPr txBox="1">
            <a:spLocks noChangeArrowheads="1"/>
          </p:cNvSpPr>
          <p:nvPr/>
        </p:nvSpPr>
        <p:spPr bwMode="auto">
          <a:xfrm>
            <a:off x="914400" y="2706688"/>
            <a:ext cx="3657600" cy="3292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a = m ,  b = n ,  r = b ; 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while ( r != 0 )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{ </a:t>
            </a:r>
            <a:r>
              <a:rPr kumimoji="1" lang="zh-CN" altLang="en-US" sz="2000" b="1">
                <a:latin typeface="Times New Roman" pitchFamily="18" charset="0"/>
              </a:rPr>
              <a:t>把 </a:t>
            </a:r>
            <a:r>
              <a:rPr kumimoji="1" lang="en-US" altLang="zh-CN" sz="2000" b="1">
                <a:latin typeface="Times New Roman" pitchFamily="18" charset="0"/>
              </a:rPr>
              <a:t>a%b </a:t>
            </a:r>
            <a:r>
              <a:rPr kumimoji="1" lang="zh-CN" altLang="en-US" sz="2000" b="1">
                <a:latin typeface="Times New Roman" pitchFamily="18" charset="0"/>
              </a:rPr>
              <a:t>的值赋给 </a:t>
            </a:r>
            <a:r>
              <a:rPr kumimoji="1" lang="en-US" altLang="zh-CN" sz="2000" b="1">
                <a:latin typeface="Times New Roman" pitchFamily="18" charset="0"/>
              </a:rPr>
              <a:t>r </a:t>
            </a:r>
            <a:r>
              <a:rPr kumimoji="1" lang="zh-CN" altLang="en-US" sz="2000" b="1">
                <a:latin typeface="Times New Roman" pitchFamily="18" charset="0"/>
              </a:rPr>
              <a:t>；</a:t>
            </a:r>
          </a:p>
          <a:p>
            <a:pPr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   用 </a:t>
            </a:r>
            <a:r>
              <a:rPr kumimoji="1" lang="en-US" altLang="zh-CN" sz="2000" b="1">
                <a:latin typeface="Times New Roman" pitchFamily="18" charset="0"/>
              </a:rPr>
              <a:t>b </a:t>
            </a:r>
            <a:r>
              <a:rPr kumimoji="1" lang="zh-CN" altLang="en-US" sz="2000" b="1">
                <a:latin typeface="Times New Roman" pitchFamily="18" charset="0"/>
              </a:rPr>
              <a:t>的值替换 </a:t>
            </a:r>
            <a:r>
              <a:rPr kumimoji="1" lang="en-US" altLang="zh-CN" sz="2000" b="1">
                <a:latin typeface="Times New Roman" pitchFamily="18" charset="0"/>
              </a:rPr>
              <a:t>a </a:t>
            </a:r>
            <a:r>
              <a:rPr kumimoji="1" lang="zh-CN" altLang="en-US" sz="2000" b="1">
                <a:latin typeface="Times New Roman" pitchFamily="18" charset="0"/>
              </a:rPr>
              <a:t>的值 ；</a:t>
            </a:r>
          </a:p>
          <a:p>
            <a:pPr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   用 </a:t>
            </a:r>
            <a:r>
              <a:rPr kumimoji="1" lang="en-US" altLang="zh-CN" sz="2000" b="1">
                <a:latin typeface="Times New Roman" pitchFamily="18" charset="0"/>
              </a:rPr>
              <a:t>r </a:t>
            </a:r>
            <a:r>
              <a:rPr kumimoji="1" lang="zh-CN" altLang="en-US" sz="2000" b="1">
                <a:latin typeface="Times New Roman" pitchFamily="18" charset="0"/>
              </a:rPr>
              <a:t>的值替换 </a:t>
            </a:r>
            <a:r>
              <a:rPr kumimoji="1" lang="en-US" altLang="zh-CN" sz="2000" b="1">
                <a:latin typeface="Times New Roman" pitchFamily="18" charset="0"/>
              </a:rPr>
              <a:t>b </a:t>
            </a:r>
            <a:r>
              <a:rPr kumimoji="1" lang="zh-CN" altLang="en-US" sz="2000" b="1">
                <a:latin typeface="Times New Roman" pitchFamily="18" charset="0"/>
              </a:rPr>
              <a:t>的值 ；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}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a </a:t>
            </a:r>
            <a:r>
              <a:rPr kumimoji="1" lang="zh-CN" altLang="en-US" sz="2000" b="1">
                <a:latin typeface="Times New Roman" pitchFamily="18" charset="0"/>
              </a:rPr>
              <a:t>是最大公约数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1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1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1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71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1084" grpId="0" animBg="1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48200" y="115888"/>
            <a:ext cx="4419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CN" sz="900" b="1" smtClean="0">
                <a:solidFill>
                  <a:srgbClr val="ECE6C0"/>
                </a:solidFill>
              </a:rPr>
              <a:t>2.2.1  while</a:t>
            </a:r>
            <a:r>
              <a:rPr lang="zh-CN" altLang="en-US" sz="900" b="1" smtClean="0">
                <a:solidFill>
                  <a:srgbClr val="ECE6C0"/>
                </a:solidFill>
              </a:rPr>
              <a:t>语句</a:t>
            </a:r>
          </a:p>
        </p:txBody>
      </p:sp>
      <p:sp>
        <p:nvSpPr>
          <p:cNvPr id="186371" name="Text Box 3"/>
          <p:cNvSpPr txBox="1">
            <a:spLocks noChangeArrowheads="1"/>
          </p:cNvSpPr>
          <p:nvPr/>
        </p:nvSpPr>
        <p:spPr bwMode="auto">
          <a:xfrm>
            <a:off x="685800" y="312738"/>
            <a:ext cx="7696200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2-10 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求两个正整数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m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和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n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的最大公约数</a:t>
            </a:r>
          </a:p>
        </p:txBody>
      </p:sp>
      <p:sp>
        <p:nvSpPr>
          <p:cNvPr id="186372" name="Text Box 4"/>
          <p:cNvSpPr txBox="1">
            <a:spLocks noChangeArrowheads="1"/>
          </p:cNvSpPr>
          <p:nvPr/>
        </p:nvSpPr>
        <p:spPr bwMode="auto">
          <a:xfrm>
            <a:off x="914400" y="1062038"/>
            <a:ext cx="7696200" cy="1463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辗转相除法：</a:t>
            </a:r>
          </a:p>
          <a:p>
            <a:pPr algn="just"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当 </a:t>
            </a:r>
            <a:r>
              <a:rPr kumimoji="1" lang="en-US" altLang="zh-CN" sz="2000" b="1">
                <a:latin typeface="Times New Roman" pitchFamily="18" charset="0"/>
              </a:rPr>
              <a:t>m &gt; n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en-US" sz="2000" b="1">
                <a:latin typeface="Times New Roman" pitchFamily="18" charset="0"/>
              </a:rPr>
              <a:t>与 </a:t>
            </a:r>
            <a:r>
              <a:rPr kumimoji="1" lang="en-US" altLang="zh-CN" sz="2000" b="1">
                <a:latin typeface="Times New Roman" pitchFamily="18" charset="0"/>
              </a:rPr>
              <a:t>n </a:t>
            </a:r>
            <a:r>
              <a:rPr kumimoji="1" lang="zh-CN" altLang="en-US" sz="2000" b="1">
                <a:latin typeface="Times New Roman" pitchFamily="18" charset="0"/>
              </a:rPr>
              <a:t>的最大公约数等于 </a:t>
            </a:r>
            <a:r>
              <a:rPr kumimoji="1" lang="en-US" altLang="zh-CN" sz="2000" b="1">
                <a:latin typeface="Times New Roman" pitchFamily="18" charset="0"/>
              </a:rPr>
              <a:t>n </a:t>
            </a:r>
            <a:r>
              <a:rPr kumimoji="1" lang="zh-CN" altLang="en-US" sz="2000" b="1">
                <a:latin typeface="Times New Roman" pitchFamily="18" charset="0"/>
              </a:rPr>
              <a:t>和 </a:t>
            </a:r>
            <a:r>
              <a:rPr kumimoji="1" lang="en-US" altLang="zh-CN" sz="2000" b="1">
                <a:latin typeface="Times New Roman" pitchFamily="18" charset="0"/>
              </a:rPr>
              <a:t>m%n </a:t>
            </a:r>
            <a:r>
              <a:rPr kumimoji="1" lang="zh-CN" altLang="en-US" sz="2000" b="1">
                <a:latin typeface="Times New Roman" pitchFamily="18" charset="0"/>
              </a:rPr>
              <a:t>的最大公约数；</a:t>
            </a:r>
          </a:p>
          <a:p>
            <a:pPr algn="just"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当 </a:t>
            </a:r>
            <a:r>
              <a:rPr kumimoji="1" lang="en-US" altLang="zh-CN" sz="2000" b="1">
                <a:latin typeface="Times New Roman" pitchFamily="18" charset="0"/>
              </a:rPr>
              <a:t>n = 0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en-US" sz="2000" b="1">
                <a:latin typeface="Times New Roman" pitchFamily="18" charset="0"/>
              </a:rPr>
              <a:t>和 </a:t>
            </a:r>
            <a:r>
              <a:rPr kumimoji="1" lang="en-US" altLang="zh-CN" sz="2000" b="1">
                <a:latin typeface="Times New Roman" pitchFamily="18" charset="0"/>
              </a:rPr>
              <a:t>n </a:t>
            </a:r>
            <a:r>
              <a:rPr kumimoji="1" lang="zh-CN" altLang="en-US" sz="2000" b="1">
                <a:latin typeface="Times New Roman" pitchFamily="18" charset="0"/>
              </a:rPr>
              <a:t>的最大公约数等于 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en-US" sz="2000" b="1">
                <a:latin typeface="Times New Roman" pitchFamily="18" charset="0"/>
              </a:rPr>
              <a:t>。</a:t>
            </a:r>
          </a:p>
        </p:txBody>
      </p:sp>
      <p:grpSp>
        <p:nvGrpSpPr>
          <p:cNvPr id="186373" name="Group 5"/>
          <p:cNvGrpSpPr>
            <a:grpSpLocks/>
          </p:cNvGrpSpPr>
          <p:nvPr/>
        </p:nvGrpSpPr>
        <p:grpSpPr bwMode="auto">
          <a:xfrm>
            <a:off x="4648200" y="3794125"/>
            <a:ext cx="3886200" cy="752475"/>
            <a:chOff x="2928" y="2557"/>
            <a:chExt cx="2448" cy="474"/>
          </a:xfrm>
        </p:grpSpPr>
        <p:sp>
          <p:nvSpPr>
            <p:cNvPr id="772102" name="Rectangle 6"/>
            <p:cNvSpPr>
              <a:spLocks noChangeArrowheads="1"/>
            </p:cNvSpPr>
            <p:nvPr/>
          </p:nvSpPr>
          <p:spPr bwMode="auto">
            <a:xfrm>
              <a:off x="2928" y="2775"/>
              <a:ext cx="637" cy="25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772103" name="Rectangle 7"/>
            <p:cNvSpPr>
              <a:spLocks noChangeArrowheads="1"/>
            </p:cNvSpPr>
            <p:nvPr/>
          </p:nvSpPr>
          <p:spPr bwMode="auto">
            <a:xfrm>
              <a:off x="3833" y="2775"/>
              <a:ext cx="637" cy="25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772104" name="Rectangle 8"/>
            <p:cNvSpPr>
              <a:spLocks noChangeArrowheads="1"/>
            </p:cNvSpPr>
            <p:nvPr/>
          </p:nvSpPr>
          <p:spPr bwMode="auto">
            <a:xfrm>
              <a:off x="4739" y="2775"/>
              <a:ext cx="637" cy="25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772105" name="Text Box 9"/>
            <p:cNvSpPr txBox="1">
              <a:spLocks noChangeArrowheads="1"/>
            </p:cNvSpPr>
            <p:nvPr/>
          </p:nvSpPr>
          <p:spPr bwMode="auto">
            <a:xfrm>
              <a:off x="3153" y="2557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772106" name="Text Box 10"/>
            <p:cNvSpPr txBox="1">
              <a:spLocks noChangeArrowheads="1"/>
            </p:cNvSpPr>
            <p:nvPr/>
          </p:nvSpPr>
          <p:spPr bwMode="auto">
            <a:xfrm>
              <a:off x="4054" y="255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772107" name="Text Box 11"/>
            <p:cNvSpPr txBox="1">
              <a:spLocks noChangeArrowheads="1"/>
            </p:cNvSpPr>
            <p:nvPr/>
          </p:nvSpPr>
          <p:spPr bwMode="auto">
            <a:xfrm>
              <a:off x="4968" y="2557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r</a:t>
              </a:r>
            </a:p>
          </p:txBody>
        </p:sp>
      </p:grpSp>
      <p:sp>
        <p:nvSpPr>
          <p:cNvPr id="772108" name="Freeform 12"/>
          <p:cNvSpPr>
            <a:spLocks/>
          </p:cNvSpPr>
          <p:nvPr/>
        </p:nvSpPr>
        <p:spPr bwMode="auto">
          <a:xfrm>
            <a:off x="6629400" y="4535488"/>
            <a:ext cx="1371600" cy="304800"/>
          </a:xfrm>
          <a:custGeom>
            <a:avLst/>
            <a:gdLst>
              <a:gd name="T0" fmla="*/ 1776 w 1776"/>
              <a:gd name="T1" fmla="*/ 0 h 288"/>
              <a:gd name="T2" fmla="*/ 912 w 1776"/>
              <a:gd name="T3" fmla="*/ 288 h 288"/>
              <a:gd name="T4" fmla="*/ 0 w 1776"/>
              <a:gd name="T5" fmla="*/ 0 h 288"/>
              <a:gd name="T6" fmla="*/ 0 60000 65536"/>
              <a:gd name="T7" fmla="*/ 0 60000 65536"/>
              <a:gd name="T8" fmla="*/ 0 60000 65536"/>
              <a:gd name="T9" fmla="*/ 0 w 1776"/>
              <a:gd name="T10" fmla="*/ 0 h 288"/>
              <a:gd name="T11" fmla="*/ 1776 w 1776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6" h="288">
                <a:moveTo>
                  <a:pt x="1776" y="0"/>
                </a:moveTo>
                <a:cubicBezTo>
                  <a:pt x="1492" y="144"/>
                  <a:pt x="1208" y="288"/>
                  <a:pt x="912" y="288"/>
                </a:cubicBezTo>
                <a:cubicBezTo>
                  <a:pt x="616" y="288"/>
                  <a:pt x="308" y="144"/>
                  <a:pt x="0" y="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6375" name="Text Box 13"/>
          <p:cNvSpPr txBox="1">
            <a:spLocks noChangeArrowheads="1"/>
          </p:cNvSpPr>
          <p:nvPr/>
        </p:nvSpPr>
        <p:spPr bwMode="auto">
          <a:xfrm>
            <a:off x="914400" y="2706688"/>
            <a:ext cx="3657600" cy="3292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a = m ,  b = n ,  r = b ; 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while ( r != 0 )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{ </a:t>
            </a:r>
            <a:r>
              <a:rPr kumimoji="1" lang="zh-CN" altLang="en-US" sz="2000" b="1">
                <a:latin typeface="Times New Roman" pitchFamily="18" charset="0"/>
              </a:rPr>
              <a:t>把 </a:t>
            </a:r>
            <a:r>
              <a:rPr kumimoji="1" lang="en-US" altLang="zh-CN" sz="2000" b="1">
                <a:latin typeface="Times New Roman" pitchFamily="18" charset="0"/>
              </a:rPr>
              <a:t>a%b </a:t>
            </a:r>
            <a:r>
              <a:rPr kumimoji="1" lang="zh-CN" altLang="en-US" sz="2000" b="1">
                <a:latin typeface="Times New Roman" pitchFamily="18" charset="0"/>
              </a:rPr>
              <a:t>的值赋给 </a:t>
            </a:r>
            <a:r>
              <a:rPr kumimoji="1" lang="en-US" altLang="zh-CN" sz="2000" b="1">
                <a:latin typeface="Times New Roman" pitchFamily="18" charset="0"/>
              </a:rPr>
              <a:t>r </a:t>
            </a:r>
            <a:r>
              <a:rPr kumimoji="1" lang="zh-CN" altLang="en-US" sz="2000" b="1">
                <a:latin typeface="Times New Roman" pitchFamily="18" charset="0"/>
              </a:rPr>
              <a:t>；</a:t>
            </a:r>
          </a:p>
          <a:p>
            <a:pPr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   用 </a:t>
            </a:r>
            <a:r>
              <a:rPr kumimoji="1" lang="en-US" altLang="zh-CN" sz="2000" b="1">
                <a:latin typeface="Times New Roman" pitchFamily="18" charset="0"/>
              </a:rPr>
              <a:t>b </a:t>
            </a:r>
            <a:r>
              <a:rPr kumimoji="1" lang="zh-CN" altLang="en-US" sz="2000" b="1">
                <a:latin typeface="Times New Roman" pitchFamily="18" charset="0"/>
              </a:rPr>
              <a:t>的值替换 </a:t>
            </a:r>
            <a:r>
              <a:rPr kumimoji="1" lang="en-US" altLang="zh-CN" sz="2000" b="1">
                <a:latin typeface="Times New Roman" pitchFamily="18" charset="0"/>
              </a:rPr>
              <a:t>a </a:t>
            </a:r>
            <a:r>
              <a:rPr kumimoji="1" lang="zh-CN" altLang="en-US" sz="2000" b="1">
                <a:latin typeface="Times New Roman" pitchFamily="18" charset="0"/>
              </a:rPr>
              <a:t>的值 ；</a:t>
            </a:r>
          </a:p>
          <a:p>
            <a:pPr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   用 </a:t>
            </a:r>
            <a:r>
              <a:rPr kumimoji="1" lang="en-US" altLang="zh-CN" sz="2000" b="1">
                <a:latin typeface="Times New Roman" pitchFamily="18" charset="0"/>
              </a:rPr>
              <a:t>r </a:t>
            </a:r>
            <a:r>
              <a:rPr kumimoji="1" lang="zh-CN" altLang="en-US" sz="2000" b="1">
                <a:latin typeface="Times New Roman" pitchFamily="18" charset="0"/>
              </a:rPr>
              <a:t>的值替换 </a:t>
            </a:r>
            <a:r>
              <a:rPr kumimoji="1" lang="en-US" altLang="zh-CN" sz="2000" b="1">
                <a:latin typeface="Times New Roman" pitchFamily="18" charset="0"/>
              </a:rPr>
              <a:t>b </a:t>
            </a:r>
            <a:r>
              <a:rPr kumimoji="1" lang="zh-CN" altLang="en-US" sz="2000" b="1">
                <a:latin typeface="Times New Roman" pitchFamily="18" charset="0"/>
              </a:rPr>
              <a:t>的值 ；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}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a </a:t>
            </a:r>
            <a:r>
              <a:rPr kumimoji="1" lang="zh-CN" altLang="en-US" sz="2000" b="1">
                <a:latin typeface="Times New Roman" pitchFamily="18" charset="0"/>
              </a:rPr>
              <a:t>是最大公约数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2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2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2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72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2108" grpId="0" animBg="1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48200" y="115888"/>
            <a:ext cx="4419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CN" sz="900" b="1" smtClean="0">
                <a:solidFill>
                  <a:srgbClr val="ECE6C0"/>
                </a:solidFill>
              </a:rPr>
              <a:t>2.2.1  while</a:t>
            </a:r>
            <a:r>
              <a:rPr lang="zh-CN" altLang="en-US" sz="900" b="1" smtClean="0">
                <a:solidFill>
                  <a:srgbClr val="ECE6C0"/>
                </a:solidFill>
              </a:rPr>
              <a:t>语句</a:t>
            </a:r>
          </a:p>
        </p:txBody>
      </p:sp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685800" y="312738"/>
            <a:ext cx="7696200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2-10 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求两个正整数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m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和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n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的最大公约数</a:t>
            </a:r>
          </a:p>
        </p:txBody>
      </p:sp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914400" y="1062038"/>
            <a:ext cx="7696200" cy="1463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辗转相除法：</a:t>
            </a:r>
          </a:p>
          <a:p>
            <a:pPr algn="just"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当 </a:t>
            </a:r>
            <a:r>
              <a:rPr kumimoji="1" lang="en-US" altLang="zh-CN" sz="2000" b="1">
                <a:latin typeface="Times New Roman" pitchFamily="18" charset="0"/>
              </a:rPr>
              <a:t>m &gt; n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en-US" sz="2000" b="1">
                <a:latin typeface="Times New Roman" pitchFamily="18" charset="0"/>
              </a:rPr>
              <a:t>与 </a:t>
            </a:r>
            <a:r>
              <a:rPr kumimoji="1" lang="en-US" altLang="zh-CN" sz="2000" b="1">
                <a:latin typeface="Times New Roman" pitchFamily="18" charset="0"/>
              </a:rPr>
              <a:t>n </a:t>
            </a:r>
            <a:r>
              <a:rPr kumimoji="1" lang="zh-CN" altLang="en-US" sz="2000" b="1">
                <a:latin typeface="Times New Roman" pitchFamily="18" charset="0"/>
              </a:rPr>
              <a:t>的最大公约数等于 </a:t>
            </a:r>
            <a:r>
              <a:rPr kumimoji="1" lang="en-US" altLang="zh-CN" sz="2000" b="1">
                <a:latin typeface="Times New Roman" pitchFamily="18" charset="0"/>
              </a:rPr>
              <a:t>n </a:t>
            </a:r>
            <a:r>
              <a:rPr kumimoji="1" lang="zh-CN" altLang="en-US" sz="2000" b="1">
                <a:latin typeface="Times New Roman" pitchFamily="18" charset="0"/>
              </a:rPr>
              <a:t>和 </a:t>
            </a:r>
            <a:r>
              <a:rPr kumimoji="1" lang="en-US" altLang="zh-CN" sz="2000" b="1">
                <a:latin typeface="Times New Roman" pitchFamily="18" charset="0"/>
              </a:rPr>
              <a:t>m%n </a:t>
            </a:r>
            <a:r>
              <a:rPr kumimoji="1" lang="zh-CN" altLang="en-US" sz="2000" b="1">
                <a:latin typeface="Times New Roman" pitchFamily="18" charset="0"/>
              </a:rPr>
              <a:t>的最大公约数；</a:t>
            </a:r>
          </a:p>
          <a:p>
            <a:pPr algn="just"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当 </a:t>
            </a:r>
            <a:r>
              <a:rPr kumimoji="1" lang="en-US" altLang="zh-CN" sz="2000" b="1">
                <a:latin typeface="Times New Roman" pitchFamily="18" charset="0"/>
              </a:rPr>
              <a:t>n = 0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en-US" sz="2000" b="1">
                <a:latin typeface="Times New Roman" pitchFamily="18" charset="0"/>
              </a:rPr>
              <a:t>和 </a:t>
            </a:r>
            <a:r>
              <a:rPr kumimoji="1" lang="en-US" altLang="zh-CN" sz="2000" b="1">
                <a:latin typeface="Times New Roman" pitchFamily="18" charset="0"/>
              </a:rPr>
              <a:t>n </a:t>
            </a:r>
            <a:r>
              <a:rPr kumimoji="1" lang="zh-CN" altLang="en-US" sz="2000" b="1">
                <a:latin typeface="Times New Roman" pitchFamily="18" charset="0"/>
              </a:rPr>
              <a:t>的最大公约数等于 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en-US" sz="2000" b="1">
                <a:latin typeface="Times New Roman" pitchFamily="18" charset="0"/>
              </a:rPr>
              <a:t>。</a:t>
            </a:r>
          </a:p>
        </p:txBody>
      </p:sp>
      <p:grpSp>
        <p:nvGrpSpPr>
          <p:cNvPr id="187397" name="Group 5"/>
          <p:cNvGrpSpPr>
            <a:grpSpLocks/>
          </p:cNvGrpSpPr>
          <p:nvPr/>
        </p:nvGrpSpPr>
        <p:grpSpPr bwMode="auto">
          <a:xfrm>
            <a:off x="4648200" y="3794125"/>
            <a:ext cx="3886200" cy="752475"/>
            <a:chOff x="2928" y="2557"/>
            <a:chExt cx="2448" cy="474"/>
          </a:xfrm>
        </p:grpSpPr>
        <p:sp>
          <p:nvSpPr>
            <p:cNvPr id="773126" name="Rectangle 6"/>
            <p:cNvSpPr>
              <a:spLocks noChangeArrowheads="1"/>
            </p:cNvSpPr>
            <p:nvPr/>
          </p:nvSpPr>
          <p:spPr bwMode="auto">
            <a:xfrm>
              <a:off x="2928" y="2775"/>
              <a:ext cx="637" cy="25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773127" name="Rectangle 7"/>
            <p:cNvSpPr>
              <a:spLocks noChangeArrowheads="1"/>
            </p:cNvSpPr>
            <p:nvPr/>
          </p:nvSpPr>
          <p:spPr bwMode="auto">
            <a:xfrm>
              <a:off x="3833" y="2775"/>
              <a:ext cx="637" cy="25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773128" name="Rectangle 8"/>
            <p:cNvSpPr>
              <a:spLocks noChangeArrowheads="1"/>
            </p:cNvSpPr>
            <p:nvPr/>
          </p:nvSpPr>
          <p:spPr bwMode="auto">
            <a:xfrm>
              <a:off x="4739" y="2775"/>
              <a:ext cx="637" cy="25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773129" name="Text Box 9"/>
            <p:cNvSpPr txBox="1">
              <a:spLocks noChangeArrowheads="1"/>
            </p:cNvSpPr>
            <p:nvPr/>
          </p:nvSpPr>
          <p:spPr bwMode="auto">
            <a:xfrm>
              <a:off x="3153" y="2557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773130" name="Text Box 10"/>
            <p:cNvSpPr txBox="1">
              <a:spLocks noChangeArrowheads="1"/>
            </p:cNvSpPr>
            <p:nvPr/>
          </p:nvSpPr>
          <p:spPr bwMode="auto">
            <a:xfrm>
              <a:off x="4054" y="255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773131" name="Text Box 11"/>
            <p:cNvSpPr txBox="1">
              <a:spLocks noChangeArrowheads="1"/>
            </p:cNvSpPr>
            <p:nvPr/>
          </p:nvSpPr>
          <p:spPr bwMode="auto">
            <a:xfrm>
              <a:off x="4968" y="2557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r</a:t>
              </a:r>
            </a:p>
          </p:txBody>
        </p:sp>
      </p:grpSp>
      <p:sp>
        <p:nvSpPr>
          <p:cNvPr id="187398" name="Text Box 12"/>
          <p:cNvSpPr txBox="1">
            <a:spLocks noChangeArrowheads="1"/>
          </p:cNvSpPr>
          <p:nvPr/>
        </p:nvSpPr>
        <p:spPr bwMode="auto">
          <a:xfrm>
            <a:off x="914400" y="2706688"/>
            <a:ext cx="3657600" cy="3292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a = m ,  b = n ,  r = b ; 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while ( r != 0 )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{ </a:t>
            </a:r>
            <a:r>
              <a:rPr kumimoji="1" lang="zh-CN" altLang="en-US" sz="2000" b="1">
                <a:latin typeface="Times New Roman" pitchFamily="18" charset="0"/>
              </a:rPr>
              <a:t>把 </a:t>
            </a:r>
            <a:r>
              <a:rPr kumimoji="1" lang="en-US" altLang="zh-CN" sz="2000" b="1">
                <a:latin typeface="Times New Roman" pitchFamily="18" charset="0"/>
              </a:rPr>
              <a:t>a%b </a:t>
            </a:r>
            <a:r>
              <a:rPr kumimoji="1" lang="zh-CN" altLang="en-US" sz="2000" b="1">
                <a:latin typeface="Times New Roman" pitchFamily="18" charset="0"/>
              </a:rPr>
              <a:t>的值赋给 </a:t>
            </a:r>
            <a:r>
              <a:rPr kumimoji="1" lang="en-US" altLang="zh-CN" sz="2000" b="1">
                <a:latin typeface="Times New Roman" pitchFamily="18" charset="0"/>
              </a:rPr>
              <a:t>r </a:t>
            </a:r>
            <a:r>
              <a:rPr kumimoji="1" lang="zh-CN" altLang="en-US" sz="2000" b="1">
                <a:latin typeface="Times New Roman" pitchFamily="18" charset="0"/>
              </a:rPr>
              <a:t>；</a:t>
            </a:r>
          </a:p>
          <a:p>
            <a:pPr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   用 </a:t>
            </a:r>
            <a:r>
              <a:rPr kumimoji="1" lang="en-US" altLang="zh-CN" sz="2000" b="1">
                <a:latin typeface="Times New Roman" pitchFamily="18" charset="0"/>
              </a:rPr>
              <a:t>b </a:t>
            </a:r>
            <a:r>
              <a:rPr kumimoji="1" lang="zh-CN" altLang="en-US" sz="2000" b="1">
                <a:latin typeface="Times New Roman" pitchFamily="18" charset="0"/>
              </a:rPr>
              <a:t>的值替换 </a:t>
            </a:r>
            <a:r>
              <a:rPr kumimoji="1" lang="en-US" altLang="zh-CN" sz="2000" b="1">
                <a:latin typeface="Times New Roman" pitchFamily="18" charset="0"/>
              </a:rPr>
              <a:t>a </a:t>
            </a:r>
            <a:r>
              <a:rPr kumimoji="1" lang="zh-CN" altLang="en-US" sz="2000" b="1">
                <a:latin typeface="Times New Roman" pitchFamily="18" charset="0"/>
              </a:rPr>
              <a:t>的值 ；</a:t>
            </a:r>
          </a:p>
          <a:p>
            <a:pPr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   用 </a:t>
            </a:r>
            <a:r>
              <a:rPr kumimoji="1" lang="en-US" altLang="zh-CN" sz="2000" b="1">
                <a:latin typeface="Times New Roman" pitchFamily="18" charset="0"/>
              </a:rPr>
              <a:t>r </a:t>
            </a:r>
            <a:r>
              <a:rPr kumimoji="1" lang="zh-CN" altLang="en-US" sz="2000" b="1">
                <a:latin typeface="Times New Roman" pitchFamily="18" charset="0"/>
              </a:rPr>
              <a:t>的值替换 </a:t>
            </a:r>
            <a:r>
              <a:rPr kumimoji="1" lang="en-US" altLang="zh-CN" sz="2000" b="1">
                <a:latin typeface="Times New Roman" pitchFamily="18" charset="0"/>
              </a:rPr>
              <a:t>b </a:t>
            </a:r>
            <a:r>
              <a:rPr kumimoji="1" lang="zh-CN" altLang="en-US" sz="2000" b="1">
                <a:latin typeface="Times New Roman" pitchFamily="18" charset="0"/>
              </a:rPr>
              <a:t>的值 ；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}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a </a:t>
            </a:r>
            <a:r>
              <a:rPr kumimoji="1" lang="zh-CN" altLang="en-US" sz="2000" b="1">
                <a:latin typeface="Times New Roman" pitchFamily="18" charset="0"/>
              </a:rPr>
              <a:t>是最大公约数</a:t>
            </a:r>
          </a:p>
        </p:txBody>
      </p:sp>
      <p:sp>
        <p:nvSpPr>
          <p:cNvPr id="773133" name="Text Box 13"/>
          <p:cNvSpPr txBox="1">
            <a:spLocks noChangeArrowheads="1"/>
          </p:cNvSpPr>
          <p:nvPr/>
        </p:nvSpPr>
        <p:spPr bwMode="auto">
          <a:xfrm>
            <a:off x="7642225" y="3354388"/>
            <a:ext cx="71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9 %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7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3133" grpId="0" autoUpdateAnimBg="0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48200" y="115888"/>
            <a:ext cx="4419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CN" sz="900" b="1" smtClean="0">
                <a:solidFill>
                  <a:srgbClr val="ECE6C0"/>
                </a:solidFill>
              </a:rPr>
              <a:t>2.2.1  while</a:t>
            </a:r>
            <a:r>
              <a:rPr lang="zh-CN" altLang="en-US" sz="900" b="1" smtClean="0">
                <a:solidFill>
                  <a:srgbClr val="ECE6C0"/>
                </a:solidFill>
              </a:rPr>
              <a:t>语句</a:t>
            </a:r>
          </a:p>
        </p:txBody>
      </p:sp>
      <p:sp>
        <p:nvSpPr>
          <p:cNvPr id="188419" name="Text Box 3"/>
          <p:cNvSpPr txBox="1">
            <a:spLocks noChangeArrowheads="1"/>
          </p:cNvSpPr>
          <p:nvPr/>
        </p:nvSpPr>
        <p:spPr bwMode="auto">
          <a:xfrm>
            <a:off x="685800" y="312738"/>
            <a:ext cx="7696200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2-10 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求两个正整数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m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和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n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的最大公约数</a:t>
            </a:r>
          </a:p>
        </p:txBody>
      </p:sp>
      <p:sp>
        <p:nvSpPr>
          <p:cNvPr id="188420" name="Text Box 4"/>
          <p:cNvSpPr txBox="1">
            <a:spLocks noChangeArrowheads="1"/>
          </p:cNvSpPr>
          <p:nvPr/>
        </p:nvSpPr>
        <p:spPr bwMode="auto">
          <a:xfrm>
            <a:off x="914400" y="1062038"/>
            <a:ext cx="7696200" cy="1463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辗转相除法：</a:t>
            </a:r>
          </a:p>
          <a:p>
            <a:pPr algn="just"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当 </a:t>
            </a:r>
            <a:r>
              <a:rPr kumimoji="1" lang="en-US" altLang="zh-CN" sz="2000" b="1">
                <a:latin typeface="Times New Roman" pitchFamily="18" charset="0"/>
              </a:rPr>
              <a:t>m &gt; n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en-US" sz="2000" b="1">
                <a:latin typeface="Times New Roman" pitchFamily="18" charset="0"/>
              </a:rPr>
              <a:t>与 </a:t>
            </a:r>
            <a:r>
              <a:rPr kumimoji="1" lang="en-US" altLang="zh-CN" sz="2000" b="1">
                <a:latin typeface="Times New Roman" pitchFamily="18" charset="0"/>
              </a:rPr>
              <a:t>n </a:t>
            </a:r>
            <a:r>
              <a:rPr kumimoji="1" lang="zh-CN" altLang="en-US" sz="2000" b="1">
                <a:latin typeface="Times New Roman" pitchFamily="18" charset="0"/>
              </a:rPr>
              <a:t>的最大公约数等于 </a:t>
            </a:r>
            <a:r>
              <a:rPr kumimoji="1" lang="en-US" altLang="zh-CN" sz="2000" b="1">
                <a:latin typeface="Times New Roman" pitchFamily="18" charset="0"/>
              </a:rPr>
              <a:t>n </a:t>
            </a:r>
            <a:r>
              <a:rPr kumimoji="1" lang="zh-CN" altLang="en-US" sz="2000" b="1">
                <a:latin typeface="Times New Roman" pitchFamily="18" charset="0"/>
              </a:rPr>
              <a:t>和 </a:t>
            </a:r>
            <a:r>
              <a:rPr kumimoji="1" lang="en-US" altLang="zh-CN" sz="2000" b="1">
                <a:latin typeface="Times New Roman" pitchFamily="18" charset="0"/>
              </a:rPr>
              <a:t>m%n </a:t>
            </a:r>
            <a:r>
              <a:rPr kumimoji="1" lang="zh-CN" altLang="en-US" sz="2000" b="1">
                <a:latin typeface="Times New Roman" pitchFamily="18" charset="0"/>
              </a:rPr>
              <a:t>的最大公约数；</a:t>
            </a:r>
          </a:p>
          <a:p>
            <a:pPr algn="just"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当 </a:t>
            </a:r>
            <a:r>
              <a:rPr kumimoji="1" lang="en-US" altLang="zh-CN" sz="2000" b="1">
                <a:latin typeface="Times New Roman" pitchFamily="18" charset="0"/>
              </a:rPr>
              <a:t>n = 0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en-US" sz="2000" b="1">
                <a:latin typeface="Times New Roman" pitchFamily="18" charset="0"/>
              </a:rPr>
              <a:t>和 </a:t>
            </a:r>
            <a:r>
              <a:rPr kumimoji="1" lang="en-US" altLang="zh-CN" sz="2000" b="1">
                <a:latin typeface="Times New Roman" pitchFamily="18" charset="0"/>
              </a:rPr>
              <a:t>n </a:t>
            </a:r>
            <a:r>
              <a:rPr kumimoji="1" lang="zh-CN" altLang="en-US" sz="2000" b="1">
                <a:latin typeface="Times New Roman" pitchFamily="18" charset="0"/>
              </a:rPr>
              <a:t>的最大公约数等于 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en-US" sz="2000" b="1">
                <a:latin typeface="Times New Roman" pitchFamily="18" charset="0"/>
              </a:rPr>
              <a:t>。</a:t>
            </a:r>
          </a:p>
        </p:txBody>
      </p:sp>
      <p:grpSp>
        <p:nvGrpSpPr>
          <p:cNvPr id="188421" name="Group 5"/>
          <p:cNvGrpSpPr>
            <a:grpSpLocks/>
          </p:cNvGrpSpPr>
          <p:nvPr/>
        </p:nvGrpSpPr>
        <p:grpSpPr bwMode="auto">
          <a:xfrm>
            <a:off x="4648200" y="3794125"/>
            <a:ext cx="3886200" cy="752475"/>
            <a:chOff x="2928" y="2557"/>
            <a:chExt cx="2448" cy="474"/>
          </a:xfrm>
        </p:grpSpPr>
        <p:sp>
          <p:nvSpPr>
            <p:cNvPr id="774150" name="Rectangle 6"/>
            <p:cNvSpPr>
              <a:spLocks noChangeArrowheads="1"/>
            </p:cNvSpPr>
            <p:nvPr/>
          </p:nvSpPr>
          <p:spPr bwMode="auto">
            <a:xfrm>
              <a:off x="2928" y="2775"/>
              <a:ext cx="637" cy="25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774151" name="Rectangle 7"/>
            <p:cNvSpPr>
              <a:spLocks noChangeArrowheads="1"/>
            </p:cNvSpPr>
            <p:nvPr/>
          </p:nvSpPr>
          <p:spPr bwMode="auto">
            <a:xfrm>
              <a:off x="3833" y="2775"/>
              <a:ext cx="637" cy="25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774152" name="Rectangle 8"/>
            <p:cNvSpPr>
              <a:spLocks noChangeArrowheads="1"/>
            </p:cNvSpPr>
            <p:nvPr/>
          </p:nvSpPr>
          <p:spPr bwMode="auto">
            <a:xfrm>
              <a:off x="4739" y="2775"/>
              <a:ext cx="637" cy="25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774153" name="Text Box 9"/>
            <p:cNvSpPr txBox="1">
              <a:spLocks noChangeArrowheads="1"/>
            </p:cNvSpPr>
            <p:nvPr/>
          </p:nvSpPr>
          <p:spPr bwMode="auto">
            <a:xfrm>
              <a:off x="3153" y="2557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774154" name="Text Box 10"/>
            <p:cNvSpPr txBox="1">
              <a:spLocks noChangeArrowheads="1"/>
            </p:cNvSpPr>
            <p:nvPr/>
          </p:nvSpPr>
          <p:spPr bwMode="auto">
            <a:xfrm>
              <a:off x="4054" y="255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774155" name="Text Box 11"/>
            <p:cNvSpPr txBox="1">
              <a:spLocks noChangeArrowheads="1"/>
            </p:cNvSpPr>
            <p:nvPr/>
          </p:nvSpPr>
          <p:spPr bwMode="auto">
            <a:xfrm>
              <a:off x="4968" y="2557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r</a:t>
              </a:r>
            </a:p>
          </p:txBody>
        </p:sp>
      </p:grpSp>
      <p:sp>
        <p:nvSpPr>
          <p:cNvPr id="774156" name="Freeform 12"/>
          <p:cNvSpPr>
            <a:spLocks/>
          </p:cNvSpPr>
          <p:nvPr/>
        </p:nvSpPr>
        <p:spPr bwMode="auto">
          <a:xfrm>
            <a:off x="5181600" y="4535488"/>
            <a:ext cx="1371600" cy="304800"/>
          </a:xfrm>
          <a:custGeom>
            <a:avLst/>
            <a:gdLst>
              <a:gd name="T0" fmla="*/ 1776 w 1776"/>
              <a:gd name="T1" fmla="*/ 0 h 288"/>
              <a:gd name="T2" fmla="*/ 912 w 1776"/>
              <a:gd name="T3" fmla="*/ 288 h 288"/>
              <a:gd name="T4" fmla="*/ 0 w 1776"/>
              <a:gd name="T5" fmla="*/ 0 h 288"/>
              <a:gd name="T6" fmla="*/ 0 60000 65536"/>
              <a:gd name="T7" fmla="*/ 0 60000 65536"/>
              <a:gd name="T8" fmla="*/ 0 60000 65536"/>
              <a:gd name="T9" fmla="*/ 0 w 1776"/>
              <a:gd name="T10" fmla="*/ 0 h 288"/>
              <a:gd name="T11" fmla="*/ 1776 w 1776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6" h="288">
                <a:moveTo>
                  <a:pt x="1776" y="0"/>
                </a:moveTo>
                <a:cubicBezTo>
                  <a:pt x="1492" y="144"/>
                  <a:pt x="1208" y="288"/>
                  <a:pt x="912" y="288"/>
                </a:cubicBezTo>
                <a:cubicBezTo>
                  <a:pt x="616" y="288"/>
                  <a:pt x="308" y="144"/>
                  <a:pt x="0" y="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8423" name="Text Box 13"/>
          <p:cNvSpPr txBox="1">
            <a:spLocks noChangeArrowheads="1"/>
          </p:cNvSpPr>
          <p:nvPr/>
        </p:nvSpPr>
        <p:spPr bwMode="auto">
          <a:xfrm>
            <a:off x="914400" y="2706688"/>
            <a:ext cx="3657600" cy="3292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a = m ,  b = n ,  r = b ; 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while ( r != 0 )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{ </a:t>
            </a:r>
            <a:r>
              <a:rPr kumimoji="1" lang="zh-CN" altLang="en-US" sz="2000" b="1">
                <a:latin typeface="Times New Roman" pitchFamily="18" charset="0"/>
              </a:rPr>
              <a:t>把 </a:t>
            </a:r>
            <a:r>
              <a:rPr kumimoji="1" lang="en-US" altLang="zh-CN" sz="2000" b="1">
                <a:latin typeface="Times New Roman" pitchFamily="18" charset="0"/>
              </a:rPr>
              <a:t>a%b </a:t>
            </a:r>
            <a:r>
              <a:rPr kumimoji="1" lang="zh-CN" altLang="en-US" sz="2000" b="1">
                <a:latin typeface="Times New Roman" pitchFamily="18" charset="0"/>
              </a:rPr>
              <a:t>的值赋给 </a:t>
            </a:r>
            <a:r>
              <a:rPr kumimoji="1" lang="en-US" altLang="zh-CN" sz="2000" b="1">
                <a:latin typeface="Times New Roman" pitchFamily="18" charset="0"/>
              </a:rPr>
              <a:t>r </a:t>
            </a:r>
            <a:r>
              <a:rPr kumimoji="1" lang="zh-CN" altLang="en-US" sz="2000" b="1">
                <a:latin typeface="Times New Roman" pitchFamily="18" charset="0"/>
              </a:rPr>
              <a:t>；</a:t>
            </a:r>
          </a:p>
          <a:p>
            <a:pPr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   用 </a:t>
            </a:r>
            <a:r>
              <a:rPr kumimoji="1" lang="en-US" altLang="zh-CN" sz="2000" b="1">
                <a:latin typeface="Times New Roman" pitchFamily="18" charset="0"/>
              </a:rPr>
              <a:t>b </a:t>
            </a:r>
            <a:r>
              <a:rPr kumimoji="1" lang="zh-CN" altLang="en-US" sz="2000" b="1">
                <a:latin typeface="Times New Roman" pitchFamily="18" charset="0"/>
              </a:rPr>
              <a:t>的值替换 </a:t>
            </a:r>
            <a:r>
              <a:rPr kumimoji="1" lang="en-US" altLang="zh-CN" sz="2000" b="1">
                <a:latin typeface="Times New Roman" pitchFamily="18" charset="0"/>
              </a:rPr>
              <a:t>a </a:t>
            </a:r>
            <a:r>
              <a:rPr kumimoji="1" lang="zh-CN" altLang="en-US" sz="2000" b="1">
                <a:latin typeface="Times New Roman" pitchFamily="18" charset="0"/>
              </a:rPr>
              <a:t>的值 ；</a:t>
            </a:r>
          </a:p>
          <a:p>
            <a:pPr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   用 </a:t>
            </a:r>
            <a:r>
              <a:rPr kumimoji="1" lang="en-US" altLang="zh-CN" sz="2000" b="1">
                <a:latin typeface="Times New Roman" pitchFamily="18" charset="0"/>
              </a:rPr>
              <a:t>r </a:t>
            </a:r>
            <a:r>
              <a:rPr kumimoji="1" lang="zh-CN" altLang="en-US" sz="2000" b="1">
                <a:latin typeface="Times New Roman" pitchFamily="18" charset="0"/>
              </a:rPr>
              <a:t>的值替换 </a:t>
            </a:r>
            <a:r>
              <a:rPr kumimoji="1" lang="en-US" altLang="zh-CN" sz="2000" b="1">
                <a:latin typeface="Times New Roman" pitchFamily="18" charset="0"/>
              </a:rPr>
              <a:t>b </a:t>
            </a:r>
            <a:r>
              <a:rPr kumimoji="1" lang="zh-CN" altLang="en-US" sz="2000" b="1">
                <a:latin typeface="Times New Roman" pitchFamily="18" charset="0"/>
              </a:rPr>
              <a:t>的值 ；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}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a </a:t>
            </a:r>
            <a:r>
              <a:rPr kumimoji="1" lang="zh-CN" altLang="en-US" sz="2000" b="1">
                <a:latin typeface="Times New Roman" pitchFamily="18" charset="0"/>
              </a:rPr>
              <a:t>是最大公约数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4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4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4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74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4156" grpId="0" animBg="1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48200" y="115888"/>
            <a:ext cx="4419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CN" sz="900" b="1" smtClean="0">
                <a:solidFill>
                  <a:srgbClr val="ECE6C0"/>
                </a:solidFill>
              </a:rPr>
              <a:t>2.2.1  while</a:t>
            </a:r>
            <a:r>
              <a:rPr lang="zh-CN" altLang="en-US" sz="900" b="1" smtClean="0">
                <a:solidFill>
                  <a:srgbClr val="ECE6C0"/>
                </a:solidFill>
              </a:rPr>
              <a:t>语句</a:t>
            </a:r>
          </a:p>
        </p:txBody>
      </p:sp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685800" y="312738"/>
            <a:ext cx="7696200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2-10 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求两个正整数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m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和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n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的最大公约数</a:t>
            </a:r>
          </a:p>
        </p:txBody>
      </p:sp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914400" y="1062038"/>
            <a:ext cx="7696200" cy="1463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辗转相除法：</a:t>
            </a:r>
          </a:p>
          <a:p>
            <a:pPr algn="just"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当 </a:t>
            </a:r>
            <a:r>
              <a:rPr kumimoji="1" lang="en-US" altLang="zh-CN" sz="2000" b="1">
                <a:latin typeface="Times New Roman" pitchFamily="18" charset="0"/>
              </a:rPr>
              <a:t>m &gt; n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en-US" sz="2000" b="1">
                <a:latin typeface="Times New Roman" pitchFamily="18" charset="0"/>
              </a:rPr>
              <a:t>与 </a:t>
            </a:r>
            <a:r>
              <a:rPr kumimoji="1" lang="en-US" altLang="zh-CN" sz="2000" b="1">
                <a:latin typeface="Times New Roman" pitchFamily="18" charset="0"/>
              </a:rPr>
              <a:t>n </a:t>
            </a:r>
            <a:r>
              <a:rPr kumimoji="1" lang="zh-CN" altLang="en-US" sz="2000" b="1">
                <a:latin typeface="Times New Roman" pitchFamily="18" charset="0"/>
              </a:rPr>
              <a:t>的最大公约数等于 </a:t>
            </a:r>
            <a:r>
              <a:rPr kumimoji="1" lang="en-US" altLang="zh-CN" sz="2000" b="1">
                <a:latin typeface="Times New Roman" pitchFamily="18" charset="0"/>
              </a:rPr>
              <a:t>n </a:t>
            </a:r>
            <a:r>
              <a:rPr kumimoji="1" lang="zh-CN" altLang="en-US" sz="2000" b="1">
                <a:latin typeface="Times New Roman" pitchFamily="18" charset="0"/>
              </a:rPr>
              <a:t>和 </a:t>
            </a:r>
            <a:r>
              <a:rPr kumimoji="1" lang="en-US" altLang="zh-CN" sz="2000" b="1">
                <a:latin typeface="Times New Roman" pitchFamily="18" charset="0"/>
              </a:rPr>
              <a:t>m%n </a:t>
            </a:r>
            <a:r>
              <a:rPr kumimoji="1" lang="zh-CN" altLang="en-US" sz="2000" b="1">
                <a:latin typeface="Times New Roman" pitchFamily="18" charset="0"/>
              </a:rPr>
              <a:t>的最大公约数；</a:t>
            </a:r>
          </a:p>
          <a:p>
            <a:pPr algn="just"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当 </a:t>
            </a:r>
            <a:r>
              <a:rPr kumimoji="1" lang="en-US" altLang="zh-CN" sz="2000" b="1">
                <a:latin typeface="Times New Roman" pitchFamily="18" charset="0"/>
              </a:rPr>
              <a:t>n = 0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en-US" sz="2000" b="1">
                <a:latin typeface="Times New Roman" pitchFamily="18" charset="0"/>
              </a:rPr>
              <a:t>和 </a:t>
            </a:r>
            <a:r>
              <a:rPr kumimoji="1" lang="en-US" altLang="zh-CN" sz="2000" b="1">
                <a:latin typeface="Times New Roman" pitchFamily="18" charset="0"/>
              </a:rPr>
              <a:t>n </a:t>
            </a:r>
            <a:r>
              <a:rPr kumimoji="1" lang="zh-CN" altLang="en-US" sz="2000" b="1">
                <a:latin typeface="Times New Roman" pitchFamily="18" charset="0"/>
              </a:rPr>
              <a:t>的最大公约数等于 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en-US" sz="2000" b="1">
                <a:latin typeface="Times New Roman" pitchFamily="18" charset="0"/>
              </a:rPr>
              <a:t>。</a:t>
            </a:r>
          </a:p>
        </p:txBody>
      </p:sp>
      <p:grpSp>
        <p:nvGrpSpPr>
          <p:cNvPr id="189445" name="Group 5"/>
          <p:cNvGrpSpPr>
            <a:grpSpLocks/>
          </p:cNvGrpSpPr>
          <p:nvPr/>
        </p:nvGrpSpPr>
        <p:grpSpPr bwMode="auto">
          <a:xfrm>
            <a:off x="4648200" y="3794125"/>
            <a:ext cx="3886200" cy="752475"/>
            <a:chOff x="2928" y="2557"/>
            <a:chExt cx="2448" cy="474"/>
          </a:xfrm>
        </p:grpSpPr>
        <p:sp>
          <p:nvSpPr>
            <p:cNvPr id="775174" name="Rectangle 6"/>
            <p:cNvSpPr>
              <a:spLocks noChangeArrowheads="1"/>
            </p:cNvSpPr>
            <p:nvPr/>
          </p:nvSpPr>
          <p:spPr bwMode="auto">
            <a:xfrm>
              <a:off x="2928" y="2775"/>
              <a:ext cx="637" cy="25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775175" name="Rectangle 7"/>
            <p:cNvSpPr>
              <a:spLocks noChangeArrowheads="1"/>
            </p:cNvSpPr>
            <p:nvPr/>
          </p:nvSpPr>
          <p:spPr bwMode="auto">
            <a:xfrm>
              <a:off x="3833" y="2775"/>
              <a:ext cx="637" cy="25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775176" name="Rectangle 8"/>
            <p:cNvSpPr>
              <a:spLocks noChangeArrowheads="1"/>
            </p:cNvSpPr>
            <p:nvPr/>
          </p:nvSpPr>
          <p:spPr bwMode="auto">
            <a:xfrm>
              <a:off x="4739" y="2775"/>
              <a:ext cx="637" cy="25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775177" name="Text Box 9"/>
            <p:cNvSpPr txBox="1">
              <a:spLocks noChangeArrowheads="1"/>
            </p:cNvSpPr>
            <p:nvPr/>
          </p:nvSpPr>
          <p:spPr bwMode="auto">
            <a:xfrm>
              <a:off x="3153" y="2557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775178" name="Text Box 10"/>
            <p:cNvSpPr txBox="1">
              <a:spLocks noChangeArrowheads="1"/>
            </p:cNvSpPr>
            <p:nvPr/>
          </p:nvSpPr>
          <p:spPr bwMode="auto">
            <a:xfrm>
              <a:off x="4054" y="255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775179" name="Text Box 11"/>
            <p:cNvSpPr txBox="1">
              <a:spLocks noChangeArrowheads="1"/>
            </p:cNvSpPr>
            <p:nvPr/>
          </p:nvSpPr>
          <p:spPr bwMode="auto">
            <a:xfrm>
              <a:off x="4968" y="2557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r</a:t>
              </a:r>
            </a:p>
          </p:txBody>
        </p:sp>
      </p:grpSp>
      <p:sp>
        <p:nvSpPr>
          <p:cNvPr id="775180" name="Freeform 12"/>
          <p:cNvSpPr>
            <a:spLocks/>
          </p:cNvSpPr>
          <p:nvPr/>
        </p:nvSpPr>
        <p:spPr bwMode="auto">
          <a:xfrm>
            <a:off x="6629400" y="4535488"/>
            <a:ext cx="1371600" cy="304800"/>
          </a:xfrm>
          <a:custGeom>
            <a:avLst/>
            <a:gdLst>
              <a:gd name="T0" fmla="*/ 1776 w 1776"/>
              <a:gd name="T1" fmla="*/ 0 h 288"/>
              <a:gd name="T2" fmla="*/ 912 w 1776"/>
              <a:gd name="T3" fmla="*/ 288 h 288"/>
              <a:gd name="T4" fmla="*/ 0 w 1776"/>
              <a:gd name="T5" fmla="*/ 0 h 288"/>
              <a:gd name="T6" fmla="*/ 0 60000 65536"/>
              <a:gd name="T7" fmla="*/ 0 60000 65536"/>
              <a:gd name="T8" fmla="*/ 0 60000 65536"/>
              <a:gd name="T9" fmla="*/ 0 w 1776"/>
              <a:gd name="T10" fmla="*/ 0 h 288"/>
              <a:gd name="T11" fmla="*/ 1776 w 1776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6" h="288">
                <a:moveTo>
                  <a:pt x="1776" y="0"/>
                </a:moveTo>
                <a:cubicBezTo>
                  <a:pt x="1492" y="144"/>
                  <a:pt x="1208" y="288"/>
                  <a:pt x="912" y="288"/>
                </a:cubicBezTo>
                <a:cubicBezTo>
                  <a:pt x="616" y="288"/>
                  <a:pt x="308" y="144"/>
                  <a:pt x="0" y="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9447" name="Text Box 13"/>
          <p:cNvSpPr txBox="1">
            <a:spLocks noChangeArrowheads="1"/>
          </p:cNvSpPr>
          <p:nvPr/>
        </p:nvSpPr>
        <p:spPr bwMode="auto">
          <a:xfrm>
            <a:off x="914400" y="2706688"/>
            <a:ext cx="3657600" cy="3292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a = m ,  b = n ,  r = b ; 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while ( r != 0 )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{ </a:t>
            </a:r>
            <a:r>
              <a:rPr kumimoji="1" lang="zh-CN" altLang="en-US" sz="2000" b="1">
                <a:latin typeface="Times New Roman" pitchFamily="18" charset="0"/>
              </a:rPr>
              <a:t>把 </a:t>
            </a:r>
            <a:r>
              <a:rPr kumimoji="1" lang="en-US" altLang="zh-CN" sz="2000" b="1">
                <a:latin typeface="Times New Roman" pitchFamily="18" charset="0"/>
              </a:rPr>
              <a:t>a%b </a:t>
            </a:r>
            <a:r>
              <a:rPr kumimoji="1" lang="zh-CN" altLang="en-US" sz="2000" b="1">
                <a:latin typeface="Times New Roman" pitchFamily="18" charset="0"/>
              </a:rPr>
              <a:t>的值赋给 </a:t>
            </a:r>
            <a:r>
              <a:rPr kumimoji="1" lang="en-US" altLang="zh-CN" sz="2000" b="1">
                <a:latin typeface="Times New Roman" pitchFamily="18" charset="0"/>
              </a:rPr>
              <a:t>r </a:t>
            </a:r>
            <a:r>
              <a:rPr kumimoji="1" lang="zh-CN" altLang="en-US" sz="2000" b="1">
                <a:latin typeface="Times New Roman" pitchFamily="18" charset="0"/>
              </a:rPr>
              <a:t>；</a:t>
            </a:r>
          </a:p>
          <a:p>
            <a:pPr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   用 </a:t>
            </a:r>
            <a:r>
              <a:rPr kumimoji="1" lang="en-US" altLang="zh-CN" sz="2000" b="1">
                <a:latin typeface="Times New Roman" pitchFamily="18" charset="0"/>
              </a:rPr>
              <a:t>b </a:t>
            </a:r>
            <a:r>
              <a:rPr kumimoji="1" lang="zh-CN" altLang="en-US" sz="2000" b="1">
                <a:latin typeface="Times New Roman" pitchFamily="18" charset="0"/>
              </a:rPr>
              <a:t>的值替换 </a:t>
            </a:r>
            <a:r>
              <a:rPr kumimoji="1" lang="en-US" altLang="zh-CN" sz="2000" b="1">
                <a:latin typeface="Times New Roman" pitchFamily="18" charset="0"/>
              </a:rPr>
              <a:t>a </a:t>
            </a:r>
            <a:r>
              <a:rPr kumimoji="1" lang="zh-CN" altLang="en-US" sz="2000" b="1">
                <a:latin typeface="Times New Roman" pitchFamily="18" charset="0"/>
              </a:rPr>
              <a:t>的值 ；</a:t>
            </a:r>
          </a:p>
          <a:p>
            <a:pPr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   用 </a:t>
            </a:r>
            <a:r>
              <a:rPr kumimoji="1" lang="en-US" altLang="zh-CN" sz="2000" b="1">
                <a:latin typeface="Times New Roman" pitchFamily="18" charset="0"/>
              </a:rPr>
              <a:t>r </a:t>
            </a:r>
            <a:r>
              <a:rPr kumimoji="1" lang="zh-CN" altLang="en-US" sz="2000" b="1">
                <a:latin typeface="Times New Roman" pitchFamily="18" charset="0"/>
              </a:rPr>
              <a:t>的值替换 </a:t>
            </a:r>
            <a:r>
              <a:rPr kumimoji="1" lang="en-US" altLang="zh-CN" sz="2000" b="1">
                <a:latin typeface="Times New Roman" pitchFamily="18" charset="0"/>
              </a:rPr>
              <a:t>b </a:t>
            </a:r>
            <a:r>
              <a:rPr kumimoji="1" lang="zh-CN" altLang="en-US" sz="2000" b="1">
                <a:latin typeface="Times New Roman" pitchFamily="18" charset="0"/>
              </a:rPr>
              <a:t>的值 ；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}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a </a:t>
            </a:r>
            <a:r>
              <a:rPr kumimoji="1" lang="zh-CN" altLang="en-US" sz="2000" b="1">
                <a:latin typeface="Times New Roman" pitchFamily="18" charset="0"/>
              </a:rPr>
              <a:t>是最大公约数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5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5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5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75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5180" grpId="0" animBg="1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001000" y="-100013"/>
            <a:ext cx="1143000" cy="4572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900" b="1" smtClean="0">
                <a:solidFill>
                  <a:schemeClr val="bg1"/>
                </a:solidFill>
              </a:rPr>
              <a:t>2.2.1  while</a:t>
            </a:r>
            <a:r>
              <a:rPr lang="zh-CN" altLang="en-US" sz="900" b="1" smtClean="0">
                <a:solidFill>
                  <a:schemeClr val="bg1"/>
                </a:solidFill>
              </a:rPr>
              <a:t>语句</a:t>
            </a:r>
          </a:p>
        </p:txBody>
      </p:sp>
      <p:sp>
        <p:nvSpPr>
          <p:cNvPr id="190467" name="Text Box 3"/>
          <p:cNvSpPr txBox="1">
            <a:spLocks noChangeArrowheads="1"/>
          </p:cNvSpPr>
          <p:nvPr/>
        </p:nvSpPr>
        <p:spPr bwMode="auto">
          <a:xfrm>
            <a:off x="685800" y="325438"/>
            <a:ext cx="7696200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2-10 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求两个正整数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m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和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n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的最大公约数</a:t>
            </a:r>
          </a:p>
        </p:txBody>
      </p:sp>
      <p:sp>
        <p:nvSpPr>
          <p:cNvPr id="190468" name="Text Box 4"/>
          <p:cNvSpPr txBox="1">
            <a:spLocks noChangeArrowheads="1"/>
          </p:cNvSpPr>
          <p:nvPr/>
        </p:nvSpPr>
        <p:spPr bwMode="auto">
          <a:xfrm>
            <a:off x="914400" y="1074738"/>
            <a:ext cx="7696200" cy="1463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辗转相除法：</a:t>
            </a:r>
          </a:p>
          <a:p>
            <a:pPr algn="just"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当 </a:t>
            </a:r>
            <a:r>
              <a:rPr kumimoji="1" lang="en-US" altLang="zh-CN" sz="2000" b="1">
                <a:latin typeface="Times New Roman" pitchFamily="18" charset="0"/>
              </a:rPr>
              <a:t>m &gt; n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en-US" sz="2000" b="1">
                <a:latin typeface="Times New Roman" pitchFamily="18" charset="0"/>
              </a:rPr>
              <a:t>与 </a:t>
            </a:r>
            <a:r>
              <a:rPr kumimoji="1" lang="en-US" altLang="zh-CN" sz="2000" b="1">
                <a:latin typeface="Times New Roman" pitchFamily="18" charset="0"/>
              </a:rPr>
              <a:t>n </a:t>
            </a:r>
            <a:r>
              <a:rPr kumimoji="1" lang="zh-CN" altLang="en-US" sz="2000" b="1">
                <a:latin typeface="Times New Roman" pitchFamily="18" charset="0"/>
              </a:rPr>
              <a:t>的最大公约数等于 </a:t>
            </a:r>
            <a:r>
              <a:rPr kumimoji="1" lang="en-US" altLang="zh-CN" sz="2000" b="1">
                <a:latin typeface="Times New Roman" pitchFamily="18" charset="0"/>
              </a:rPr>
              <a:t>n </a:t>
            </a:r>
            <a:r>
              <a:rPr kumimoji="1" lang="zh-CN" altLang="en-US" sz="2000" b="1">
                <a:latin typeface="Times New Roman" pitchFamily="18" charset="0"/>
              </a:rPr>
              <a:t>和 </a:t>
            </a:r>
            <a:r>
              <a:rPr kumimoji="1" lang="en-US" altLang="zh-CN" sz="2000" b="1">
                <a:latin typeface="Times New Roman" pitchFamily="18" charset="0"/>
              </a:rPr>
              <a:t>m%n </a:t>
            </a:r>
            <a:r>
              <a:rPr kumimoji="1" lang="zh-CN" altLang="en-US" sz="2000" b="1">
                <a:latin typeface="Times New Roman" pitchFamily="18" charset="0"/>
              </a:rPr>
              <a:t>的最大公约数；</a:t>
            </a:r>
          </a:p>
          <a:p>
            <a:pPr algn="just"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当 </a:t>
            </a:r>
            <a:r>
              <a:rPr kumimoji="1" lang="en-US" altLang="zh-CN" sz="2000" b="1">
                <a:latin typeface="Times New Roman" pitchFamily="18" charset="0"/>
              </a:rPr>
              <a:t>n = 0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en-US" sz="2000" b="1">
                <a:latin typeface="Times New Roman" pitchFamily="18" charset="0"/>
              </a:rPr>
              <a:t>和 </a:t>
            </a:r>
            <a:r>
              <a:rPr kumimoji="1" lang="en-US" altLang="zh-CN" sz="2000" b="1">
                <a:latin typeface="Times New Roman" pitchFamily="18" charset="0"/>
              </a:rPr>
              <a:t>n </a:t>
            </a:r>
            <a:r>
              <a:rPr kumimoji="1" lang="zh-CN" altLang="en-US" sz="2000" b="1">
                <a:latin typeface="Times New Roman" pitchFamily="18" charset="0"/>
              </a:rPr>
              <a:t>的最大公约数等于 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en-US" sz="2000" b="1">
                <a:latin typeface="Times New Roman" pitchFamily="18" charset="0"/>
              </a:rPr>
              <a:t>。</a:t>
            </a:r>
          </a:p>
        </p:txBody>
      </p:sp>
      <p:grpSp>
        <p:nvGrpSpPr>
          <p:cNvPr id="190469" name="Group 5"/>
          <p:cNvGrpSpPr>
            <a:grpSpLocks/>
          </p:cNvGrpSpPr>
          <p:nvPr/>
        </p:nvGrpSpPr>
        <p:grpSpPr bwMode="auto">
          <a:xfrm>
            <a:off x="4648200" y="3806825"/>
            <a:ext cx="3886200" cy="752475"/>
            <a:chOff x="2928" y="2557"/>
            <a:chExt cx="2448" cy="474"/>
          </a:xfrm>
        </p:grpSpPr>
        <p:sp>
          <p:nvSpPr>
            <p:cNvPr id="776198" name="Rectangle 6"/>
            <p:cNvSpPr>
              <a:spLocks noChangeArrowheads="1"/>
            </p:cNvSpPr>
            <p:nvPr/>
          </p:nvSpPr>
          <p:spPr bwMode="auto">
            <a:xfrm>
              <a:off x="2928" y="2775"/>
              <a:ext cx="637" cy="25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776199" name="Rectangle 7"/>
            <p:cNvSpPr>
              <a:spLocks noChangeArrowheads="1"/>
            </p:cNvSpPr>
            <p:nvPr/>
          </p:nvSpPr>
          <p:spPr bwMode="auto">
            <a:xfrm>
              <a:off x="3833" y="2775"/>
              <a:ext cx="637" cy="25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776200" name="Rectangle 8"/>
            <p:cNvSpPr>
              <a:spLocks noChangeArrowheads="1"/>
            </p:cNvSpPr>
            <p:nvPr/>
          </p:nvSpPr>
          <p:spPr bwMode="auto">
            <a:xfrm>
              <a:off x="4739" y="2775"/>
              <a:ext cx="637" cy="25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776201" name="Text Box 9"/>
            <p:cNvSpPr txBox="1">
              <a:spLocks noChangeArrowheads="1"/>
            </p:cNvSpPr>
            <p:nvPr/>
          </p:nvSpPr>
          <p:spPr bwMode="auto">
            <a:xfrm>
              <a:off x="3153" y="2557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776202" name="Text Box 10"/>
            <p:cNvSpPr txBox="1">
              <a:spLocks noChangeArrowheads="1"/>
            </p:cNvSpPr>
            <p:nvPr/>
          </p:nvSpPr>
          <p:spPr bwMode="auto">
            <a:xfrm>
              <a:off x="4054" y="255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776203" name="Text Box 11"/>
            <p:cNvSpPr txBox="1">
              <a:spLocks noChangeArrowheads="1"/>
            </p:cNvSpPr>
            <p:nvPr/>
          </p:nvSpPr>
          <p:spPr bwMode="auto">
            <a:xfrm>
              <a:off x="4968" y="2557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r</a:t>
              </a:r>
            </a:p>
          </p:txBody>
        </p:sp>
      </p:grpSp>
      <p:sp>
        <p:nvSpPr>
          <p:cNvPr id="190470" name="Text Box 12"/>
          <p:cNvSpPr txBox="1">
            <a:spLocks noChangeArrowheads="1"/>
          </p:cNvSpPr>
          <p:nvPr/>
        </p:nvSpPr>
        <p:spPr bwMode="auto">
          <a:xfrm>
            <a:off x="914400" y="2719388"/>
            <a:ext cx="3657600" cy="3292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a = m ,  b = n ,  r = b ; 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while ( r != 0 )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{ </a:t>
            </a:r>
            <a:r>
              <a:rPr kumimoji="1" lang="zh-CN" altLang="en-US" sz="2000" b="1">
                <a:latin typeface="Times New Roman" pitchFamily="18" charset="0"/>
              </a:rPr>
              <a:t>把 </a:t>
            </a:r>
            <a:r>
              <a:rPr kumimoji="1" lang="en-US" altLang="zh-CN" sz="2000" b="1">
                <a:latin typeface="Times New Roman" pitchFamily="18" charset="0"/>
              </a:rPr>
              <a:t>a%b </a:t>
            </a:r>
            <a:r>
              <a:rPr kumimoji="1" lang="zh-CN" altLang="en-US" sz="2000" b="1">
                <a:latin typeface="Times New Roman" pitchFamily="18" charset="0"/>
              </a:rPr>
              <a:t>的值赋给 </a:t>
            </a:r>
            <a:r>
              <a:rPr kumimoji="1" lang="en-US" altLang="zh-CN" sz="2000" b="1">
                <a:latin typeface="Times New Roman" pitchFamily="18" charset="0"/>
              </a:rPr>
              <a:t>r </a:t>
            </a:r>
            <a:r>
              <a:rPr kumimoji="1" lang="zh-CN" altLang="en-US" sz="2000" b="1">
                <a:latin typeface="Times New Roman" pitchFamily="18" charset="0"/>
              </a:rPr>
              <a:t>；</a:t>
            </a:r>
          </a:p>
          <a:p>
            <a:pPr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   用 </a:t>
            </a:r>
            <a:r>
              <a:rPr kumimoji="1" lang="en-US" altLang="zh-CN" sz="2000" b="1">
                <a:latin typeface="Times New Roman" pitchFamily="18" charset="0"/>
              </a:rPr>
              <a:t>b </a:t>
            </a:r>
            <a:r>
              <a:rPr kumimoji="1" lang="zh-CN" altLang="en-US" sz="2000" b="1">
                <a:latin typeface="Times New Roman" pitchFamily="18" charset="0"/>
              </a:rPr>
              <a:t>的值替换 </a:t>
            </a:r>
            <a:r>
              <a:rPr kumimoji="1" lang="en-US" altLang="zh-CN" sz="2000" b="1">
                <a:latin typeface="Times New Roman" pitchFamily="18" charset="0"/>
              </a:rPr>
              <a:t>a </a:t>
            </a:r>
            <a:r>
              <a:rPr kumimoji="1" lang="zh-CN" altLang="en-US" sz="2000" b="1">
                <a:latin typeface="Times New Roman" pitchFamily="18" charset="0"/>
              </a:rPr>
              <a:t>的值 ；</a:t>
            </a:r>
          </a:p>
          <a:p>
            <a:pPr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   用 </a:t>
            </a:r>
            <a:r>
              <a:rPr kumimoji="1" lang="en-US" altLang="zh-CN" sz="2000" b="1">
                <a:latin typeface="Times New Roman" pitchFamily="18" charset="0"/>
              </a:rPr>
              <a:t>r </a:t>
            </a:r>
            <a:r>
              <a:rPr kumimoji="1" lang="zh-CN" altLang="en-US" sz="2000" b="1">
                <a:latin typeface="Times New Roman" pitchFamily="18" charset="0"/>
              </a:rPr>
              <a:t>的值替换 </a:t>
            </a:r>
            <a:r>
              <a:rPr kumimoji="1" lang="en-US" altLang="zh-CN" sz="2000" b="1">
                <a:latin typeface="Times New Roman" pitchFamily="18" charset="0"/>
              </a:rPr>
              <a:t>b </a:t>
            </a:r>
            <a:r>
              <a:rPr kumimoji="1" lang="zh-CN" altLang="en-US" sz="2000" b="1">
                <a:latin typeface="Times New Roman" pitchFamily="18" charset="0"/>
              </a:rPr>
              <a:t>的值 ；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}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a </a:t>
            </a:r>
            <a:r>
              <a:rPr kumimoji="1" lang="zh-CN" altLang="en-US" sz="2000" b="1">
                <a:latin typeface="Times New Roman" pitchFamily="18" charset="0"/>
              </a:rPr>
              <a:t>是最大公约数</a:t>
            </a:r>
          </a:p>
        </p:txBody>
      </p:sp>
      <p:sp>
        <p:nvSpPr>
          <p:cNvPr id="776205" name="Text Box 13"/>
          <p:cNvSpPr txBox="1">
            <a:spLocks noChangeArrowheads="1"/>
          </p:cNvSpPr>
          <p:nvPr/>
        </p:nvSpPr>
        <p:spPr bwMode="auto">
          <a:xfrm>
            <a:off x="7642225" y="3367088"/>
            <a:ext cx="71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6 %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76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6205" grpId="0" autoUpdateAnimBg="0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ext Box 2"/>
          <p:cNvSpPr txBox="1">
            <a:spLocks noChangeArrowheads="1"/>
          </p:cNvSpPr>
          <p:nvPr/>
        </p:nvSpPr>
        <p:spPr bwMode="auto">
          <a:xfrm>
            <a:off x="685800" y="325438"/>
            <a:ext cx="7696200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2-10 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求两个正整数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m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和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n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的最大公约数</a:t>
            </a:r>
          </a:p>
        </p:txBody>
      </p:sp>
      <p:sp>
        <p:nvSpPr>
          <p:cNvPr id="191491" name="Text Box 3"/>
          <p:cNvSpPr txBox="1">
            <a:spLocks noChangeArrowheads="1"/>
          </p:cNvSpPr>
          <p:nvPr/>
        </p:nvSpPr>
        <p:spPr bwMode="auto">
          <a:xfrm>
            <a:off x="914400" y="1074738"/>
            <a:ext cx="7696200" cy="1463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辗转相除法：</a:t>
            </a:r>
          </a:p>
          <a:p>
            <a:pPr algn="just"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当 </a:t>
            </a:r>
            <a:r>
              <a:rPr kumimoji="1" lang="en-US" altLang="zh-CN" sz="2000" b="1">
                <a:latin typeface="Times New Roman" pitchFamily="18" charset="0"/>
              </a:rPr>
              <a:t>m &gt; n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en-US" sz="2000" b="1">
                <a:latin typeface="Times New Roman" pitchFamily="18" charset="0"/>
              </a:rPr>
              <a:t>与 </a:t>
            </a:r>
            <a:r>
              <a:rPr kumimoji="1" lang="en-US" altLang="zh-CN" sz="2000" b="1">
                <a:latin typeface="Times New Roman" pitchFamily="18" charset="0"/>
              </a:rPr>
              <a:t>n </a:t>
            </a:r>
            <a:r>
              <a:rPr kumimoji="1" lang="zh-CN" altLang="en-US" sz="2000" b="1">
                <a:latin typeface="Times New Roman" pitchFamily="18" charset="0"/>
              </a:rPr>
              <a:t>的最大公约数等于 </a:t>
            </a:r>
            <a:r>
              <a:rPr kumimoji="1" lang="en-US" altLang="zh-CN" sz="2000" b="1">
                <a:latin typeface="Times New Roman" pitchFamily="18" charset="0"/>
              </a:rPr>
              <a:t>n </a:t>
            </a:r>
            <a:r>
              <a:rPr kumimoji="1" lang="zh-CN" altLang="en-US" sz="2000" b="1">
                <a:latin typeface="Times New Roman" pitchFamily="18" charset="0"/>
              </a:rPr>
              <a:t>和 </a:t>
            </a:r>
            <a:r>
              <a:rPr kumimoji="1" lang="en-US" altLang="zh-CN" sz="2000" b="1">
                <a:latin typeface="Times New Roman" pitchFamily="18" charset="0"/>
              </a:rPr>
              <a:t>m%n </a:t>
            </a:r>
            <a:r>
              <a:rPr kumimoji="1" lang="zh-CN" altLang="en-US" sz="2000" b="1">
                <a:latin typeface="Times New Roman" pitchFamily="18" charset="0"/>
              </a:rPr>
              <a:t>的最大公约数；</a:t>
            </a:r>
          </a:p>
          <a:p>
            <a:pPr algn="just"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当 </a:t>
            </a:r>
            <a:r>
              <a:rPr kumimoji="1" lang="en-US" altLang="zh-CN" sz="2000" b="1">
                <a:latin typeface="Times New Roman" pitchFamily="18" charset="0"/>
              </a:rPr>
              <a:t>n = 0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en-US" sz="2000" b="1">
                <a:latin typeface="Times New Roman" pitchFamily="18" charset="0"/>
              </a:rPr>
              <a:t>和 </a:t>
            </a:r>
            <a:r>
              <a:rPr kumimoji="1" lang="en-US" altLang="zh-CN" sz="2000" b="1">
                <a:latin typeface="Times New Roman" pitchFamily="18" charset="0"/>
              </a:rPr>
              <a:t>n </a:t>
            </a:r>
            <a:r>
              <a:rPr kumimoji="1" lang="zh-CN" altLang="en-US" sz="2000" b="1">
                <a:latin typeface="Times New Roman" pitchFamily="18" charset="0"/>
              </a:rPr>
              <a:t>的最大公约数等于 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en-US" sz="2000" b="1">
                <a:latin typeface="Times New Roman" pitchFamily="18" charset="0"/>
              </a:rPr>
              <a:t>。</a:t>
            </a:r>
          </a:p>
        </p:txBody>
      </p:sp>
      <p:grpSp>
        <p:nvGrpSpPr>
          <p:cNvPr id="191492" name="Group 4"/>
          <p:cNvGrpSpPr>
            <a:grpSpLocks/>
          </p:cNvGrpSpPr>
          <p:nvPr/>
        </p:nvGrpSpPr>
        <p:grpSpPr bwMode="auto">
          <a:xfrm>
            <a:off x="4648200" y="3806825"/>
            <a:ext cx="3886200" cy="752475"/>
            <a:chOff x="2928" y="2557"/>
            <a:chExt cx="2448" cy="474"/>
          </a:xfrm>
        </p:grpSpPr>
        <p:sp>
          <p:nvSpPr>
            <p:cNvPr id="777221" name="Rectangle 5"/>
            <p:cNvSpPr>
              <a:spLocks noChangeArrowheads="1"/>
            </p:cNvSpPr>
            <p:nvPr/>
          </p:nvSpPr>
          <p:spPr bwMode="auto">
            <a:xfrm>
              <a:off x="2928" y="2775"/>
              <a:ext cx="637" cy="25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777222" name="Rectangle 6"/>
            <p:cNvSpPr>
              <a:spLocks noChangeArrowheads="1"/>
            </p:cNvSpPr>
            <p:nvPr/>
          </p:nvSpPr>
          <p:spPr bwMode="auto">
            <a:xfrm>
              <a:off x="3833" y="2775"/>
              <a:ext cx="637" cy="25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777223" name="Rectangle 7"/>
            <p:cNvSpPr>
              <a:spLocks noChangeArrowheads="1"/>
            </p:cNvSpPr>
            <p:nvPr/>
          </p:nvSpPr>
          <p:spPr bwMode="auto">
            <a:xfrm>
              <a:off x="4739" y="2775"/>
              <a:ext cx="637" cy="25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777224" name="Text Box 8"/>
            <p:cNvSpPr txBox="1">
              <a:spLocks noChangeArrowheads="1"/>
            </p:cNvSpPr>
            <p:nvPr/>
          </p:nvSpPr>
          <p:spPr bwMode="auto">
            <a:xfrm>
              <a:off x="3153" y="2557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777225" name="Text Box 9"/>
            <p:cNvSpPr txBox="1">
              <a:spLocks noChangeArrowheads="1"/>
            </p:cNvSpPr>
            <p:nvPr/>
          </p:nvSpPr>
          <p:spPr bwMode="auto">
            <a:xfrm>
              <a:off x="4054" y="255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777226" name="Text Box 10"/>
            <p:cNvSpPr txBox="1">
              <a:spLocks noChangeArrowheads="1"/>
            </p:cNvSpPr>
            <p:nvPr/>
          </p:nvSpPr>
          <p:spPr bwMode="auto">
            <a:xfrm>
              <a:off x="4968" y="2557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r</a:t>
              </a:r>
            </a:p>
          </p:txBody>
        </p:sp>
      </p:grpSp>
      <p:sp>
        <p:nvSpPr>
          <p:cNvPr id="777227" name="Freeform 11"/>
          <p:cNvSpPr>
            <a:spLocks/>
          </p:cNvSpPr>
          <p:nvPr/>
        </p:nvSpPr>
        <p:spPr bwMode="auto">
          <a:xfrm>
            <a:off x="5181600" y="4548188"/>
            <a:ext cx="1371600" cy="304800"/>
          </a:xfrm>
          <a:custGeom>
            <a:avLst/>
            <a:gdLst>
              <a:gd name="T0" fmla="*/ 1776 w 1776"/>
              <a:gd name="T1" fmla="*/ 0 h 288"/>
              <a:gd name="T2" fmla="*/ 912 w 1776"/>
              <a:gd name="T3" fmla="*/ 288 h 288"/>
              <a:gd name="T4" fmla="*/ 0 w 1776"/>
              <a:gd name="T5" fmla="*/ 0 h 288"/>
              <a:gd name="T6" fmla="*/ 0 60000 65536"/>
              <a:gd name="T7" fmla="*/ 0 60000 65536"/>
              <a:gd name="T8" fmla="*/ 0 60000 65536"/>
              <a:gd name="T9" fmla="*/ 0 w 1776"/>
              <a:gd name="T10" fmla="*/ 0 h 288"/>
              <a:gd name="T11" fmla="*/ 1776 w 1776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6" h="288">
                <a:moveTo>
                  <a:pt x="1776" y="0"/>
                </a:moveTo>
                <a:cubicBezTo>
                  <a:pt x="1492" y="144"/>
                  <a:pt x="1208" y="288"/>
                  <a:pt x="912" y="288"/>
                </a:cubicBezTo>
                <a:cubicBezTo>
                  <a:pt x="616" y="288"/>
                  <a:pt x="308" y="144"/>
                  <a:pt x="0" y="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91494" name="Text Box 12"/>
          <p:cNvSpPr txBox="1">
            <a:spLocks noChangeArrowheads="1"/>
          </p:cNvSpPr>
          <p:nvPr/>
        </p:nvSpPr>
        <p:spPr bwMode="auto">
          <a:xfrm>
            <a:off x="914400" y="2719388"/>
            <a:ext cx="3657600" cy="3292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a = m ,  b = n ,  r = b ; 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while ( r != 0 )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{ </a:t>
            </a:r>
            <a:r>
              <a:rPr kumimoji="1" lang="zh-CN" altLang="en-US" sz="2000" b="1">
                <a:latin typeface="Times New Roman" pitchFamily="18" charset="0"/>
              </a:rPr>
              <a:t>把 </a:t>
            </a:r>
            <a:r>
              <a:rPr kumimoji="1" lang="en-US" altLang="zh-CN" sz="2000" b="1">
                <a:latin typeface="Times New Roman" pitchFamily="18" charset="0"/>
              </a:rPr>
              <a:t>a%b </a:t>
            </a:r>
            <a:r>
              <a:rPr kumimoji="1" lang="zh-CN" altLang="en-US" sz="2000" b="1">
                <a:latin typeface="Times New Roman" pitchFamily="18" charset="0"/>
              </a:rPr>
              <a:t>的值赋给 </a:t>
            </a:r>
            <a:r>
              <a:rPr kumimoji="1" lang="en-US" altLang="zh-CN" sz="2000" b="1">
                <a:latin typeface="Times New Roman" pitchFamily="18" charset="0"/>
              </a:rPr>
              <a:t>r </a:t>
            </a:r>
            <a:r>
              <a:rPr kumimoji="1" lang="zh-CN" altLang="en-US" sz="2000" b="1">
                <a:latin typeface="Times New Roman" pitchFamily="18" charset="0"/>
              </a:rPr>
              <a:t>；</a:t>
            </a:r>
          </a:p>
          <a:p>
            <a:pPr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   用 </a:t>
            </a:r>
            <a:r>
              <a:rPr kumimoji="1" lang="en-US" altLang="zh-CN" sz="2000" b="1">
                <a:latin typeface="Times New Roman" pitchFamily="18" charset="0"/>
              </a:rPr>
              <a:t>b </a:t>
            </a:r>
            <a:r>
              <a:rPr kumimoji="1" lang="zh-CN" altLang="en-US" sz="2000" b="1">
                <a:latin typeface="Times New Roman" pitchFamily="18" charset="0"/>
              </a:rPr>
              <a:t>的值替换 </a:t>
            </a:r>
            <a:r>
              <a:rPr kumimoji="1" lang="en-US" altLang="zh-CN" sz="2000" b="1">
                <a:latin typeface="Times New Roman" pitchFamily="18" charset="0"/>
              </a:rPr>
              <a:t>a </a:t>
            </a:r>
            <a:r>
              <a:rPr kumimoji="1" lang="zh-CN" altLang="en-US" sz="2000" b="1">
                <a:latin typeface="Times New Roman" pitchFamily="18" charset="0"/>
              </a:rPr>
              <a:t>的值 ；</a:t>
            </a:r>
          </a:p>
          <a:p>
            <a:pPr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   用 </a:t>
            </a:r>
            <a:r>
              <a:rPr kumimoji="1" lang="en-US" altLang="zh-CN" sz="2000" b="1">
                <a:latin typeface="Times New Roman" pitchFamily="18" charset="0"/>
              </a:rPr>
              <a:t>r </a:t>
            </a:r>
            <a:r>
              <a:rPr kumimoji="1" lang="zh-CN" altLang="en-US" sz="2000" b="1">
                <a:latin typeface="Times New Roman" pitchFamily="18" charset="0"/>
              </a:rPr>
              <a:t>的值替换 </a:t>
            </a:r>
            <a:r>
              <a:rPr kumimoji="1" lang="en-US" altLang="zh-CN" sz="2000" b="1">
                <a:latin typeface="Times New Roman" pitchFamily="18" charset="0"/>
              </a:rPr>
              <a:t>b </a:t>
            </a:r>
            <a:r>
              <a:rPr kumimoji="1" lang="zh-CN" altLang="en-US" sz="2000" b="1">
                <a:latin typeface="Times New Roman" pitchFamily="18" charset="0"/>
              </a:rPr>
              <a:t>的值 ；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}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a </a:t>
            </a:r>
            <a:r>
              <a:rPr kumimoji="1" lang="zh-CN" altLang="en-US" sz="2000" b="1">
                <a:latin typeface="Times New Roman" pitchFamily="18" charset="0"/>
              </a:rPr>
              <a:t>是最大公约数</a:t>
            </a:r>
          </a:p>
        </p:txBody>
      </p:sp>
      <p:sp>
        <p:nvSpPr>
          <p:cNvPr id="191495" name="Rectangle 1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001000" y="-100013"/>
            <a:ext cx="1143000" cy="4572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900" b="1" smtClean="0">
                <a:solidFill>
                  <a:schemeClr val="bg1"/>
                </a:solidFill>
              </a:rPr>
              <a:t>2.2.1  while</a:t>
            </a:r>
            <a:r>
              <a:rPr lang="zh-CN" altLang="en-US" sz="9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7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7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7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77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7227" grpId="0" animBg="1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ext Box 2"/>
          <p:cNvSpPr txBox="1">
            <a:spLocks noChangeArrowheads="1"/>
          </p:cNvSpPr>
          <p:nvPr/>
        </p:nvSpPr>
        <p:spPr bwMode="auto">
          <a:xfrm>
            <a:off x="685800" y="325438"/>
            <a:ext cx="7696200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2-10 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求两个正整数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m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和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n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的最大公约数</a:t>
            </a:r>
          </a:p>
        </p:txBody>
      </p:sp>
      <p:sp>
        <p:nvSpPr>
          <p:cNvPr id="192515" name="Text Box 3"/>
          <p:cNvSpPr txBox="1">
            <a:spLocks noChangeArrowheads="1"/>
          </p:cNvSpPr>
          <p:nvPr/>
        </p:nvSpPr>
        <p:spPr bwMode="auto">
          <a:xfrm>
            <a:off x="914400" y="1074738"/>
            <a:ext cx="7696200" cy="1463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辗转相除法：</a:t>
            </a:r>
          </a:p>
          <a:p>
            <a:pPr algn="just"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当 </a:t>
            </a:r>
            <a:r>
              <a:rPr kumimoji="1" lang="en-US" altLang="zh-CN" sz="2000" b="1">
                <a:latin typeface="Times New Roman" pitchFamily="18" charset="0"/>
              </a:rPr>
              <a:t>m &gt; n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en-US" sz="2000" b="1">
                <a:latin typeface="Times New Roman" pitchFamily="18" charset="0"/>
              </a:rPr>
              <a:t>与 </a:t>
            </a:r>
            <a:r>
              <a:rPr kumimoji="1" lang="en-US" altLang="zh-CN" sz="2000" b="1">
                <a:latin typeface="Times New Roman" pitchFamily="18" charset="0"/>
              </a:rPr>
              <a:t>n </a:t>
            </a:r>
            <a:r>
              <a:rPr kumimoji="1" lang="zh-CN" altLang="en-US" sz="2000" b="1">
                <a:latin typeface="Times New Roman" pitchFamily="18" charset="0"/>
              </a:rPr>
              <a:t>的最大公约数等于 </a:t>
            </a:r>
            <a:r>
              <a:rPr kumimoji="1" lang="en-US" altLang="zh-CN" sz="2000" b="1">
                <a:latin typeface="Times New Roman" pitchFamily="18" charset="0"/>
              </a:rPr>
              <a:t>n </a:t>
            </a:r>
            <a:r>
              <a:rPr kumimoji="1" lang="zh-CN" altLang="en-US" sz="2000" b="1">
                <a:latin typeface="Times New Roman" pitchFamily="18" charset="0"/>
              </a:rPr>
              <a:t>和 </a:t>
            </a:r>
            <a:r>
              <a:rPr kumimoji="1" lang="en-US" altLang="zh-CN" sz="2000" b="1">
                <a:latin typeface="Times New Roman" pitchFamily="18" charset="0"/>
              </a:rPr>
              <a:t>m%n </a:t>
            </a:r>
            <a:r>
              <a:rPr kumimoji="1" lang="zh-CN" altLang="en-US" sz="2000" b="1">
                <a:latin typeface="Times New Roman" pitchFamily="18" charset="0"/>
              </a:rPr>
              <a:t>的最大公约数；</a:t>
            </a:r>
          </a:p>
          <a:p>
            <a:pPr algn="just"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当 </a:t>
            </a:r>
            <a:r>
              <a:rPr kumimoji="1" lang="en-US" altLang="zh-CN" sz="2000" b="1">
                <a:latin typeface="Times New Roman" pitchFamily="18" charset="0"/>
              </a:rPr>
              <a:t>n = 0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en-US" sz="2000" b="1">
                <a:latin typeface="Times New Roman" pitchFamily="18" charset="0"/>
              </a:rPr>
              <a:t>和 </a:t>
            </a:r>
            <a:r>
              <a:rPr kumimoji="1" lang="en-US" altLang="zh-CN" sz="2000" b="1">
                <a:latin typeface="Times New Roman" pitchFamily="18" charset="0"/>
              </a:rPr>
              <a:t>n </a:t>
            </a:r>
            <a:r>
              <a:rPr kumimoji="1" lang="zh-CN" altLang="en-US" sz="2000" b="1">
                <a:latin typeface="Times New Roman" pitchFamily="18" charset="0"/>
              </a:rPr>
              <a:t>的最大公约数等于 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en-US" sz="2000" b="1">
                <a:latin typeface="Times New Roman" pitchFamily="18" charset="0"/>
              </a:rPr>
              <a:t>。</a:t>
            </a:r>
          </a:p>
        </p:txBody>
      </p:sp>
      <p:grpSp>
        <p:nvGrpSpPr>
          <p:cNvPr id="192516" name="Group 4"/>
          <p:cNvGrpSpPr>
            <a:grpSpLocks/>
          </p:cNvGrpSpPr>
          <p:nvPr/>
        </p:nvGrpSpPr>
        <p:grpSpPr bwMode="auto">
          <a:xfrm>
            <a:off x="4648200" y="3806825"/>
            <a:ext cx="3886200" cy="752475"/>
            <a:chOff x="2928" y="2557"/>
            <a:chExt cx="2448" cy="474"/>
          </a:xfrm>
        </p:grpSpPr>
        <p:sp>
          <p:nvSpPr>
            <p:cNvPr id="778245" name="Rectangle 5"/>
            <p:cNvSpPr>
              <a:spLocks noChangeArrowheads="1"/>
            </p:cNvSpPr>
            <p:nvPr/>
          </p:nvSpPr>
          <p:spPr bwMode="auto">
            <a:xfrm>
              <a:off x="2928" y="2775"/>
              <a:ext cx="637" cy="25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778246" name="Rectangle 6"/>
            <p:cNvSpPr>
              <a:spLocks noChangeArrowheads="1"/>
            </p:cNvSpPr>
            <p:nvPr/>
          </p:nvSpPr>
          <p:spPr bwMode="auto">
            <a:xfrm>
              <a:off x="3833" y="2775"/>
              <a:ext cx="637" cy="25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778247" name="Rectangle 7"/>
            <p:cNvSpPr>
              <a:spLocks noChangeArrowheads="1"/>
            </p:cNvSpPr>
            <p:nvPr/>
          </p:nvSpPr>
          <p:spPr bwMode="auto">
            <a:xfrm>
              <a:off x="4739" y="2775"/>
              <a:ext cx="637" cy="25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778248" name="Text Box 8"/>
            <p:cNvSpPr txBox="1">
              <a:spLocks noChangeArrowheads="1"/>
            </p:cNvSpPr>
            <p:nvPr/>
          </p:nvSpPr>
          <p:spPr bwMode="auto">
            <a:xfrm>
              <a:off x="3153" y="2557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778249" name="Text Box 9"/>
            <p:cNvSpPr txBox="1">
              <a:spLocks noChangeArrowheads="1"/>
            </p:cNvSpPr>
            <p:nvPr/>
          </p:nvSpPr>
          <p:spPr bwMode="auto">
            <a:xfrm>
              <a:off x="4054" y="255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778250" name="Text Box 10"/>
            <p:cNvSpPr txBox="1">
              <a:spLocks noChangeArrowheads="1"/>
            </p:cNvSpPr>
            <p:nvPr/>
          </p:nvSpPr>
          <p:spPr bwMode="auto">
            <a:xfrm>
              <a:off x="4968" y="2557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r</a:t>
              </a:r>
            </a:p>
          </p:txBody>
        </p:sp>
      </p:grpSp>
      <p:sp>
        <p:nvSpPr>
          <p:cNvPr id="778251" name="Freeform 11"/>
          <p:cNvSpPr>
            <a:spLocks/>
          </p:cNvSpPr>
          <p:nvPr/>
        </p:nvSpPr>
        <p:spPr bwMode="auto">
          <a:xfrm>
            <a:off x="6629400" y="4548188"/>
            <a:ext cx="1371600" cy="304800"/>
          </a:xfrm>
          <a:custGeom>
            <a:avLst/>
            <a:gdLst>
              <a:gd name="T0" fmla="*/ 1776 w 1776"/>
              <a:gd name="T1" fmla="*/ 0 h 288"/>
              <a:gd name="T2" fmla="*/ 912 w 1776"/>
              <a:gd name="T3" fmla="*/ 288 h 288"/>
              <a:gd name="T4" fmla="*/ 0 w 1776"/>
              <a:gd name="T5" fmla="*/ 0 h 288"/>
              <a:gd name="T6" fmla="*/ 0 60000 65536"/>
              <a:gd name="T7" fmla="*/ 0 60000 65536"/>
              <a:gd name="T8" fmla="*/ 0 60000 65536"/>
              <a:gd name="T9" fmla="*/ 0 w 1776"/>
              <a:gd name="T10" fmla="*/ 0 h 288"/>
              <a:gd name="T11" fmla="*/ 1776 w 1776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6" h="288">
                <a:moveTo>
                  <a:pt x="1776" y="0"/>
                </a:moveTo>
                <a:cubicBezTo>
                  <a:pt x="1492" y="144"/>
                  <a:pt x="1208" y="288"/>
                  <a:pt x="912" y="288"/>
                </a:cubicBezTo>
                <a:cubicBezTo>
                  <a:pt x="616" y="288"/>
                  <a:pt x="308" y="144"/>
                  <a:pt x="0" y="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92518" name="Text Box 12"/>
          <p:cNvSpPr txBox="1">
            <a:spLocks noChangeArrowheads="1"/>
          </p:cNvSpPr>
          <p:nvPr/>
        </p:nvSpPr>
        <p:spPr bwMode="auto">
          <a:xfrm>
            <a:off x="914400" y="2719388"/>
            <a:ext cx="3657600" cy="3292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a = m ,  b = n ,  r = b ; 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while ( r != 0 )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{ </a:t>
            </a:r>
            <a:r>
              <a:rPr kumimoji="1" lang="zh-CN" altLang="en-US" sz="2000" b="1">
                <a:latin typeface="Times New Roman" pitchFamily="18" charset="0"/>
              </a:rPr>
              <a:t>把 </a:t>
            </a:r>
            <a:r>
              <a:rPr kumimoji="1" lang="en-US" altLang="zh-CN" sz="2000" b="1">
                <a:latin typeface="Times New Roman" pitchFamily="18" charset="0"/>
              </a:rPr>
              <a:t>a%b </a:t>
            </a:r>
            <a:r>
              <a:rPr kumimoji="1" lang="zh-CN" altLang="en-US" sz="2000" b="1">
                <a:latin typeface="Times New Roman" pitchFamily="18" charset="0"/>
              </a:rPr>
              <a:t>的值赋给 </a:t>
            </a:r>
            <a:r>
              <a:rPr kumimoji="1" lang="en-US" altLang="zh-CN" sz="2000" b="1">
                <a:latin typeface="Times New Roman" pitchFamily="18" charset="0"/>
              </a:rPr>
              <a:t>r </a:t>
            </a:r>
            <a:r>
              <a:rPr kumimoji="1" lang="zh-CN" altLang="en-US" sz="2000" b="1">
                <a:latin typeface="Times New Roman" pitchFamily="18" charset="0"/>
              </a:rPr>
              <a:t>；</a:t>
            </a:r>
          </a:p>
          <a:p>
            <a:pPr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   用 </a:t>
            </a:r>
            <a:r>
              <a:rPr kumimoji="1" lang="en-US" altLang="zh-CN" sz="2000" b="1">
                <a:latin typeface="Times New Roman" pitchFamily="18" charset="0"/>
              </a:rPr>
              <a:t>b </a:t>
            </a:r>
            <a:r>
              <a:rPr kumimoji="1" lang="zh-CN" altLang="en-US" sz="2000" b="1">
                <a:latin typeface="Times New Roman" pitchFamily="18" charset="0"/>
              </a:rPr>
              <a:t>的值替换 </a:t>
            </a:r>
            <a:r>
              <a:rPr kumimoji="1" lang="en-US" altLang="zh-CN" sz="2000" b="1">
                <a:latin typeface="Times New Roman" pitchFamily="18" charset="0"/>
              </a:rPr>
              <a:t>a </a:t>
            </a:r>
            <a:r>
              <a:rPr kumimoji="1" lang="zh-CN" altLang="en-US" sz="2000" b="1">
                <a:latin typeface="Times New Roman" pitchFamily="18" charset="0"/>
              </a:rPr>
              <a:t>的值 ；</a:t>
            </a:r>
          </a:p>
          <a:p>
            <a:pPr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   用 </a:t>
            </a:r>
            <a:r>
              <a:rPr kumimoji="1" lang="en-US" altLang="zh-CN" sz="2000" b="1">
                <a:latin typeface="Times New Roman" pitchFamily="18" charset="0"/>
              </a:rPr>
              <a:t>r </a:t>
            </a:r>
            <a:r>
              <a:rPr kumimoji="1" lang="zh-CN" altLang="en-US" sz="2000" b="1">
                <a:latin typeface="Times New Roman" pitchFamily="18" charset="0"/>
              </a:rPr>
              <a:t>的值替换 </a:t>
            </a:r>
            <a:r>
              <a:rPr kumimoji="1" lang="en-US" altLang="zh-CN" sz="2000" b="1">
                <a:latin typeface="Times New Roman" pitchFamily="18" charset="0"/>
              </a:rPr>
              <a:t>b </a:t>
            </a:r>
            <a:r>
              <a:rPr kumimoji="1" lang="zh-CN" altLang="en-US" sz="2000" b="1">
                <a:latin typeface="Times New Roman" pitchFamily="18" charset="0"/>
              </a:rPr>
              <a:t>的值 ；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}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a </a:t>
            </a:r>
            <a:r>
              <a:rPr kumimoji="1" lang="zh-CN" altLang="en-US" sz="2000" b="1">
                <a:latin typeface="Times New Roman" pitchFamily="18" charset="0"/>
              </a:rPr>
              <a:t>是最大公约数</a:t>
            </a:r>
          </a:p>
        </p:txBody>
      </p:sp>
      <p:sp>
        <p:nvSpPr>
          <p:cNvPr id="192519" name="Rectangle 1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001000" y="-100013"/>
            <a:ext cx="1143000" cy="4572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900" b="1" smtClean="0">
                <a:solidFill>
                  <a:schemeClr val="bg1"/>
                </a:solidFill>
              </a:rPr>
              <a:t>2.2.1  while</a:t>
            </a:r>
            <a:r>
              <a:rPr lang="zh-CN" altLang="en-US" sz="9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8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8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8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78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5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2.1.1  if 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507910" name="Text Box 6"/>
          <p:cNvSpPr txBox="1">
            <a:spLocks noChangeArrowheads="1"/>
          </p:cNvSpPr>
          <p:nvPr/>
        </p:nvSpPr>
        <p:spPr bwMode="auto">
          <a:xfrm>
            <a:off x="647700" y="1039813"/>
            <a:ext cx="800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80000"/>
              </a:lnSpc>
              <a:defRPr/>
            </a:pPr>
            <a:r>
              <a:rPr kumimoji="1" lang="en-US" altLang="zh-CN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r>
              <a:rPr kumimoji="1" lang="zh-CN" altLang="en-US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．</a:t>
            </a:r>
            <a:r>
              <a:rPr kumimoji="1" lang="en-US" altLang="zh-CN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if </a:t>
            </a:r>
            <a:r>
              <a:rPr kumimoji="1" lang="zh-CN" altLang="en-US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语句的形式和执行流程 </a:t>
            </a:r>
          </a:p>
        </p:txBody>
      </p:sp>
      <p:sp>
        <p:nvSpPr>
          <p:cNvPr id="507911" name="Rectangle 7"/>
          <p:cNvSpPr>
            <a:spLocks noChangeArrowheads="1"/>
          </p:cNvSpPr>
          <p:nvPr/>
        </p:nvSpPr>
        <p:spPr bwMode="auto">
          <a:xfrm>
            <a:off x="762000" y="1862138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zh-CN" altLang="en-US" sz="2000" b="1">
                <a:latin typeface="Times New Roman" pitchFamily="18" charset="0"/>
              </a:rPr>
              <a:t>语句形式（</a:t>
            </a:r>
            <a:r>
              <a:rPr kumimoji="1" lang="en-US" altLang="zh-CN" sz="2000" b="1">
                <a:latin typeface="Times New Roman" pitchFamily="18" charset="0"/>
              </a:rPr>
              <a:t>2</a:t>
            </a:r>
            <a:r>
              <a:rPr kumimoji="1" lang="zh-CN" altLang="en-US" sz="2000" b="1">
                <a:latin typeface="Times New Roman" pitchFamily="18" charset="0"/>
              </a:rPr>
              <a:t>）</a:t>
            </a:r>
          </a:p>
        </p:txBody>
      </p:sp>
      <p:sp>
        <p:nvSpPr>
          <p:cNvPr id="507912" name="Text Box 8"/>
          <p:cNvSpPr txBox="1">
            <a:spLocks noChangeArrowheads="1"/>
          </p:cNvSpPr>
          <p:nvPr/>
        </p:nvSpPr>
        <p:spPr bwMode="auto">
          <a:xfrm>
            <a:off x="609600" y="2487613"/>
            <a:ext cx="32004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 eaLnBrk="1" hangingPunct="1">
              <a:lnSpc>
                <a:spcPct val="190000"/>
              </a:lnSpc>
            </a:pPr>
            <a:r>
              <a:rPr kumimoji="1" lang="en-US" altLang="zh-CN" sz="2000" b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if</a:t>
            </a:r>
            <a:r>
              <a:rPr kumimoji="1" lang="zh-CN" altLang="en-US" sz="2000" b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（ </a:t>
            </a:r>
            <a:r>
              <a:rPr kumimoji="1" lang="zh-CN" altLang="en-US" sz="2000" b="1" i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表达式</a:t>
            </a:r>
            <a:r>
              <a:rPr kumimoji="1" lang="zh-CN" altLang="en-US" sz="2000" b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） </a:t>
            </a:r>
            <a:r>
              <a:rPr kumimoji="1" lang="zh-CN" altLang="en-US" sz="2000" b="1" i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语句</a:t>
            </a:r>
            <a:r>
              <a:rPr kumimoji="1" lang="en-US" altLang="zh-CN" sz="2000" b="1" i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1</a:t>
            </a:r>
            <a:r>
              <a:rPr kumimoji="1" lang="en-US" altLang="zh-CN" sz="2000" b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1" lang="zh-CN" altLang="en-US" sz="2000" b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；</a:t>
            </a:r>
          </a:p>
          <a:p>
            <a:pPr marL="457200" indent="-457200" algn="just" eaLnBrk="1" hangingPunct="1">
              <a:lnSpc>
                <a:spcPct val="190000"/>
              </a:lnSpc>
            </a:pPr>
            <a:r>
              <a:rPr kumimoji="1" lang="zh-CN" altLang="en-US" sz="2000" b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kumimoji="1" lang="en-US" altLang="zh-CN" sz="2000" b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else  </a:t>
            </a:r>
            <a:r>
              <a:rPr kumimoji="1" lang="zh-CN" altLang="en-US" sz="2000" b="1" i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语句</a:t>
            </a:r>
            <a:r>
              <a:rPr kumimoji="1" lang="en-US" altLang="zh-CN" sz="2000" b="1" i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2</a:t>
            </a:r>
            <a:r>
              <a:rPr kumimoji="1" lang="en-US" altLang="zh-CN" sz="2000" b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1" lang="zh-CN" altLang="en-US" sz="2000" b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； </a:t>
            </a:r>
          </a:p>
        </p:txBody>
      </p:sp>
      <p:sp>
        <p:nvSpPr>
          <p:cNvPr id="507913" name="Text Box 9"/>
          <p:cNvSpPr txBox="1">
            <a:spLocks noChangeArrowheads="1"/>
          </p:cNvSpPr>
          <p:nvPr/>
        </p:nvSpPr>
        <p:spPr bwMode="auto">
          <a:xfrm>
            <a:off x="5334000" y="1495425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 eaLnBrk="1" hangingPunct="1"/>
            <a:r>
              <a:rPr kumimoji="1" lang="zh-CN" altLang="en-US" b="1" i="1">
                <a:latin typeface="Times New Roman" pitchFamily="18" charset="0"/>
              </a:rPr>
              <a:t>执行流程</a:t>
            </a:r>
            <a:endParaRPr kumimoji="1" lang="zh-CN" altLang="en-US" b="1">
              <a:latin typeface="Times New Roman" pitchFamily="18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038600" y="2487613"/>
            <a:ext cx="4495800" cy="2819400"/>
            <a:chOff x="1488" y="1776"/>
            <a:chExt cx="2832" cy="1776"/>
          </a:xfrm>
        </p:grpSpPr>
        <p:sp>
          <p:nvSpPr>
            <p:cNvPr id="507915" name="Text Box 11"/>
            <p:cNvSpPr txBox="1">
              <a:spLocks noChangeArrowheads="1"/>
            </p:cNvSpPr>
            <p:nvPr/>
          </p:nvSpPr>
          <p:spPr bwMode="auto">
            <a:xfrm>
              <a:off x="3468" y="2064"/>
              <a:ext cx="64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false (0)</a:t>
              </a:r>
            </a:p>
          </p:txBody>
        </p:sp>
        <p:sp>
          <p:nvSpPr>
            <p:cNvPr id="507916" name="Text Box 12"/>
            <p:cNvSpPr txBox="1">
              <a:spLocks noChangeArrowheads="1"/>
            </p:cNvSpPr>
            <p:nvPr/>
          </p:nvSpPr>
          <p:spPr bwMode="auto">
            <a:xfrm>
              <a:off x="1635" y="2055"/>
              <a:ext cx="7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true (</a:t>
              </a:r>
              <a:r>
                <a:rPr kumimoji="1" lang="zh-CN" altLang="en-US" sz="20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非</a:t>
              </a:r>
              <a:r>
                <a:rPr kumimoji="1" lang="en-US" altLang="zh-CN" sz="20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0</a:t>
              </a:r>
              <a:r>
                <a:rPr kumimoji="1" lang="en-US" altLang="en-US" sz="20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)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71691" name="AutoShape 13"/>
            <p:cNvSpPr>
              <a:spLocks noChangeArrowheads="1"/>
            </p:cNvSpPr>
            <p:nvPr/>
          </p:nvSpPr>
          <p:spPr bwMode="auto">
            <a:xfrm>
              <a:off x="2144" y="2081"/>
              <a:ext cx="1480" cy="448"/>
            </a:xfrm>
            <a:prstGeom prst="flowChartDecision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2000" i="1">
                  <a:latin typeface="Times New Roman" pitchFamily="18" charset="0"/>
                </a:rPr>
                <a:t>   </a:t>
              </a:r>
              <a:r>
                <a:rPr kumimoji="1" lang="zh-CN" altLang="en-US" sz="2000" b="1" i="1">
                  <a:latin typeface="Times New Roman" pitchFamily="18" charset="0"/>
                </a:rPr>
                <a:t>表达式</a:t>
              </a:r>
              <a:r>
                <a:rPr kumimoji="1" lang="zh-CN" altLang="en-US" sz="2000" b="1">
                  <a:solidFill>
                    <a:srgbClr val="FF0000"/>
                  </a:solidFill>
                  <a:latin typeface="Times New Roman" pitchFamily="18" charset="0"/>
                </a:rPr>
                <a:t>  </a:t>
              </a:r>
              <a:endParaRPr kumimoji="1" lang="zh-CN" altLang="en-US" sz="2000">
                <a:latin typeface="Times New Roman" pitchFamily="18" charset="0"/>
              </a:endParaRPr>
            </a:p>
          </p:txBody>
        </p:sp>
        <p:sp>
          <p:nvSpPr>
            <p:cNvPr id="71692" name="AutoShape 14"/>
            <p:cNvSpPr>
              <a:spLocks noChangeArrowheads="1"/>
            </p:cNvSpPr>
            <p:nvPr/>
          </p:nvSpPr>
          <p:spPr bwMode="auto">
            <a:xfrm>
              <a:off x="1488" y="2727"/>
              <a:ext cx="957" cy="256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zh-CN" altLang="en-US" sz="2000" b="1" i="1">
                  <a:latin typeface="Times New Roman" pitchFamily="18" charset="0"/>
                </a:rPr>
                <a:t>语 句  </a:t>
              </a:r>
              <a:r>
                <a:rPr kumimoji="1" lang="en-US" altLang="zh-CN" sz="2000" b="1" i="1">
                  <a:latin typeface="Times New Roman" pitchFamily="18" charset="0"/>
                </a:rPr>
                <a:t>1</a:t>
              </a:r>
              <a:endParaRPr kumimoji="1" lang="en-US" altLang="zh-CN" sz="2000" i="1">
                <a:latin typeface="Times New Roman" pitchFamily="18" charset="0"/>
              </a:endParaRPr>
            </a:p>
          </p:txBody>
        </p:sp>
        <p:sp>
          <p:nvSpPr>
            <p:cNvPr id="71693" name="Line 15"/>
            <p:cNvSpPr>
              <a:spLocks noChangeShapeType="1"/>
            </p:cNvSpPr>
            <p:nvPr/>
          </p:nvSpPr>
          <p:spPr bwMode="auto">
            <a:xfrm>
              <a:off x="2883" y="1776"/>
              <a:ext cx="0" cy="336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1694" name="AutoShape 16"/>
            <p:cNvSpPr>
              <a:spLocks noChangeArrowheads="1"/>
            </p:cNvSpPr>
            <p:nvPr/>
          </p:nvSpPr>
          <p:spPr bwMode="auto">
            <a:xfrm>
              <a:off x="3363" y="2727"/>
              <a:ext cx="957" cy="256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zh-CN" altLang="en-US" sz="2000" b="1" i="1">
                  <a:latin typeface="Times New Roman" pitchFamily="18" charset="0"/>
                </a:rPr>
                <a:t>语 句  </a:t>
              </a:r>
              <a:r>
                <a:rPr kumimoji="1" lang="en-US" altLang="zh-CN" sz="2000" b="1" i="1">
                  <a:latin typeface="Times New Roman" pitchFamily="18" charset="0"/>
                </a:rPr>
                <a:t>2</a:t>
              </a:r>
              <a:endParaRPr kumimoji="1" lang="en-US" altLang="zh-CN" sz="2000" i="1">
                <a:latin typeface="Times New Roman" pitchFamily="18" charset="0"/>
              </a:endParaRPr>
            </a:p>
          </p:txBody>
        </p:sp>
        <p:sp>
          <p:nvSpPr>
            <p:cNvPr id="71695" name="Line 17"/>
            <p:cNvSpPr>
              <a:spLocks noChangeShapeType="1"/>
            </p:cNvSpPr>
            <p:nvPr/>
          </p:nvSpPr>
          <p:spPr bwMode="auto">
            <a:xfrm>
              <a:off x="3552" y="2304"/>
              <a:ext cx="288" cy="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1696" name="Line 18"/>
            <p:cNvSpPr>
              <a:spLocks noChangeShapeType="1"/>
            </p:cNvSpPr>
            <p:nvPr/>
          </p:nvSpPr>
          <p:spPr bwMode="auto">
            <a:xfrm>
              <a:off x="3840" y="2304"/>
              <a:ext cx="0" cy="432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1697" name="Line 19"/>
            <p:cNvSpPr>
              <a:spLocks noChangeShapeType="1"/>
            </p:cNvSpPr>
            <p:nvPr/>
          </p:nvSpPr>
          <p:spPr bwMode="auto">
            <a:xfrm>
              <a:off x="1968" y="2304"/>
              <a:ext cx="0" cy="432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1698" name="Line 20"/>
            <p:cNvSpPr>
              <a:spLocks noChangeShapeType="1"/>
            </p:cNvSpPr>
            <p:nvPr/>
          </p:nvSpPr>
          <p:spPr bwMode="auto">
            <a:xfrm>
              <a:off x="1968" y="2304"/>
              <a:ext cx="288" cy="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1699" name="Line 21"/>
            <p:cNvSpPr>
              <a:spLocks noChangeShapeType="1"/>
            </p:cNvSpPr>
            <p:nvPr/>
          </p:nvSpPr>
          <p:spPr bwMode="auto">
            <a:xfrm>
              <a:off x="1968" y="2976"/>
              <a:ext cx="0" cy="24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1700" name="Line 22"/>
            <p:cNvSpPr>
              <a:spLocks noChangeShapeType="1"/>
            </p:cNvSpPr>
            <p:nvPr/>
          </p:nvSpPr>
          <p:spPr bwMode="auto">
            <a:xfrm>
              <a:off x="3840" y="2976"/>
              <a:ext cx="0" cy="24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1701" name="Line 23"/>
            <p:cNvSpPr>
              <a:spLocks noChangeShapeType="1"/>
            </p:cNvSpPr>
            <p:nvPr/>
          </p:nvSpPr>
          <p:spPr bwMode="auto">
            <a:xfrm>
              <a:off x="1968" y="3216"/>
              <a:ext cx="1872" cy="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1702" name="Line 24"/>
            <p:cNvSpPr>
              <a:spLocks noChangeShapeType="1"/>
            </p:cNvSpPr>
            <p:nvPr/>
          </p:nvSpPr>
          <p:spPr bwMode="auto">
            <a:xfrm>
              <a:off x="2880" y="3216"/>
              <a:ext cx="0" cy="336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71688" name="Rectangle 2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-26988"/>
            <a:ext cx="1104900" cy="228601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2.1.1  if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0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0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911" grpId="0" autoUpdateAnimBg="0"/>
      <p:bldP spid="507912" grpId="0" autoUpdateAnimBg="0"/>
      <p:bldP spid="507913" grpId="0" autoUpdateAnimBg="0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ext Box 2"/>
          <p:cNvSpPr txBox="1">
            <a:spLocks noChangeArrowheads="1"/>
          </p:cNvSpPr>
          <p:nvPr/>
        </p:nvSpPr>
        <p:spPr bwMode="auto">
          <a:xfrm>
            <a:off x="685800" y="325438"/>
            <a:ext cx="7696200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2-10 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求两个正整数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m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和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n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的最大公约数</a:t>
            </a:r>
          </a:p>
        </p:txBody>
      </p:sp>
      <p:sp>
        <p:nvSpPr>
          <p:cNvPr id="193539" name="Text Box 3"/>
          <p:cNvSpPr txBox="1">
            <a:spLocks noChangeArrowheads="1"/>
          </p:cNvSpPr>
          <p:nvPr/>
        </p:nvSpPr>
        <p:spPr bwMode="auto">
          <a:xfrm>
            <a:off x="914400" y="1074738"/>
            <a:ext cx="7696200" cy="1463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辗转相除法：</a:t>
            </a:r>
          </a:p>
          <a:p>
            <a:pPr algn="just"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当 </a:t>
            </a:r>
            <a:r>
              <a:rPr kumimoji="1" lang="en-US" altLang="zh-CN" sz="2000" b="1">
                <a:latin typeface="Times New Roman" pitchFamily="18" charset="0"/>
              </a:rPr>
              <a:t>m &gt; n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en-US" sz="2000" b="1">
                <a:latin typeface="Times New Roman" pitchFamily="18" charset="0"/>
              </a:rPr>
              <a:t>与 </a:t>
            </a:r>
            <a:r>
              <a:rPr kumimoji="1" lang="en-US" altLang="zh-CN" sz="2000" b="1">
                <a:latin typeface="Times New Roman" pitchFamily="18" charset="0"/>
              </a:rPr>
              <a:t>n </a:t>
            </a:r>
            <a:r>
              <a:rPr kumimoji="1" lang="zh-CN" altLang="en-US" sz="2000" b="1">
                <a:latin typeface="Times New Roman" pitchFamily="18" charset="0"/>
              </a:rPr>
              <a:t>的最大公约数等于 </a:t>
            </a:r>
            <a:r>
              <a:rPr kumimoji="1" lang="en-US" altLang="zh-CN" sz="2000" b="1">
                <a:latin typeface="Times New Roman" pitchFamily="18" charset="0"/>
              </a:rPr>
              <a:t>n </a:t>
            </a:r>
            <a:r>
              <a:rPr kumimoji="1" lang="zh-CN" altLang="en-US" sz="2000" b="1">
                <a:latin typeface="Times New Roman" pitchFamily="18" charset="0"/>
              </a:rPr>
              <a:t>和 </a:t>
            </a:r>
            <a:r>
              <a:rPr kumimoji="1" lang="en-US" altLang="zh-CN" sz="2000" b="1">
                <a:latin typeface="Times New Roman" pitchFamily="18" charset="0"/>
              </a:rPr>
              <a:t>m%n </a:t>
            </a:r>
            <a:r>
              <a:rPr kumimoji="1" lang="zh-CN" altLang="en-US" sz="2000" b="1">
                <a:latin typeface="Times New Roman" pitchFamily="18" charset="0"/>
              </a:rPr>
              <a:t>的最大公约数；</a:t>
            </a:r>
          </a:p>
          <a:p>
            <a:pPr algn="just"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当 </a:t>
            </a:r>
            <a:r>
              <a:rPr kumimoji="1" lang="en-US" altLang="zh-CN" sz="2000" b="1">
                <a:latin typeface="Times New Roman" pitchFamily="18" charset="0"/>
              </a:rPr>
              <a:t>n = 0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en-US" sz="2000" b="1">
                <a:latin typeface="Times New Roman" pitchFamily="18" charset="0"/>
              </a:rPr>
              <a:t>和 </a:t>
            </a:r>
            <a:r>
              <a:rPr kumimoji="1" lang="en-US" altLang="zh-CN" sz="2000" b="1">
                <a:latin typeface="Times New Roman" pitchFamily="18" charset="0"/>
              </a:rPr>
              <a:t>n </a:t>
            </a:r>
            <a:r>
              <a:rPr kumimoji="1" lang="zh-CN" altLang="en-US" sz="2000" b="1">
                <a:latin typeface="Times New Roman" pitchFamily="18" charset="0"/>
              </a:rPr>
              <a:t>的最大公约数等于 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en-US" sz="2000" b="1">
                <a:latin typeface="Times New Roman" pitchFamily="18" charset="0"/>
              </a:rPr>
              <a:t>。</a:t>
            </a:r>
          </a:p>
        </p:txBody>
      </p:sp>
      <p:grpSp>
        <p:nvGrpSpPr>
          <p:cNvPr id="193540" name="Group 4"/>
          <p:cNvGrpSpPr>
            <a:grpSpLocks/>
          </p:cNvGrpSpPr>
          <p:nvPr/>
        </p:nvGrpSpPr>
        <p:grpSpPr bwMode="auto">
          <a:xfrm>
            <a:off x="4648200" y="3806825"/>
            <a:ext cx="3886200" cy="752475"/>
            <a:chOff x="2928" y="2557"/>
            <a:chExt cx="2448" cy="474"/>
          </a:xfrm>
        </p:grpSpPr>
        <p:sp>
          <p:nvSpPr>
            <p:cNvPr id="779269" name="Rectangle 5"/>
            <p:cNvSpPr>
              <a:spLocks noChangeArrowheads="1"/>
            </p:cNvSpPr>
            <p:nvPr/>
          </p:nvSpPr>
          <p:spPr bwMode="auto">
            <a:xfrm>
              <a:off x="2928" y="2775"/>
              <a:ext cx="637" cy="25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779270" name="Rectangle 6"/>
            <p:cNvSpPr>
              <a:spLocks noChangeArrowheads="1"/>
            </p:cNvSpPr>
            <p:nvPr/>
          </p:nvSpPr>
          <p:spPr bwMode="auto">
            <a:xfrm>
              <a:off x="3833" y="2775"/>
              <a:ext cx="637" cy="25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779271" name="Rectangle 7"/>
            <p:cNvSpPr>
              <a:spLocks noChangeArrowheads="1"/>
            </p:cNvSpPr>
            <p:nvPr/>
          </p:nvSpPr>
          <p:spPr bwMode="auto">
            <a:xfrm>
              <a:off x="4739" y="2775"/>
              <a:ext cx="637" cy="25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93547" name="Text Box 8"/>
            <p:cNvSpPr txBox="1">
              <a:spLocks noChangeArrowheads="1"/>
            </p:cNvSpPr>
            <p:nvPr/>
          </p:nvSpPr>
          <p:spPr bwMode="auto">
            <a:xfrm>
              <a:off x="3153" y="2557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193548" name="Text Box 9"/>
            <p:cNvSpPr txBox="1">
              <a:spLocks noChangeArrowheads="1"/>
            </p:cNvSpPr>
            <p:nvPr/>
          </p:nvSpPr>
          <p:spPr bwMode="auto">
            <a:xfrm>
              <a:off x="4054" y="255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193549" name="Text Box 10"/>
            <p:cNvSpPr txBox="1">
              <a:spLocks noChangeArrowheads="1"/>
            </p:cNvSpPr>
            <p:nvPr/>
          </p:nvSpPr>
          <p:spPr bwMode="auto">
            <a:xfrm>
              <a:off x="4968" y="2557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r</a:t>
              </a:r>
            </a:p>
          </p:txBody>
        </p:sp>
      </p:grpSp>
      <p:sp>
        <p:nvSpPr>
          <p:cNvPr id="193541" name="Text Box 11"/>
          <p:cNvSpPr txBox="1">
            <a:spLocks noChangeArrowheads="1"/>
          </p:cNvSpPr>
          <p:nvPr/>
        </p:nvSpPr>
        <p:spPr bwMode="auto">
          <a:xfrm>
            <a:off x="914400" y="2719388"/>
            <a:ext cx="3657600" cy="3292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a = m ,  b = n ,  r = b ; 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while ( r != 0 )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{ </a:t>
            </a:r>
            <a:r>
              <a:rPr kumimoji="1" lang="zh-CN" altLang="en-US" sz="2000" b="1">
                <a:latin typeface="Times New Roman" pitchFamily="18" charset="0"/>
              </a:rPr>
              <a:t>把 </a:t>
            </a:r>
            <a:r>
              <a:rPr kumimoji="1" lang="en-US" altLang="zh-CN" sz="2000" b="1">
                <a:latin typeface="Times New Roman" pitchFamily="18" charset="0"/>
              </a:rPr>
              <a:t>a%b </a:t>
            </a:r>
            <a:r>
              <a:rPr kumimoji="1" lang="zh-CN" altLang="en-US" sz="2000" b="1">
                <a:latin typeface="Times New Roman" pitchFamily="18" charset="0"/>
              </a:rPr>
              <a:t>的值赋给 </a:t>
            </a:r>
            <a:r>
              <a:rPr kumimoji="1" lang="en-US" altLang="zh-CN" sz="2000" b="1">
                <a:latin typeface="Times New Roman" pitchFamily="18" charset="0"/>
              </a:rPr>
              <a:t>r </a:t>
            </a:r>
            <a:r>
              <a:rPr kumimoji="1" lang="zh-CN" altLang="en-US" sz="2000" b="1">
                <a:latin typeface="Times New Roman" pitchFamily="18" charset="0"/>
              </a:rPr>
              <a:t>；</a:t>
            </a:r>
          </a:p>
          <a:p>
            <a:pPr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   用 </a:t>
            </a:r>
            <a:r>
              <a:rPr kumimoji="1" lang="en-US" altLang="zh-CN" sz="2000" b="1">
                <a:latin typeface="Times New Roman" pitchFamily="18" charset="0"/>
              </a:rPr>
              <a:t>b </a:t>
            </a:r>
            <a:r>
              <a:rPr kumimoji="1" lang="zh-CN" altLang="en-US" sz="2000" b="1">
                <a:latin typeface="Times New Roman" pitchFamily="18" charset="0"/>
              </a:rPr>
              <a:t>的值替换 </a:t>
            </a:r>
            <a:r>
              <a:rPr kumimoji="1" lang="en-US" altLang="zh-CN" sz="2000" b="1">
                <a:latin typeface="Times New Roman" pitchFamily="18" charset="0"/>
              </a:rPr>
              <a:t>a </a:t>
            </a:r>
            <a:r>
              <a:rPr kumimoji="1" lang="zh-CN" altLang="en-US" sz="2000" b="1">
                <a:latin typeface="Times New Roman" pitchFamily="18" charset="0"/>
              </a:rPr>
              <a:t>的值 ；</a:t>
            </a:r>
          </a:p>
          <a:p>
            <a:pPr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   用 </a:t>
            </a:r>
            <a:r>
              <a:rPr kumimoji="1" lang="en-US" altLang="zh-CN" sz="2000" b="1">
                <a:latin typeface="Times New Roman" pitchFamily="18" charset="0"/>
              </a:rPr>
              <a:t>r </a:t>
            </a:r>
            <a:r>
              <a:rPr kumimoji="1" lang="zh-CN" altLang="en-US" sz="2000" b="1">
                <a:latin typeface="Times New Roman" pitchFamily="18" charset="0"/>
              </a:rPr>
              <a:t>的值替换 </a:t>
            </a:r>
            <a:r>
              <a:rPr kumimoji="1" lang="en-US" altLang="zh-CN" sz="2000" b="1">
                <a:latin typeface="Times New Roman" pitchFamily="18" charset="0"/>
              </a:rPr>
              <a:t>b </a:t>
            </a:r>
            <a:r>
              <a:rPr kumimoji="1" lang="zh-CN" altLang="en-US" sz="2000" b="1">
                <a:latin typeface="Times New Roman" pitchFamily="18" charset="0"/>
              </a:rPr>
              <a:t>的值 ；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}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a </a:t>
            </a:r>
            <a:r>
              <a:rPr kumimoji="1" lang="zh-CN" altLang="en-US" sz="2000" b="1">
                <a:latin typeface="Times New Roman" pitchFamily="18" charset="0"/>
              </a:rPr>
              <a:t>是最大公约数</a:t>
            </a:r>
          </a:p>
        </p:txBody>
      </p:sp>
      <p:sp>
        <p:nvSpPr>
          <p:cNvPr id="779276" name="Text Box 12"/>
          <p:cNvSpPr txBox="1">
            <a:spLocks noChangeArrowheads="1"/>
          </p:cNvSpPr>
          <p:nvPr/>
        </p:nvSpPr>
        <p:spPr bwMode="auto">
          <a:xfrm>
            <a:off x="4632325" y="5151438"/>
            <a:ext cx="3521075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sz="2000" b="1">
                <a:solidFill>
                  <a:schemeClr val="hlink"/>
                </a:solidFill>
                <a:latin typeface="Times New Roman" pitchFamily="18" charset="0"/>
              </a:rPr>
              <a:t> 3 </a:t>
            </a:r>
            <a:r>
              <a:rPr kumimoji="1" lang="zh-CN" altLang="en-US" sz="2000" b="1">
                <a:solidFill>
                  <a:schemeClr val="hlink"/>
                </a:solidFill>
                <a:latin typeface="Times New Roman" pitchFamily="18" charset="0"/>
              </a:rPr>
              <a:t>是 </a:t>
            </a:r>
            <a:r>
              <a:rPr kumimoji="1" lang="en-US" altLang="zh-CN" sz="2000" b="1">
                <a:solidFill>
                  <a:schemeClr val="hlink"/>
                </a:solidFill>
                <a:latin typeface="Times New Roman" pitchFamily="18" charset="0"/>
              </a:rPr>
              <a:t>24 </a:t>
            </a:r>
            <a:r>
              <a:rPr kumimoji="1" lang="zh-CN" altLang="en-US" sz="2000" b="1">
                <a:solidFill>
                  <a:schemeClr val="hlink"/>
                </a:solidFill>
                <a:latin typeface="Times New Roman" pitchFamily="18" charset="0"/>
              </a:rPr>
              <a:t>和 </a:t>
            </a:r>
            <a:r>
              <a:rPr kumimoji="1" lang="en-US" altLang="zh-CN" sz="2000" b="1">
                <a:solidFill>
                  <a:schemeClr val="hlink"/>
                </a:solidFill>
                <a:latin typeface="Times New Roman" pitchFamily="18" charset="0"/>
              </a:rPr>
              <a:t>9 </a:t>
            </a:r>
            <a:r>
              <a:rPr kumimoji="1" lang="zh-CN" altLang="en-US" sz="2000" b="1">
                <a:solidFill>
                  <a:schemeClr val="hlink"/>
                </a:solidFill>
                <a:latin typeface="Times New Roman" pitchFamily="18" charset="0"/>
              </a:rPr>
              <a:t>的最大公约数</a:t>
            </a:r>
            <a:endParaRPr kumimoji="1" lang="zh-CN" altLang="en-US" sz="2000" b="1">
              <a:solidFill>
                <a:schemeClr val="hlink"/>
              </a:solidFill>
              <a:effectLst>
                <a:outerShdw blurRad="38100" dist="38100" dir="2700000" algn="tl">
                  <a:srgbClr val="78695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3543" name="Rectangle 1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15200" y="-100013"/>
            <a:ext cx="1828800" cy="4572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900" b="1" smtClean="0">
                <a:solidFill>
                  <a:schemeClr val="bg1"/>
                </a:solidFill>
              </a:rPr>
              <a:t>2.2.1  while</a:t>
            </a:r>
            <a:r>
              <a:rPr lang="zh-CN" altLang="en-US" sz="9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7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9276" grpId="0" animBg="1" autoUpdateAnimBg="0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Text Box 2"/>
          <p:cNvSpPr txBox="1">
            <a:spLocks noChangeArrowheads="1"/>
          </p:cNvSpPr>
          <p:nvPr/>
        </p:nvSpPr>
        <p:spPr bwMode="auto">
          <a:xfrm>
            <a:off x="685800" y="325438"/>
            <a:ext cx="7696200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2-10 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求两个正整数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m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和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n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的最大公约数</a:t>
            </a:r>
          </a:p>
        </p:txBody>
      </p:sp>
      <p:sp>
        <p:nvSpPr>
          <p:cNvPr id="780291" name="Text Box 3"/>
          <p:cNvSpPr txBox="1">
            <a:spLocks noChangeArrowheads="1"/>
          </p:cNvSpPr>
          <p:nvPr/>
        </p:nvSpPr>
        <p:spPr bwMode="auto">
          <a:xfrm>
            <a:off x="685800" y="814388"/>
            <a:ext cx="7696200" cy="5778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#include &lt;iostream&gt;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int main()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{ int m , n , a , b , r 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cout &lt;&lt; "input two integers :\n" ;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cout &lt;&lt; "? " ;  cin &gt;&gt; m 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cout &lt;&lt; "? " ;  cin &gt;&gt; n 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if ( m &gt; n) { a = m ; b = n ; }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  else { a = n ; b = m ; }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r = b ;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while ( r != 0 )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{ r = a % b ;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  a = b ;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  b = r 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}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cout &lt;&lt; m &lt;&lt; " and " &lt;&lt; n &lt;&lt; " maximal common divisor is : " &lt;&lt; a &lt;&lt; endl 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} </a:t>
            </a:r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001000" y="-100013"/>
            <a:ext cx="1143000" cy="4572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900" b="1" smtClean="0">
                <a:solidFill>
                  <a:schemeClr val="bg1"/>
                </a:solidFill>
              </a:rPr>
              <a:t>2.2.1  while</a:t>
            </a:r>
            <a:r>
              <a:rPr lang="zh-CN" altLang="en-US" sz="9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0291" grpId="0" autoUpdateAnimBg="0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 Box 2"/>
          <p:cNvSpPr txBox="1">
            <a:spLocks noChangeArrowheads="1"/>
          </p:cNvSpPr>
          <p:nvPr/>
        </p:nvSpPr>
        <p:spPr bwMode="auto">
          <a:xfrm>
            <a:off x="685800" y="325438"/>
            <a:ext cx="7696200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2-10 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求两个正整数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m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和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n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的最大公约数</a:t>
            </a:r>
          </a:p>
        </p:txBody>
      </p:sp>
      <p:sp>
        <p:nvSpPr>
          <p:cNvPr id="195587" name="Text Box 3"/>
          <p:cNvSpPr txBox="1">
            <a:spLocks noChangeArrowheads="1"/>
          </p:cNvSpPr>
          <p:nvPr/>
        </p:nvSpPr>
        <p:spPr bwMode="auto">
          <a:xfrm>
            <a:off x="685800" y="814388"/>
            <a:ext cx="7696200" cy="5778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#include &lt;iostream&gt;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int main()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{ int m , n , a , b , r 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</a:t>
            </a:r>
            <a:r>
              <a:rPr kumimoji="1" lang="en-US" altLang="zh-CN" b="1" i="1">
                <a:solidFill>
                  <a:srgbClr val="0000FF"/>
                </a:solidFill>
                <a:latin typeface="Times New Roman" pitchFamily="18" charset="0"/>
              </a:rPr>
              <a:t>cout &lt;&lt; "input two integers :\n" ;</a:t>
            </a:r>
            <a:r>
              <a:rPr kumimoji="1" lang="en-US" altLang="zh-CN" b="1">
                <a:solidFill>
                  <a:srgbClr val="0000FF"/>
                </a:solidFill>
                <a:latin typeface="Times New Roman" pitchFamily="18" charset="0"/>
              </a:rPr>
              <a:t>	</a:t>
            </a:r>
            <a:endParaRPr kumimoji="1" lang="en-US" altLang="zh-CN" b="1" i="1">
              <a:solidFill>
                <a:srgbClr val="0000FF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solidFill>
                  <a:srgbClr val="0000FF"/>
                </a:solidFill>
                <a:latin typeface="Times New Roman" pitchFamily="18" charset="0"/>
              </a:rPr>
              <a:t>   cout &lt;&lt; "? " ;  cin &gt;&gt; m 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solidFill>
                  <a:srgbClr val="0000FF"/>
                </a:solidFill>
                <a:latin typeface="Times New Roman" pitchFamily="18" charset="0"/>
              </a:rPr>
              <a:t>   cout &lt;&lt; "? " ;  cin &gt;&gt; n 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if ( m &gt; n) { a = m ; b = n ; } 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 else { a = n ; b = m ; }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r = b ;	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while ( r != 0 )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{ r = a % b ;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  a = b ;	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  b = r 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}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cout &lt;&lt; m &lt;&lt; " and " &lt;&lt; n &lt;&lt; " maximal common divisor is : " &lt;&lt; a &lt;&lt; endl 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} </a:t>
            </a:r>
          </a:p>
        </p:txBody>
      </p:sp>
      <p:sp>
        <p:nvSpPr>
          <p:cNvPr id="781316" name="Rectangle 4"/>
          <p:cNvSpPr>
            <a:spLocks noChangeArrowheads="1"/>
          </p:cNvSpPr>
          <p:nvPr/>
        </p:nvSpPr>
        <p:spPr bwMode="auto">
          <a:xfrm>
            <a:off x="4584700" y="2133600"/>
            <a:ext cx="1968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提示并输入数据</a:t>
            </a:r>
          </a:p>
        </p:txBody>
      </p:sp>
      <p:sp>
        <p:nvSpPr>
          <p:cNvPr id="195589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924800" y="-100013"/>
            <a:ext cx="1143000" cy="4572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900" b="1" smtClean="0">
                <a:solidFill>
                  <a:schemeClr val="bg1"/>
                </a:solidFill>
              </a:rPr>
              <a:t>2.2.1  while</a:t>
            </a:r>
            <a:r>
              <a:rPr lang="zh-CN" altLang="en-US" sz="9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1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1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1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1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1316" grpId="0" autoUpdateAnimBg="0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Text Box 2"/>
          <p:cNvSpPr txBox="1">
            <a:spLocks noChangeArrowheads="1"/>
          </p:cNvSpPr>
          <p:nvPr/>
        </p:nvSpPr>
        <p:spPr bwMode="auto">
          <a:xfrm>
            <a:off x="685800" y="325438"/>
            <a:ext cx="7696200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2-10 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求两个正整数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m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和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n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的最大公约数</a:t>
            </a:r>
          </a:p>
        </p:txBody>
      </p:sp>
      <p:sp>
        <p:nvSpPr>
          <p:cNvPr id="196611" name="Text Box 3"/>
          <p:cNvSpPr txBox="1">
            <a:spLocks noChangeArrowheads="1"/>
          </p:cNvSpPr>
          <p:nvPr/>
        </p:nvSpPr>
        <p:spPr bwMode="auto">
          <a:xfrm>
            <a:off x="685800" y="814388"/>
            <a:ext cx="7696200" cy="5778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algn="just"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#include &lt;</a:t>
            </a:r>
            <a:r>
              <a:rPr kumimoji="1" lang="en-US" altLang="zh-CN" b="1" dirty="0" err="1">
                <a:latin typeface="Times New Roman" pitchFamily="18" charset="0"/>
              </a:rPr>
              <a:t>iostream</a:t>
            </a:r>
            <a:r>
              <a:rPr kumimoji="1" lang="en-US" altLang="zh-CN" b="1" dirty="0">
                <a:latin typeface="Times New Roman" pitchFamily="18" charset="0"/>
              </a:rPr>
              <a:t>&gt;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using namespace std 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 dirty="0" err="1">
                <a:latin typeface="Times New Roman" pitchFamily="18" charset="0"/>
              </a:rPr>
              <a:t>int</a:t>
            </a:r>
            <a:r>
              <a:rPr kumimoji="1" lang="en-US" altLang="zh-CN" b="1" dirty="0">
                <a:latin typeface="Times New Roman" pitchFamily="18" charset="0"/>
              </a:rPr>
              <a:t> main()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{ </a:t>
            </a:r>
            <a:r>
              <a:rPr kumimoji="1" lang="en-US" altLang="zh-CN" b="1" dirty="0" err="1">
                <a:latin typeface="Times New Roman" pitchFamily="18" charset="0"/>
              </a:rPr>
              <a:t>int</a:t>
            </a:r>
            <a:r>
              <a:rPr kumimoji="1" lang="en-US" altLang="zh-CN" b="1" dirty="0">
                <a:latin typeface="Times New Roman" pitchFamily="18" charset="0"/>
              </a:rPr>
              <a:t> m , n , a , b , r 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   </a:t>
            </a:r>
            <a:r>
              <a:rPr kumimoji="1" lang="en-US" altLang="zh-CN" b="1" dirty="0" err="1">
                <a:latin typeface="Times New Roman" pitchFamily="18" charset="0"/>
              </a:rPr>
              <a:t>cout</a:t>
            </a:r>
            <a:r>
              <a:rPr kumimoji="1" lang="en-US" altLang="zh-CN" b="1" dirty="0">
                <a:latin typeface="Times New Roman" pitchFamily="18" charset="0"/>
              </a:rPr>
              <a:t> &lt;&lt; "input two integers :\n" ;	</a:t>
            </a:r>
            <a:endParaRPr kumimoji="1" lang="en-US" altLang="zh-CN" b="1" i="1" dirty="0">
              <a:solidFill>
                <a:srgbClr val="0033CC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   </a:t>
            </a:r>
            <a:r>
              <a:rPr kumimoji="1" lang="en-US" altLang="zh-CN" b="1" dirty="0" err="1">
                <a:latin typeface="Times New Roman" pitchFamily="18" charset="0"/>
              </a:rPr>
              <a:t>cout</a:t>
            </a:r>
            <a:r>
              <a:rPr kumimoji="1" lang="en-US" altLang="zh-CN" b="1" dirty="0">
                <a:latin typeface="Times New Roman" pitchFamily="18" charset="0"/>
              </a:rPr>
              <a:t> &lt;&lt; "? " ;  </a:t>
            </a:r>
            <a:r>
              <a:rPr kumimoji="1" lang="en-US" altLang="zh-CN" b="1" dirty="0" err="1">
                <a:latin typeface="Times New Roman" pitchFamily="18" charset="0"/>
              </a:rPr>
              <a:t>cin</a:t>
            </a:r>
            <a:r>
              <a:rPr kumimoji="1" lang="en-US" altLang="zh-CN" b="1" dirty="0">
                <a:latin typeface="Times New Roman" pitchFamily="18" charset="0"/>
              </a:rPr>
              <a:t> &gt;&gt; m 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   </a:t>
            </a:r>
            <a:r>
              <a:rPr kumimoji="1" lang="en-US" altLang="zh-CN" b="1" dirty="0" err="1">
                <a:latin typeface="Times New Roman" pitchFamily="18" charset="0"/>
              </a:rPr>
              <a:t>cout</a:t>
            </a:r>
            <a:r>
              <a:rPr kumimoji="1" lang="en-US" altLang="zh-CN" b="1" dirty="0">
                <a:latin typeface="Times New Roman" pitchFamily="18" charset="0"/>
              </a:rPr>
              <a:t> &lt;&lt; "? " ;  </a:t>
            </a:r>
            <a:r>
              <a:rPr kumimoji="1" lang="en-US" altLang="zh-CN" b="1" dirty="0" err="1">
                <a:latin typeface="Times New Roman" pitchFamily="18" charset="0"/>
              </a:rPr>
              <a:t>cin</a:t>
            </a:r>
            <a:r>
              <a:rPr kumimoji="1" lang="en-US" altLang="zh-CN" b="1" dirty="0">
                <a:latin typeface="Times New Roman" pitchFamily="18" charset="0"/>
              </a:rPr>
              <a:t> &gt;&gt; n 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   </a:t>
            </a:r>
            <a:r>
              <a:rPr kumimoji="1" lang="en-US" altLang="zh-CN" b="1" dirty="0">
                <a:solidFill>
                  <a:srgbClr val="0000FF"/>
                </a:solidFill>
                <a:latin typeface="Times New Roman" pitchFamily="18" charset="0"/>
              </a:rPr>
              <a:t>if ( m &gt; n) { a = m ; b = n ; }		</a:t>
            </a:r>
            <a:endParaRPr kumimoji="1" lang="en-US" altLang="zh-CN" b="1" i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 dirty="0">
                <a:solidFill>
                  <a:srgbClr val="0000FF"/>
                </a:solidFill>
                <a:latin typeface="Times New Roman" pitchFamily="18" charset="0"/>
              </a:rPr>
              <a:t>     else { a = n ; b = m ; }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   r = b ;			</a:t>
            </a:r>
            <a:endParaRPr kumimoji="1" lang="en-US" altLang="zh-CN" b="1" i="1" dirty="0">
              <a:solidFill>
                <a:srgbClr val="0033CC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  while ( r != 0 )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  { r = a % b ;		</a:t>
            </a:r>
            <a:endParaRPr kumimoji="1" lang="en-US" altLang="zh-CN" b="1" i="1" dirty="0">
              <a:solidFill>
                <a:srgbClr val="0033CC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     a = b ;			</a:t>
            </a:r>
            <a:endParaRPr kumimoji="1" lang="en-US" altLang="zh-CN" b="1" i="1" dirty="0">
              <a:solidFill>
                <a:srgbClr val="0033CC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     b = r 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  }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  </a:t>
            </a:r>
            <a:r>
              <a:rPr kumimoji="1" lang="en-US" altLang="zh-CN" b="1" dirty="0" err="1">
                <a:latin typeface="Times New Roman" pitchFamily="18" charset="0"/>
              </a:rPr>
              <a:t>cout</a:t>
            </a:r>
            <a:r>
              <a:rPr kumimoji="1" lang="en-US" altLang="zh-CN" b="1" dirty="0">
                <a:latin typeface="Times New Roman" pitchFamily="18" charset="0"/>
              </a:rPr>
              <a:t> &lt;&lt; m &lt;&lt; " and " &lt;&lt; n &lt;&lt; " maximal common divisor is : " &lt;&lt; a &lt;&lt; </a:t>
            </a:r>
            <a:r>
              <a:rPr kumimoji="1" lang="en-US" altLang="zh-CN" b="1" dirty="0" err="1">
                <a:latin typeface="Times New Roman" pitchFamily="18" charset="0"/>
              </a:rPr>
              <a:t>endl</a:t>
            </a:r>
            <a:r>
              <a:rPr kumimoji="1" lang="en-US" altLang="zh-CN" b="1" dirty="0">
                <a:latin typeface="Times New Roman" pitchFamily="18" charset="0"/>
              </a:rPr>
              <a:t> 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} </a:t>
            </a:r>
          </a:p>
        </p:txBody>
      </p:sp>
      <p:sp>
        <p:nvSpPr>
          <p:cNvPr id="196612" name="Rectangle 4"/>
          <p:cNvSpPr>
            <a:spLocks noChangeArrowheads="1"/>
          </p:cNvSpPr>
          <p:nvPr/>
        </p:nvSpPr>
        <p:spPr bwMode="auto">
          <a:xfrm>
            <a:off x="4584700" y="2133600"/>
            <a:ext cx="1968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提示并输入数据</a:t>
            </a:r>
          </a:p>
        </p:txBody>
      </p:sp>
      <p:sp>
        <p:nvSpPr>
          <p:cNvPr id="782341" name="Rectangle 5"/>
          <p:cNvSpPr>
            <a:spLocks noChangeArrowheads="1"/>
          </p:cNvSpPr>
          <p:nvPr/>
        </p:nvSpPr>
        <p:spPr bwMode="auto">
          <a:xfrm>
            <a:off x="4584700" y="3090863"/>
            <a:ext cx="1968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把大值放在 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a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中</a:t>
            </a:r>
          </a:p>
        </p:txBody>
      </p:sp>
      <p:sp>
        <p:nvSpPr>
          <p:cNvPr id="196614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001000" y="-100013"/>
            <a:ext cx="1143000" cy="4572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900" b="1" smtClean="0">
                <a:solidFill>
                  <a:schemeClr val="bg1"/>
                </a:solidFill>
              </a:rPr>
              <a:t>2.2.1  while</a:t>
            </a:r>
            <a:r>
              <a:rPr lang="zh-CN" altLang="en-US" sz="9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2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2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2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2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2341" grpId="0" autoUpdateAnimBg="0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ext Box 2"/>
          <p:cNvSpPr txBox="1">
            <a:spLocks noChangeArrowheads="1"/>
          </p:cNvSpPr>
          <p:nvPr/>
        </p:nvSpPr>
        <p:spPr bwMode="auto">
          <a:xfrm>
            <a:off x="685800" y="325438"/>
            <a:ext cx="7696200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2-10 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求两个正整数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m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和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n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的最大公约数</a:t>
            </a:r>
          </a:p>
        </p:txBody>
      </p:sp>
      <p:sp>
        <p:nvSpPr>
          <p:cNvPr id="197635" name="Text Box 3"/>
          <p:cNvSpPr txBox="1">
            <a:spLocks noChangeArrowheads="1"/>
          </p:cNvSpPr>
          <p:nvPr/>
        </p:nvSpPr>
        <p:spPr bwMode="auto">
          <a:xfrm>
            <a:off x="685800" y="814388"/>
            <a:ext cx="7696200" cy="5778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algn="just"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#include &lt;</a:t>
            </a:r>
            <a:r>
              <a:rPr kumimoji="1" lang="en-US" altLang="zh-CN" b="1" dirty="0" err="1">
                <a:latin typeface="Times New Roman" pitchFamily="18" charset="0"/>
              </a:rPr>
              <a:t>iostream</a:t>
            </a:r>
            <a:r>
              <a:rPr kumimoji="1" lang="en-US" altLang="zh-CN" b="1" dirty="0">
                <a:latin typeface="Times New Roman" pitchFamily="18" charset="0"/>
              </a:rPr>
              <a:t>&gt;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using namespace std 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 dirty="0" err="1">
                <a:latin typeface="Times New Roman" pitchFamily="18" charset="0"/>
              </a:rPr>
              <a:t>int</a:t>
            </a:r>
            <a:r>
              <a:rPr kumimoji="1" lang="en-US" altLang="zh-CN" b="1" dirty="0">
                <a:latin typeface="Times New Roman" pitchFamily="18" charset="0"/>
              </a:rPr>
              <a:t> main()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{ </a:t>
            </a:r>
            <a:r>
              <a:rPr kumimoji="1" lang="en-US" altLang="zh-CN" b="1" dirty="0" err="1">
                <a:latin typeface="Times New Roman" pitchFamily="18" charset="0"/>
              </a:rPr>
              <a:t>int</a:t>
            </a:r>
            <a:r>
              <a:rPr kumimoji="1" lang="en-US" altLang="zh-CN" b="1" dirty="0">
                <a:latin typeface="Times New Roman" pitchFamily="18" charset="0"/>
              </a:rPr>
              <a:t> m , n , a , b , r 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   </a:t>
            </a:r>
            <a:r>
              <a:rPr kumimoji="1" lang="en-US" altLang="zh-CN" b="1" dirty="0" err="1">
                <a:latin typeface="Times New Roman" pitchFamily="18" charset="0"/>
              </a:rPr>
              <a:t>cout</a:t>
            </a:r>
            <a:r>
              <a:rPr kumimoji="1" lang="en-US" altLang="zh-CN" b="1" dirty="0">
                <a:latin typeface="Times New Roman" pitchFamily="18" charset="0"/>
              </a:rPr>
              <a:t> &lt;&lt; "input two integers :\n" ;	</a:t>
            </a:r>
            <a:endParaRPr kumimoji="1" lang="en-US" altLang="zh-CN" b="1" i="1" dirty="0">
              <a:solidFill>
                <a:srgbClr val="0033CC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   </a:t>
            </a:r>
            <a:r>
              <a:rPr kumimoji="1" lang="en-US" altLang="zh-CN" b="1" dirty="0" err="1">
                <a:latin typeface="Times New Roman" pitchFamily="18" charset="0"/>
              </a:rPr>
              <a:t>cout</a:t>
            </a:r>
            <a:r>
              <a:rPr kumimoji="1" lang="en-US" altLang="zh-CN" b="1" dirty="0">
                <a:latin typeface="Times New Roman" pitchFamily="18" charset="0"/>
              </a:rPr>
              <a:t> &lt;&lt; "? " ;  </a:t>
            </a:r>
            <a:r>
              <a:rPr kumimoji="1" lang="en-US" altLang="zh-CN" b="1" dirty="0" err="1">
                <a:latin typeface="Times New Roman" pitchFamily="18" charset="0"/>
              </a:rPr>
              <a:t>cin</a:t>
            </a:r>
            <a:r>
              <a:rPr kumimoji="1" lang="en-US" altLang="zh-CN" b="1" dirty="0">
                <a:latin typeface="Times New Roman" pitchFamily="18" charset="0"/>
              </a:rPr>
              <a:t> &gt;&gt; m 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   </a:t>
            </a:r>
            <a:r>
              <a:rPr kumimoji="1" lang="en-US" altLang="zh-CN" b="1" dirty="0" err="1">
                <a:latin typeface="Times New Roman" pitchFamily="18" charset="0"/>
              </a:rPr>
              <a:t>cout</a:t>
            </a:r>
            <a:r>
              <a:rPr kumimoji="1" lang="en-US" altLang="zh-CN" b="1" dirty="0">
                <a:latin typeface="Times New Roman" pitchFamily="18" charset="0"/>
              </a:rPr>
              <a:t> &lt;&lt; "? " ;  </a:t>
            </a:r>
            <a:r>
              <a:rPr kumimoji="1" lang="en-US" altLang="zh-CN" b="1" dirty="0" err="1">
                <a:latin typeface="Times New Roman" pitchFamily="18" charset="0"/>
              </a:rPr>
              <a:t>cin</a:t>
            </a:r>
            <a:r>
              <a:rPr kumimoji="1" lang="en-US" altLang="zh-CN" b="1" dirty="0">
                <a:latin typeface="Times New Roman" pitchFamily="18" charset="0"/>
              </a:rPr>
              <a:t> &gt;&gt; n 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   if ( m &gt; n) { a = m ; b = n ; }		</a:t>
            </a:r>
            <a:endParaRPr kumimoji="1" lang="en-US" altLang="zh-CN" b="1" i="1" dirty="0">
              <a:solidFill>
                <a:srgbClr val="0033CC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     else { a = n ; b = m ; }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   </a:t>
            </a:r>
            <a:r>
              <a:rPr kumimoji="1" lang="en-US" altLang="zh-CN" b="1" dirty="0">
                <a:solidFill>
                  <a:srgbClr val="0000FF"/>
                </a:solidFill>
                <a:latin typeface="Times New Roman" pitchFamily="18" charset="0"/>
              </a:rPr>
              <a:t>r = b ;</a:t>
            </a:r>
            <a:r>
              <a:rPr kumimoji="1" lang="en-US" altLang="zh-CN" b="1" dirty="0">
                <a:latin typeface="Times New Roman" pitchFamily="18" charset="0"/>
              </a:rPr>
              <a:t>			</a:t>
            </a:r>
            <a:endParaRPr kumimoji="1" lang="en-US" altLang="zh-CN" b="1" i="1" dirty="0">
              <a:solidFill>
                <a:srgbClr val="0033CC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  while ( r != 0 )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  { r = a % b ;		</a:t>
            </a:r>
            <a:endParaRPr kumimoji="1" lang="en-US" altLang="zh-CN" b="1" i="1" dirty="0">
              <a:solidFill>
                <a:srgbClr val="0033CC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     a = b ;			</a:t>
            </a:r>
            <a:endParaRPr kumimoji="1" lang="en-US" altLang="zh-CN" b="1" i="1" dirty="0">
              <a:solidFill>
                <a:srgbClr val="0033CC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     b = r 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  }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  </a:t>
            </a:r>
            <a:r>
              <a:rPr kumimoji="1" lang="en-US" altLang="zh-CN" b="1" dirty="0" err="1">
                <a:latin typeface="Times New Roman" pitchFamily="18" charset="0"/>
              </a:rPr>
              <a:t>cout</a:t>
            </a:r>
            <a:r>
              <a:rPr kumimoji="1" lang="en-US" altLang="zh-CN" b="1" dirty="0">
                <a:latin typeface="Times New Roman" pitchFamily="18" charset="0"/>
              </a:rPr>
              <a:t> &lt;&lt; m &lt;&lt; " and " &lt;&lt; n &lt;&lt; " maximal common divisor is : " &lt;&lt; a &lt;&lt; </a:t>
            </a:r>
            <a:r>
              <a:rPr kumimoji="1" lang="en-US" altLang="zh-CN" b="1" dirty="0" err="1">
                <a:latin typeface="Times New Roman" pitchFamily="18" charset="0"/>
              </a:rPr>
              <a:t>endl</a:t>
            </a:r>
            <a:r>
              <a:rPr kumimoji="1" lang="en-US" altLang="zh-CN" b="1" dirty="0">
                <a:latin typeface="Times New Roman" pitchFamily="18" charset="0"/>
              </a:rPr>
              <a:t> 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} </a:t>
            </a:r>
          </a:p>
        </p:txBody>
      </p:sp>
      <p:sp>
        <p:nvSpPr>
          <p:cNvPr id="197637" name="Rectangle 5"/>
          <p:cNvSpPr>
            <a:spLocks noChangeArrowheads="1"/>
          </p:cNvSpPr>
          <p:nvPr/>
        </p:nvSpPr>
        <p:spPr bwMode="auto">
          <a:xfrm>
            <a:off x="4584700" y="3092400"/>
            <a:ext cx="1968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把大值放在 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a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中</a:t>
            </a:r>
          </a:p>
        </p:txBody>
      </p:sp>
      <p:sp>
        <p:nvSpPr>
          <p:cNvPr id="783366" name="Rectangle 6"/>
          <p:cNvSpPr>
            <a:spLocks noChangeArrowheads="1"/>
          </p:cNvSpPr>
          <p:nvPr/>
        </p:nvSpPr>
        <p:spPr bwMode="auto">
          <a:xfrm>
            <a:off x="4584700" y="3758400"/>
            <a:ext cx="128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余数初值</a:t>
            </a:r>
          </a:p>
        </p:txBody>
      </p:sp>
      <p:sp>
        <p:nvSpPr>
          <p:cNvPr id="197639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001000" y="-100013"/>
            <a:ext cx="1143000" cy="4572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900" b="1" smtClean="0">
                <a:solidFill>
                  <a:schemeClr val="bg1"/>
                </a:solidFill>
              </a:rPr>
              <a:t>2.2.1  while</a:t>
            </a:r>
            <a:r>
              <a:rPr lang="zh-CN" altLang="en-US" sz="900" b="1" smtClean="0">
                <a:solidFill>
                  <a:schemeClr val="bg1"/>
                </a:solidFill>
              </a:rPr>
              <a:t>语句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584700" y="2133600"/>
            <a:ext cx="1968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提示并输入数据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3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3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3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3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3366" grpId="0" autoUpdateAnimBg="0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Text Box 2"/>
          <p:cNvSpPr txBox="1">
            <a:spLocks noChangeArrowheads="1"/>
          </p:cNvSpPr>
          <p:nvPr/>
        </p:nvSpPr>
        <p:spPr bwMode="auto">
          <a:xfrm>
            <a:off x="685800" y="325438"/>
            <a:ext cx="7696200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2-10 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求两个正整数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m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和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n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的最大公约数</a:t>
            </a:r>
          </a:p>
        </p:txBody>
      </p:sp>
      <p:sp>
        <p:nvSpPr>
          <p:cNvPr id="198659" name="Text Box 3"/>
          <p:cNvSpPr txBox="1">
            <a:spLocks noChangeArrowheads="1"/>
          </p:cNvSpPr>
          <p:nvPr/>
        </p:nvSpPr>
        <p:spPr bwMode="auto">
          <a:xfrm>
            <a:off x="685800" y="814388"/>
            <a:ext cx="7696200" cy="5778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#include &lt;iostream&gt;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int main()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{ int m , n , a , b , r 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cout &lt;&lt; "input two integers :\n" ;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cout &lt;&lt; "? " ;  cin &gt;&gt; m 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cout &lt;&lt; "? " ;  cin &gt;&gt; n 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if ( m &gt; n) { a = m ; b = n ; }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  else { a = n ; b = m ; }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r = b ;	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while ( r != 0 )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{ </a:t>
            </a:r>
            <a:r>
              <a:rPr kumimoji="1" lang="en-US" altLang="zh-CN" b="1">
                <a:solidFill>
                  <a:srgbClr val="0000FF"/>
                </a:solidFill>
                <a:latin typeface="Times New Roman" pitchFamily="18" charset="0"/>
              </a:rPr>
              <a:t>r = a % b ;</a:t>
            </a:r>
            <a:r>
              <a:rPr kumimoji="1" lang="en-US" altLang="zh-CN" b="1">
                <a:latin typeface="Times New Roman" pitchFamily="18" charset="0"/>
              </a:rPr>
              <a:t>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  a = b ;	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  b = r 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}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cout &lt;&lt; m &lt;&lt; " and " &lt;&lt; n &lt;&lt; " maximal common divisor is : " &lt;&lt; a &lt;&lt; endl 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} </a:t>
            </a:r>
          </a:p>
        </p:txBody>
      </p:sp>
      <p:sp>
        <p:nvSpPr>
          <p:cNvPr id="198662" name="Rectangle 6"/>
          <p:cNvSpPr>
            <a:spLocks noChangeArrowheads="1"/>
          </p:cNvSpPr>
          <p:nvPr/>
        </p:nvSpPr>
        <p:spPr bwMode="auto">
          <a:xfrm>
            <a:off x="4584700" y="3759200"/>
            <a:ext cx="128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余数初值</a:t>
            </a:r>
          </a:p>
        </p:txBody>
      </p:sp>
      <p:sp>
        <p:nvSpPr>
          <p:cNvPr id="784391" name="Rectangle 7"/>
          <p:cNvSpPr>
            <a:spLocks noChangeArrowheads="1"/>
          </p:cNvSpPr>
          <p:nvPr/>
        </p:nvSpPr>
        <p:spPr bwMode="auto">
          <a:xfrm>
            <a:off x="4584700" y="4286256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求新的余数</a:t>
            </a:r>
          </a:p>
        </p:txBody>
      </p:sp>
      <p:sp>
        <p:nvSpPr>
          <p:cNvPr id="198664" name="Rectangle 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-100013"/>
            <a:ext cx="1143000" cy="4572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900" b="1" smtClean="0">
                <a:solidFill>
                  <a:schemeClr val="bg1"/>
                </a:solidFill>
              </a:rPr>
              <a:t>2.2.1  while</a:t>
            </a:r>
            <a:r>
              <a:rPr lang="zh-CN" altLang="en-US" sz="900" b="1" smtClean="0">
                <a:solidFill>
                  <a:schemeClr val="bg1"/>
                </a:solidFill>
              </a:rPr>
              <a:t>语句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584700" y="2133600"/>
            <a:ext cx="1968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提示并输入数据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584700" y="3092400"/>
            <a:ext cx="1968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把大值放在 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a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4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4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4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4391" grpId="0" autoUpdateAnimBg="0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ext Box 2"/>
          <p:cNvSpPr txBox="1">
            <a:spLocks noChangeArrowheads="1"/>
          </p:cNvSpPr>
          <p:nvPr/>
        </p:nvSpPr>
        <p:spPr bwMode="auto">
          <a:xfrm>
            <a:off x="685800" y="325438"/>
            <a:ext cx="7696200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2-10 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求两个正整数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m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和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n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的最大公约数</a:t>
            </a:r>
          </a:p>
        </p:txBody>
      </p:sp>
      <p:sp>
        <p:nvSpPr>
          <p:cNvPr id="199683" name="Text Box 3"/>
          <p:cNvSpPr txBox="1">
            <a:spLocks noChangeArrowheads="1"/>
          </p:cNvSpPr>
          <p:nvPr/>
        </p:nvSpPr>
        <p:spPr bwMode="auto">
          <a:xfrm>
            <a:off x="685800" y="814388"/>
            <a:ext cx="7696200" cy="5778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#include &lt;iostream&gt;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int main()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{ int m , n , a , b , r 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cout &lt;&lt; "input two integers :\n" ;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cout &lt;&lt; "? " ;  cin &gt;&gt; m 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cout &lt;&lt; "? " ;  cin &gt;&gt; n 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if ( m &gt; n) { a = m ; b = n ; }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  else { a = n ; b = m ; }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r = b ;	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while ( r != 0 )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{ r = a % b ;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  </a:t>
            </a:r>
            <a:r>
              <a:rPr kumimoji="1" lang="en-US" altLang="zh-CN" b="1">
                <a:solidFill>
                  <a:srgbClr val="0000FF"/>
                </a:solidFill>
                <a:latin typeface="Times New Roman" pitchFamily="18" charset="0"/>
              </a:rPr>
              <a:t>a = b ;			</a:t>
            </a:r>
            <a:endParaRPr kumimoji="1" lang="en-US" altLang="zh-CN" b="1" i="1">
              <a:solidFill>
                <a:srgbClr val="0000FF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solidFill>
                  <a:srgbClr val="0000FF"/>
                </a:solidFill>
                <a:latin typeface="Times New Roman" pitchFamily="18" charset="0"/>
              </a:rPr>
              <a:t>     b = r 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}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cout &lt;&lt; m &lt;&lt; " and " &lt;&lt; n &lt;&lt; " maximal common divisor is : " &lt;&lt; a &lt;&lt; endl 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} </a:t>
            </a:r>
          </a:p>
        </p:txBody>
      </p:sp>
      <p:sp>
        <p:nvSpPr>
          <p:cNvPr id="199686" name="Rectangle 6"/>
          <p:cNvSpPr>
            <a:spLocks noChangeArrowheads="1"/>
          </p:cNvSpPr>
          <p:nvPr/>
        </p:nvSpPr>
        <p:spPr bwMode="auto">
          <a:xfrm>
            <a:off x="4584700" y="3758400"/>
            <a:ext cx="128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余数初值</a:t>
            </a:r>
          </a:p>
        </p:txBody>
      </p:sp>
      <p:sp>
        <p:nvSpPr>
          <p:cNvPr id="199687" name="Rectangle 7"/>
          <p:cNvSpPr>
            <a:spLocks noChangeArrowheads="1"/>
          </p:cNvSpPr>
          <p:nvPr/>
        </p:nvSpPr>
        <p:spPr bwMode="auto">
          <a:xfrm>
            <a:off x="4584700" y="4287600"/>
            <a:ext cx="151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求新的余数</a:t>
            </a:r>
          </a:p>
        </p:txBody>
      </p:sp>
      <p:sp>
        <p:nvSpPr>
          <p:cNvPr id="785416" name="Rectangle 8"/>
          <p:cNvSpPr>
            <a:spLocks noChangeArrowheads="1"/>
          </p:cNvSpPr>
          <p:nvPr/>
        </p:nvSpPr>
        <p:spPr bwMode="auto">
          <a:xfrm>
            <a:off x="4584700" y="4791075"/>
            <a:ext cx="151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变量值迭代</a:t>
            </a:r>
          </a:p>
        </p:txBody>
      </p:sp>
      <p:sp>
        <p:nvSpPr>
          <p:cNvPr id="199689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-100013"/>
            <a:ext cx="1143000" cy="4572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900" b="1" smtClean="0">
                <a:solidFill>
                  <a:schemeClr val="bg1"/>
                </a:solidFill>
              </a:rPr>
              <a:t>2.2.1  while</a:t>
            </a:r>
            <a:r>
              <a:rPr lang="zh-CN" altLang="en-US" sz="900" b="1" smtClean="0">
                <a:solidFill>
                  <a:schemeClr val="bg1"/>
                </a:solidFill>
              </a:rPr>
              <a:t>语句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584700" y="2133600"/>
            <a:ext cx="1968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提示并输入数据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584700" y="3092400"/>
            <a:ext cx="1968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把大值放在 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a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5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5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5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5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5416" grpId="0" autoUpdateAnimBg="0"/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685800" y="325438"/>
            <a:ext cx="7696200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2-10 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求两个正整数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m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和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n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的最大公约数</a:t>
            </a:r>
          </a:p>
        </p:txBody>
      </p:sp>
      <p:sp>
        <p:nvSpPr>
          <p:cNvPr id="200707" name="Text Box 3"/>
          <p:cNvSpPr txBox="1">
            <a:spLocks noChangeArrowheads="1"/>
          </p:cNvSpPr>
          <p:nvPr/>
        </p:nvSpPr>
        <p:spPr bwMode="auto">
          <a:xfrm>
            <a:off x="685800" y="814388"/>
            <a:ext cx="7696200" cy="5778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#include &lt;iostream&gt;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int main()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{ int m , n , a , b , r 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cout &lt;&lt; "input two integers :\n" ;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cout &lt;&lt; "? " ;  cin &gt;&gt; m 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cout &lt;&lt; "? " ;  cin &gt;&gt; n 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if ( m &gt; n) { a = m ; b = n ; }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  else { a = n ; b = m ; }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r = b ;	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while ( r != 0 )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{ r = a % b ;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  a = b ;			</a:t>
            </a:r>
            <a:endParaRPr kumimoji="1" lang="en-US" altLang="zh-CN" b="1" i="1">
              <a:latin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  b = r 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}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cout &lt;&lt; m &lt;&lt; " and " &lt;&lt; n &lt;&lt; " maximal common divisor is : " &lt;&lt; a &lt;&lt; endl 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} </a:t>
            </a:r>
          </a:p>
        </p:txBody>
      </p:sp>
      <p:sp>
        <p:nvSpPr>
          <p:cNvPr id="200708" name="Rectangle 4"/>
          <p:cNvSpPr>
            <a:spLocks noChangeArrowheads="1"/>
          </p:cNvSpPr>
          <p:nvPr/>
        </p:nvSpPr>
        <p:spPr bwMode="auto">
          <a:xfrm>
            <a:off x="4584700" y="2124075"/>
            <a:ext cx="1968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提示并输入数据</a:t>
            </a:r>
          </a:p>
        </p:txBody>
      </p:sp>
      <p:sp>
        <p:nvSpPr>
          <p:cNvPr id="200711" name="Rectangle 7"/>
          <p:cNvSpPr>
            <a:spLocks noChangeArrowheads="1"/>
          </p:cNvSpPr>
          <p:nvPr/>
        </p:nvSpPr>
        <p:spPr bwMode="auto">
          <a:xfrm>
            <a:off x="4584700" y="4287600"/>
            <a:ext cx="151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求新的余数</a:t>
            </a:r>
          </a:p>
        </p:txBody>
      </p:sp>
      <p:sp>
        <p:nvSpPr>
          <p:cNvPr id="200712" name="Rectangle 8"/>
          <p:cNvSpPr>
            <a:spLocks noChangeArrowheads="1"/>
          </p:cNvSpPr>
          <p:nvPr/>
        </p:nvSpPr>
        <p:spPr bwMode="auto">
          <a:xfrm>
            <a:off x="4584700" y="4791075"/>
            <a:ext cx="151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变量值迭代</a:t>
            </a:r>
          </a:p>
        </p:txBody>
      </p:sp>
      <p:sp>
        <p:nvSpPr>
          <p:cNvPr id="200713" name="Rectangle 1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-100013"/>
            <a:ext cx="1143000" cy="4572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900" b="1" smtClean="0">
                <a:solidFill>
                  <a:schemeClr val="bg1"/>
                </a:solidFill>
              </a:rPr>
              <a:t>2.2.1  while</a:t>
            </a:r>
            <a:r>
              <a:rPr lang="zh-CN" altLang="en-US" sz="900" b="1" smtClean="0">
                <a:solidFill>
                  <a:schemeClr val="bg1"/>
                </a:solidFill>
              </a:rPr>
              <a:t>语句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584700" y="3092400"/>
            <a:ext cx="1968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把大值放在 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a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中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584700" y="3758400"/>
            <a:ext cx="128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余数初值</a:t>
            </a:r>
          </a:p>
        </p:txBody>
      </p:sp>
      <p:pic>
        <p:nvPicPr>
          <p:cNvPr id="786444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814780"/>
            <a:ext cx="5445125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6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ChangeArrowheads="1"/>
          </p:cNvSpPr>
          <p:nvPr/>
        </p:nvSpPr>
        <p:spPr bwMode="auto">
          <a:xfrm>
            <a:off x="533400" y="4572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2.2.2  do_while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</a:t>
            </a:r>
          </a:p>
        </p:txBody>
      </p:sp>
      <p:sp>
        <p:nvSpPr>
          <p:cNvPr id="787459" name="Text Box 3"/>
          <p:cNvSpPr txBox="1">
            <a:spLocks noChangeArrowheads="1"/>
          </p:cNvSpPr>
          <p:nvPr/>
        </p:nvSpPr>
        <p:spPr bwMode="auto">
          <a:xfrm>
            <a:off x="1219200" y="1447800"/>
            <a:ext cx="1263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语句形式 </a:t>
            </a:r>
          </a:p>
        </p:txBody>
      </p:sp>
      <p:sp>
        <p:nvSpPr>
          <p:cNvPr id="787460" name="Text Box 4"/>
          <p:cNvSpPr txBox="1">
            <a:spLocks noChangeArrowheads="1"/>
          </p:cNvSpPr>
          <p:nvPr/>
        </p:nvSpPr>
        <p:spPr bwMode="auto">
          <a:xfrm>
            <a:off x="2930525" y="1447800"/>
            <a:ext cx="4232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do  </a:t>
            </a:r>
            <a:r>
              <a:rPr kumimoji="1" lang="zh-CN" altLang="en-US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循环体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 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while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（ </a:t>
            </a:r>
            <a:r>
              <a:rPr kumimoji="1" lang="zh-CN" altLang="en-US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表达式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）； 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311525" y="2895600"/>
            <a:ext cx="2708275" cy="2819400"/>
            <a:chOff x="2759" y="840"/>
            <a:chExt cx="1706" cy="1776"/>
          </a:xfrm>
        </p:grpSpPr>
        <p:sp>
          <p:nvSpPr>
            <p:cNvPr id="201736" name="AutoShape 6"/>
            <p:cNvSpPr>
              <a:spLocks noChangeArrowheads="1"/>
            </p:cNvSpPr>
            <p:nvPr/>
          </p:nvSpPr>
          <p:spPr bwMode="auto">
            <a:xfrm>
              <a:off x="3187" y="1824"/>
              <a:ext cx="1248" cy="385"/>
            </a:xfrm>
            <a:prstGeom prst="flowChartDecision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1" hangingPunct="1"/>
              <a:r>
                <a:rPr kumimoji="1" lang="zh-CN" altLang="en-US" b="1" i="1">
                  <a:latin typeface="Times New Roman" pitchFamily="18" charset="0"/>
                </a:rPr>
                <a:t>表达式</a:t>
              </a:r>
            </a:p>
          </p:txBody>
        </p:sp>
        <p:sp>
          <p:nvSpPr>
            <p:cNvPr id="201737" name="AutoShape 7"/>
            <p:cNvSpPr>
              <a:spLocks noChangeArrowheads="1"/>
            </p:cNvSpPr>
            <p:nvPr/>
          </p:nvSpPr>
          <p:spPr bwMode="auto">
            <a:xfrm>
              <a:off x="3168" y="1248"/>
              <a:ext cx="1297" cy="288"/>
            </a:xfrm>
            <a:prstGeom prst="flowChartProcess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0000" tIns="46800" rIns="90000" bIns="46800" anchor="ctr"/>
            <a:lstStyle/>
            <a:p>
              <a:pPr algn="ctr" eaLnBrk="1" hangingPunct="1"/>
              <a:r>
                <a:rPr kumimoji="1" lang="zh-CN" altLang="en-US" b="1" i="1">
                  <a:latin typeface="Times New Roman" pitchFamily="18" charset="0"/>
                </a:rPr>
                <a:t>循环体</a:t>
              </a:r>
            </a:p>
          </p:txBody>
        </p:sp>
        <p:sp>
          <p:nvSpPr>
            <p:cNvPr id="201738" name="Line 8"/>
            <p:cNvSpPr>
              <a:spLocks noChangeShapeType="1"/>
            </p:cNvSpPr>
            <p:nvPr/>
          </p:nvSpPr>
          <p:spPr bwMode="auto">
            <a:xfrm>
              <a:off x="3811" y="1536"/>
              <a:ext cx="0" cy="28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201739" name="Line 9"/>
            <p:cNvSpPr>
              <a:spLocks noChangeShapeType="1"/>
            </p:cNvSpPr>
            <p:nvPr/>
          </p:nvSpPr>
          <p:spPr bwMode="auto">
            <a:xfrm>
              <a:off x="3811" y="840"/>
              <a:ext cx="0" cy="40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787466" name="Text Box 10"/>
            <p:cNvSpPr txBox="1">
              <a:spLocks noChangeArrowheads="1"/>
            </p:cNvSpPr>
            <p:nvPr/>
          </p:nvSpPr>
          <p:spPr bwMode="auto">
            <a:xfrm>
              <a:off x="2759" y="1776"/>
              <a:ext cx="370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defRPr/>
              </a:pPr>
              <a:r>
                <a:rPr kumimoji="1" lang="en-US" altLang="zh-CN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true</a:t>
              </a:r>
            </a:p>
          </p:txBody>
        </p:sp>
        <p:sp>
          <p:nvSpPr>
            <p:cNvPr id="787467" name="Text Box 11"/>
            <p:cNvSpPr txBox="1">
              <a:spLocks noChangeArrowheads="1"/>
            </p:cNvSpPr>
            <p:nvPr/>
          </p:nvSpPr>
          <p:spPr bwMode="auto">
            <a:xfrm>
              <a:off x="3888" y="2256"/>
              <a:ext cx="394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defRPr/>
              </a:pPr>
              <a:r>
                <a:rPr kumimoji="1" lang="en-US" altLang="zh-CN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false</a:t>
              </a:r>
            </a:p>
          </p:txBody>
        </p:sp>
        <p:sp>
          <p:nvSpPr>
            <p:cNvPr id="201742" name="Line 12"/>
            <p:cNvSpPr>
              <a:spLocks noChangeShapeType="1"/>
            </p:cNvSpPr>
            <p:nvPr/>
          </p:nvSpPr>
          <p:spPr bwMode="auto">
            <a:xfrm>
              <a:off x="2784" y="1056"/>
              <a:ext cx="1027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201743" name="Line 13"/>
            <p:cNvSpPr>
              <a:spLocks noChangeShapeType="1"/>
            </p:cNvSpPr>
            <p:nvPr/>
          </p:nvSpPr>
          <p:spPr bwMode="auto">
            <a:xfrm>
              <a:off x="3815" y="2208"/>
              <a:ext cx="0" cy="40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201744" name="Line 14"/>
            <p:cNvSpPr>
              <a:spLocks noChangeShapeType="1"/>
            </p:cNvSpPr>
            <p:nvPr/>
          </p:nvSpPr>
          <p:spPr bwMode="auto">
            <a:xfrm flipH="1">
              <a:off x="2784" y="2016"/>
              <a:ext cx="384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201745" name="Line 15"/>
            <p:cNvSpPr>
              <a:spLocks noChangeShapeType="1"/>
            </p:cNvSpPr>
            <p:nvPr/>
          </p:nvSpPr>
          <p:spPr bwMode="auto">
            <a:xfrm flipV="1">
              <a:off x="2784" y="1056"/>
              <a:ext cx="0" cy="96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</p:grpSp>
      <p:sp>
        <p:nvSpPr>
          <p:cNvPr id="787472" name="Text Box 16"/>
          <p:cNvSpPr txBox="1">
            <a:spLocks noChangeArrowheads="1"/>
          </p:cNvSpPr>
          <p:nvPr/>
        </p:nvSpPr>
        <p:spPr bwMode="auto">
          <a:xfrm>
            <a:off x="1219200" y="2498725"/>
            <a:ext cx="1263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执行流程 </a:t>
            </a:r>
          </a:p>
        </p:txBody>
      </p:sp>
      <p:sp>
        <p:nvSpPr>
          <p:cNvPr id="201735" name="Rectangle 1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900" b="1" smtClean="0">
                <a:solidFill>
                  <a:schemeClr val="bg1"/>
                </a:solidFill>
              </a:rPr>
              <a:t>2.2.2  do_while</a:t>
            </a:r>
            <a:r>
              <a:rPr lang="zh-CN" altLang="en-US" sz="9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8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8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8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87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7458" grpId="0" autoUpdateAnimBg="0"/>
      <p:bldP spid="787459" grpId="0" autoUpdateAnimBg="0"/>
      <p:bldP spid="787460" grpId="0" autoUpdateAnimBg="0"/>
      <p:bldP spid="787472" grpId="0" autoUpdateAnimBg="0"/>
    </p:bld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533400" y="4572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2.2.2  do_while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</a:t>
            </a:r>
          </a:p>
        </p:txBody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4338638" y="3257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98488" y="1214438"/>
            <a:ext cx="5346700" cy="690562"/>
            <a:chOff x="377" y="765"/>
            <a:chExt cx="3368" cy="435"/>
          </a:xfrm>
        </p:grpSpPr>
        <p:sp>
          <p:nvSpPr>
            <p:cNvPr id="35848" name="Text Box 5"/>
            <p:cNvSpPr txBox="1">
              <a:spLocks noChangeArrowheads="1"/>
            </p:cNvSpPr>
            <p:nvPr/>
          </p:nvSpPr>
          <p:spPr bwMode="auto">
            <a:xfrm>
              <a:off x="377" y="877"/>
              <a:ext cx="33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rgbClr val="008000"/>
                  </a:solidFill>
                  <a:latin typeface="Times New Roman" pitchFamily="18" charset="0"/>
                </a:rPr>
                <a:t>例如，</a:t>
              </a:r>
              <a:r>
                <a:rPr kumimoji="1" lang="zh-CN" altLang="en-US" b="1">
                  <a:latin typeface="Times New Roman" pitchFamily="18" charset="0"/>
                </a:rPr>
                <a:t>用</a:t>
              </a:r>
              <a:r>
                <a:rPr kumimoji="1" lang="en-US" altLang="zh-CN" b="1">
                  <a:latin typeface="Times New Roman" pitchFamily="18" charset="0"/>
                </a:rPr>
                <a:t>do_while</a:t>
              </a:r>
              <a:r>
                <a:rPr kumimoji="1" lang="zh-CN" altLang="en-US" b="1">
                  <a:latin typeface="Times New Roman" pitchFamily="18" charset="0"/>
                </a:rPr>
                <a:t>语句的求和式                       的程序</a:t>
              </a:r>
            </a:p>
          </p:txBody>
        </p:sp>
        <p:graphicFrame>
          <p:nvGraphicFramePr>
            <p:cNvPr id="35842" name="Object 6"/>
            <p:cNvGraphicFramePr>
              <a:graphicFrameLocks noChangeAspect="1"/>
            </p:cNvGraphicFramePr>
            <p:nvPr/>
          </p:nvGraphicFramePr>
          <p:xfrm>
            <a:off x="2443" y="765"/>
            <a:ext cx="773" cy="435"/>
          </p:xfrm>
          <a:graphic>
            <a:graphicData uri="http://schemas.openxmlformats.org/presentationml/2006/ole">
              <p:oleObj spid="_x0000_s35842" name="Equation" r:id="rId3" imgW="761760" imgH="431640" progId="Equation.3">
                <p:embed/>
              </p:oleObj>
            </a:graphicData>
          </a:graphic>
        </p:graphicFrame>
      </p:grpSp>
      <p:sp>
        <p:nvSpPr>
          <p:cNvPr id="788487" name="Text Box 7"/>
          <p:cNvSpPr txBox="1">
            <a:spLocks noChangeArrowheads="1"/>
          </p:cNvSpPr>
          <p:nvPr/>
        </p:nvSpPr>
        <p:spPr bwMode="auto">
          <a:xfrm>
            <a:off x="966788" y="2170113"/>
            <a:ext cx="3873500" cy="3933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{  int  i = 1 ,   sum = 0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do</a:t>
            </a:r>
            <a:r>
              <a:rPr kumimoji="1" lang="en-US" altLang="zh-CN" b="1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{ sum += i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   i ++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}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while</a:t>
            </a:r>
            <a:r>
              <a:rPr kumimoji="1" lang="en-US" altLang="zh-CN" b="1">
                <a:latin typeface="Times New Roman" pitchFamily="18" charset="0"/>
              </a:rPr>
              <a:t> ( i &lt;= 100 ) ; 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" sum = " &lt;&lt; sum &lt;&lt; endl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  <p:sp>
        <p:nvSpPr>
          <p:cNvPr id="35847" name="Rectangle 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2.2.2  do_while</a:t>
            </a:r>
            <a:r>
              <a:rPr lang="zh-CN" altLang="en-US" sz="4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75"/>
                                        <p:tgtEl>
                                          <p:spTgt spid="788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5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75"/>
                                        <p:tgtEl>
                                          <p:spTgt spid="788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75"/>
                                        <p:tgtEl>
                                          <p:spTgt spid="788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875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75"/>
                                        <p:tgtEl>
                                          <p:spTgt spid="788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925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75"/>
                                        <p:tgtEl>
                                          <p:spTgt spid="7884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75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75"/>
                                        <p:tgtEl>
                                          <p:spTgt spid="7884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675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75"/>
                                        <p:tgtEl>
                                          <p:spTgt spid="7884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975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75"/>
                                        <p:tgtEl>
                                          <p:spTgt spid="7884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1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75"/>
                                        <p:tgtEl>
                                          <p:spTgt spid="7884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9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75"/>
                                        <p:tgtEl>
                                          <p:spTgt spid="7884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487" grpId="0" build="p" autoUpdateAnimBg="0" advAuto="100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5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2.1.1  if 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508934" name="Text Box 6"/>
          <p:cNvSpPr txBox="1">
            <a:spLocks noChangeArrowheads="1"/>
          </p:cNvSpPr>
          <p:nvPr/>
        </p:nvSpPr>
        <p:spPr bwMode="auto">
          <a:xfrm>
            <a:off x="647700" y="1039813"/>
            <a:ext cx="800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80000"/>
              </a:lnSpc>
              <a:defRPr/>
            </a:pPr>
            <a:r>
              <a:rPr kumimoji="1" lang="en-US" altLang="zh-CN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r>
              <a:rPr kumimoji="1" lang="zh-CN" altLang="en-US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．</a:t>
            </a:r>
            <a:r>
              <a:rPr kumimoji="1" lang="en-US" altLang="zh-CN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if </a:t>
            </a:r>
            <a:r>
              <a:rPr kumimoji="1" lang="zh-CN" altLang="en-US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语句的形式和执行流程 </a:t>
            </a:r>
          </a:p>
        </p:txBody>
      </p:sp>
      <p:sp>
        <p:nvSpPr>
          <p:cNvPr id="72708" name="Rectangle 7"/>
          <p:cNvSpPr>
            <a:spLocks noChangeArrowheads="1"/>
          </p:cNvSpPr>
          <p:nvPr/>
        </p:nvSpPr>
        <p:spPr bwMode="auto">
          <a:xfrm>
            <a:off x="762000" y="1862138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zh-CN" altLang="en-US" sz="2000" b="1">
                <a:latin typeface="Times New Roman" pitchFamily="18" charset="0"/>
              </a:rPr>
              <a:t>语句形式（</a:t>
            </a:r>
            <a:r>
              <a:rPr kumimoji="1" lang="en-US" altLang="zh-CN" sz="2000" b="1">
                <a:latin typeface="Times New Roman" pitchFamily="18" charset="0"/>
              </a:rPr>
              <a:t>2</a:t>
            </a:r>
            <a:r>
              <a:rPr kumimoji="1" lang="zh-CN" altLang="en-US" sz="2000" b="1">
                <a:latin typeface="Times New Roman" pitchFamily="18" charset="0"/>
              </a:rPr>
              <a:t>）</a:t>
            </a:r>
          </a:p>
        </p:txBody>
      </p:sp>
      <p:sp>
        <p:nvSpPr>
          <p:cNvPr id="72709" name="Text Box 8"/>
          <p:cNvSpPr txBox="1">
            <a:spLocks noChangeArrowheads="1"/>
          </p:cNvSpPr>
          <p:nvPr/>
        </p:nvSpPr>
        <p:spPr bwMode="auto">
          <a:xfrm>
            <a:off x="609600" y="2487613"/>
            <a:ext cx="32004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 eaLnBrk="1" hangingPunct="1">
              <a:lnSpc>
                <a:spcPct val="190000"/>
              </a:lnSpc>
            </a:pPr>
            <a:r>
              <a:rPr kumimoji="1" lang="en-US" altLang="zh-CN" sz="2000" b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if</a:t>
            </a:r>
            <a:r>
              <a:rPr kumimoji="1" lang="zh-CN" altLang="en-US" sz="2000" b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（ </a:t>
            </a:r>
            <a:r>
              <a:rPr kumimoji="1" lang="zh-CN" altLang="en-US" sz="2000" b="1" i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表达式</a:t>
            </a:r>
            <a:r>
              <a:rPr kumimoji="1" lang="zh-CN" altLang="en-US" sz="2000" b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） </a:t>
            </a:r>
            <a:r>
              <a:rPr kumimoji="1" lang="zh-CN" altLang="en-US" sz="2000" b="1" i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语句</a:t>
            </a:r>
            <a:r>
              <a:rPr kumimoji="1" lang="en-US" altLang="zh-CN" sz="2000" b="1" i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1</a:t>
            </a:r>
            <a:r>
              <a:rPr kumimoji="1" lang="en-US" altLang="zh-CN" sz="2000" b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1" lang="zh-CN" altLang="en-US" sz="2000" b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；</a:t>
            </a:r>
          </a:p>
          <a:p>
            <a:pPr marL="457200" indent="-457200" algn="just" eaLnBrk="1" hangingPunct="1">
              <a:lnSpc>
                <a:spcPct val="190000"/>
              </a:lnSpc>
            </a:pPr>
            <a:r>
              <a:rPr kumimoji="1" lang="zh-CN" altLang="en-US" sz="2000" b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kumimoji="1" lang="en-US" altLang="zh-CN" sz="2000" b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else  </a:t>
            </a:r>
            <a:r>
              <a:rPr kumimoji="1" lang="zh-CN" altLang="en-US" sz="2000" b="1" i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语句</a:t>
            </a:r>
            <a:r>
              <a:rPr kumimoji="1" lang="en-US" altLang="zh-CN" sz="2000" b="1" i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2</a:t>
            </a:r>
            <a:r>
              <a:rPr kumimoji="1" lang="en-US" altLang="zh-CN" sz="2000" b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1" lang="zh-CN" altLang="en-US" sz="2000" b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； </a:t>
            </a:r>
          </a:p>
        </p:txBody>
      </p:sp>
      <p:sp>
        <p:nvSpPr>
          <p:cNvPr id="72710" name="Text Box 9"/>
          <p:cNvSpPr txBox="1">
            <a:spLocks noChangeArrowheads="1"/>
          </p:cNvSpPr>
          <p:nvPr/>
        </p:nvSpPr>
        <p:spPr bwMode="auto">
          <a:xfrm>
            <a:off x="5334000" y="1495425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 eaLnBrk="1" hangingPunct="1"/>
            <a:r>
              <a:rPr kumimoji="1" lang="zh-CN" altLang="en-US" b="1" i="1">
                <a:latin typeface="Times New Roman" pitchFamily="18" charset="0"/>
              </a:rPr>
              <a:t>执行流程</a:t>
            </a:r>
            <a:endParaRPr kumimoji="1" lang="zh-CN" altLang="en-US" b="1">
              <a:latin typeface="Times New Roman" pitchFamily="18" charset="0"/>
            </a:endParaRPr>
          </a:p>
        </p:txBody>
      </p:sp>
      <p:grpSp>
        <p:nvGrpSpPr>
          <p:cNvPr id="72711" name="Group 10"/>
          <p:cNvGrpSpPr>
            <a:grpSpLocks/>
          </p:cNvGrpSpPr>
          <p:nvPr/>
        </p:nvGrpSpPr>
        <p:grpSpPr bwMode="auto">
          <a:xfrm>
            <a:off x="4038600" y="2487613"/>
            <a:ext cx="4495800" cy="2819400"/>
            <a:chOff x="1488" y="1776"/>
            <a:chExt cx="2832" cy="1776"/>
          </a:xfrm>
        </p:grpSpPr>
        <p:sp>
          <p:nvSpPr>
            <p:cNvPr id="508939" name="Text Box 11"/>
            <p:cNvSpPr txBox="1">
              <a:spLocks noChangeArrowheads="1"/>
            </p:cNvSpPr>
            <p:nvPr/>
          </p:nvSpPr>
          <p:spPr bwMode="auto">
            <a:xfrm>
              <a:off x="3468" y="2064"/>
              <a:ext cx="64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false (0)</a:t>
              </a:r>
            </a:p>
          </p:txBody>
        </p:sp>
        <p:sp>
          <p:nvSpPr>
            <p:cNvPr id="508940" name="Text Box 12"/>
            <p:cNvSpPr txBox="1">
              <a:spLocks noChangeArrowheads="1"/>
            </p:cNvSpPr>
            <p:nvPr/>
          </p:nvSpPr>
          <p:spPr bwMode="auto">
            <a:xfrm>
              <a:off x="1635" y="2055"/>
              <a:ext cx="7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true (</a:t>
              </a:r>
              <a:r>
                <a:rPr kumimoji="1" lang="zh-CN" altLang="en-US" sz="20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非</a:t>
              </a:r>
              <a:r>
                <a:rPr kumimoji="1" lang="en-US" altLang="zh-CN" sz="20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0</a:t>
              </a:r>
              <a:r>
                <a:rPr kumimoji="1" lang="en-US" altLang="en-US" sz="20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)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72726" name="AutoShape 13"/>
            <p:cNvSpPr>
              <a:spLocks noChangeArrowheads="1"/>
            </p:cNvSpPr>
            <p:nvPr/>
          </p:nvSpPr>
          <p:spPr bwMode="auto">
            <a:xfrm>
              <a:off x="2144" y="2081"/>
              <a:ext cx="1480" cy="448"/>
            </a:xfrm>
            <a:prstGeom prst="flowChartDecision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2000" i="1">
                  <a:latin typeface="Times New Roman" pitchFamily="18" charset="0"/>
                </a:rPr>
                <a:t>   </a:t>
              </a:r>
              <a:r>
                <a:rPr kumimoji="1" lang="zh-CN" altLang="en-US" sz="2000" b="1" i="1">
                  <a:latin typeface="Times New Roman" pitchFamily="18" charset="0"/>
                </a:rPr>
                <a:t>表达式</a:t>
              </a:r>
              <a:r>
                <a:rPr kumimoji="1" lang="zh-CN" altLang="en-US" sz="2000" b="1">
                  <a:solidFill>
                    <a:srgbClr val="FF0000"/>
                  </a:solidFill>
                  <a:latin typeface="Times New Roman" pitchFamily="18" charset="0"/>
                </a:rPr>
                <a:t>  </a:t>
              </a:r>
              <a:endParaRPr kumimoji="1" lang="zh-CN" altLang="en-US" sz="2000">
                <a:latin typeface="Times New Roman" pitchFamily="18" charset="0"/>
              </a:endParaRPr>
            </a:p>
          </p:txBody>
        </p:sp>
        <p:sp>
          <p:nvSpPr>
            <p:cNvPr id="72727" name="AutoShape 14"/>
            <p:cNvSpPr>
              <a:spLocks noChangeArrowheads="1"/>
            </p:cNvSpPr>
            <p:nvPr/>
          </p:nvSpPr>
          <p:spPr bwMode="auto">
            <a:xfrm>
              <a:off x="1488" y="2727"/>
              <a:ext cx="957" cy="256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zh-CN" altLang="en-US" sz="2000" b="1" i="1">
                  <a:latin typeface="Times New Roman" pitchFamily="18" charset="0"/>
                </a:rPr>
                <a:t>语 句  </a:t>
              </a:r>
              <a:r>
                <a:rPr kumimoji="1" lang="en-US" altLang="zh-CN" sz="2000" b="1" i="1">
                  <a:latin typeface="Times New Roman" pitchFamily="18" charset="0"/>
                </a:rPr>
                <a:t>1</a:t>
              </a:r>
              <a:endParaRPr kumimoji="1" lang="en-US" altLang="zh-CN" sz="2000" i="1">
                <a:latin typeface="Times New Roman" pitchFamily="18" charset="0"/>
              </a:endParaRPr>
            </a:p>
          </p:txBody>
        </p:sp>
        <p:sp>
          <p:nvSpPr>
            <p:cNvPr id="72728" name="Line 15"/>
            <p:cNvSpPr>
              <a:spLocks noChangeShapeType="1"/>
            </p:cNvSpPr>
            <p:nvPr/>
          </p:nvSpPr>
          <p:spPr bwMode="auto">
            <a:xfrm>
              <a:off x="2883" y="1776"/>
              <a:ext cx="0" cy="336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2729" name="AutoShape 16"/>
            <p:cNvSpPr>
              <a:spLocks noChangeArrowheads="1"/>
            </p:cNvSpPr>
            <p:nvPr/>
          </p:nvSpPr>
          <p:spPr bwMode="auto">
            <a:xfrm>
              <a:off x="3363" y="2727"/>
              <a:ext cx="957" cy="256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zh-CN" altLang="en-US" sz="2000" b="1" i="1">
                  <a:latin typeface="Times New Roman" pitchFamily="18" charset="0"/>
                </a:rPr>
                <a:t>语 句  </a:t>
              </a:r>
              <a:r>
                <a:rPr kumimoji="1" lang="en-US" altLang="zh-CN" sz="2000" b="1" i="1">
                  <a:latin typeface="Times New Roman" pitchFamily="18" charset="0"/>
                </a:rPr>
                <a:t>2</a:t>
              </a:r>
              <a:endParaRPr kumimoji="1" lang="en-US" altLang="zh-CN" sz="2000" i="1">
                <a:latin typeface="Times New Roman" pitchFamily="18" charset="0"/>
              </a:endParaRPr>
            </a:p>
          </p:txBody>
        </p:sp>
        <p:sp>
          <p:nvSpPr>
            <p:cNvPr id="72730" name="Line 17"/>
            <p:cNvSpPr>
              <a:spLocks noChangeShapeType="1"/>
            </p:cNvSpPr>
            <p:nvPr/>
          </p:nvSpPr>
          <p:spPr bwMode="auto">
            <a:xfrm>
              <a:off x="3552" y="2304"/>
              <a:ext cx="288" cy="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2731" name="Line 18"/>
            <p:cNvSpPr>
              <a:spLocks noChangeShapeType="1"/>
            </p:cNvSpPr>
            <p:nvPr/>
          </p:nvSpPr>
          <p:spPr bwMode="auto">
            <a:xfrm>
              <a:off x="3840" y="2304"/>
              <a:ext cx="0" cy="432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2732" name="Line 19"/>
            <p:cNvSpPr>
              <a:spLocks noChangeShapeType="1"/>
            </p:cNvSpPr>
            <p:nvPr/>
          </p:nvSpPr>
          <p:spPr bwMode="auto">
            <a:xfrm>
              <a:off x="1968" y="2304"/>
              <a:ext cx="0" cy="432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2733" name="Line 20"/>
            <p:cNvSpPr>
              <a:spLocks noChangeShapeType="1"/>
            </p:cNvSpPr>
            <p:nvPr/>
          </p:nvSpPr>
          <p:spPr bwMode="auto">
            <a:xfrm>
              <a:off x="1968" y="2304"/>
              <a:ext cx="288" cy="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2734" name="Line 21"/>
            <p:cNvSpPr>
              <a:spLocks noChangeShapeType="1"/>
            </p:cNvSpPr>
            <p:nvPr/>
          </p:nvSpPr>
          <p:spPr bwMode="auto">
            <a:xfrm>
              <a:off x="1968" y="2976"/>
              <a:ext cx="0" cy="24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2735" name="Line 22"/>
            <p:cNvSpPr>
              <a:spLocks noChangeShapeType="1"/>
            </p:cNvSpPr>
            <p:nvPr/>
          </p:nvSpPr>
          <p:spPr bwMode="auto">
            <a:xfrm>
              <a:off x="3840" y="2976"/>
              <a:ext cx="0" cy="24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2736" name="Line 23"/>
            <p:cNvSpPr>
              <a:spLocks noChangeShapeType="1"/>
            </p:cNvSpPr>
            <p:nvPr/>
          </p:nvSpPr>
          <p:spPr bwMode="auto">
            <a:xfrm>
              <a:off x="1968" y="3216"/>
              <a:ext cx="1872" cy="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2737" name="Line 24"/>
            <p:cNvSpPr>
              <a:spLocks noChangeShapeType="1"/>
            </p:cNvSpPr>
            <p:nvPr/>
          </p:nvSpPr>
          <p:spPr bwMode="auto">
            <a:xfrm>
              <a:off x="2880" y="3216"/>
              <a:ext cx="0" cy="336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08953" name="Line 25"/>
          <p:cNvSpPr>
            <a:spLocks noChangeShapeType="1"/>
          </p:cNvSpPr>
          <p:nvPr/>
        </p:nvSpPr>
        <p:spPr bwMode="auto">
          <a:xfrm>
            <a:off x="6205538" y="2487613"/>
            <a:ext cx="0" cy="533400"/>
          </a:xfrm>
          <a:prstGeom prst="line">
            <a:avLst/>
          </a:prstGeom>
          <a:noFill/>
          <a:ln w="57150">
            <a:solidFill>
              <a:srgbClr val="99CCFF"/>
            </a:solidFill>
            <a:round/>
            <a:headEnd/>
            <a:tailEnd type="stealth" w="med" len="med"/>
          </a:ln>
          <a:effectLst>
            <a:outerShdw dist="45791" dir="3378596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757738" y="3325813"/>
            <a:ext cx="457200" cy="685800"/>
            <a:chOff x="1968" y="2448"/>
            <a:chExt cx="288" cy="432"/>
          </a:xfrm>
        </p:grpSpPr>
        <p:sp>
          <p:nvSpPr>
            <p:cNvPr id="508955" name="Line 27"/>
            <p:cNvSpPr>
              <a:spLocks noChangeShapeType="1"/>
            </p:cNvSpPr>
            <p:nvPr/>
          </p:nvSpPr>
          <p:spPr bwMode="auto">
            <a:xfrm>
              <a:off x="1968" y="2448"/>
              <a:ext cx="288" cy="0"/>
            </a:xfrm>
            <a:prstGeom prst="line">
              <a:avLst/>
            </a:prstGeom>
            <a:noFill/>
            <a:ln w="57150">
              <a:solidFill>
                <a:srgbClr val="99CCFF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08956" name="Line 28"/>
            <p:cNvSpPr>
              <a:spLocks noChangeShapeType="1"/>
            </p:cNvSpPr>
            <p:nvPr/>
          </p:nvSpPr>
          <p:spPr bwMode="auto">
            <a:xfrm>
              <a:off x="1968" y="2448"/>
              <a:ext cx="0" cy="432"/>
            </a:xfrm>
            <a:prstGeom prst="line">
              <a:avLst/>
            </a:prstGeom>
            <a:noFill/>
            <a:ln w="57150">
              <a:solidFill>
                <a:srgbClr val="99CCFF"/>
              </a:solidFill>
              <a:round/>
              <a:headEnd/>
              <a:tailEnd type="stealth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4757738" y="4392613"/>
            <a:ext cx="1447800" cy="914400"/>
            <a:chOff x="1968" y="3120"/>
            <a:chExt cx="912" cy="576"/>
          </a:xfrm>
        </p:grpSpPr>
        <p:sp>
          <p:nvSpPr>
            <p:cNvPr id="508958" name="Line 30"/>
            <p:cNvSpPr>
              <a:spLocks noChangeShapeType="1"/>
            </p:cNvSpPr>
            <p:nvPr/>
          </p:nvSpPr>
          <p:spPr bwMode="auto">
            <a:xfrm>
              <a:off x="1968" y="3120"/>
              <a:ext cx="0" cy="240"/>
            </a:xfrm>
            <a:prstGeom prst="line">
              <a:avLst/>
            </a:prstGeom>
            <a:noFill/>
            <a:ln w="57150">
              <a:solidFill>
                <a:srgbClr val="99CCFF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08959" name="Line 31"/>
            <p:cNvSpPr>
              <a:spLocks noChangeShapeType="1"/>
            </p:cNvSpPr>
            <p:nvPr/>
          </p:nvSpPr>
          <p:spPr bwMode="auto">
            <a:xfrm>
              <a:off x="1968" y="3360"/>
              <a:ext cx="912" cy="0"/>
            </a:xfrm>
            <a:prstGeom prst="line">
              <a:avLst/>
            </a:prstGeom>
            <a:noFill/>
            <a:ln w="57150">
              <a:solidFill>
                <a:srgbClr val="99CCFF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08960" name="Line 32"/>
            <p:cNvSpPr>
              <a:spLocks noChangeShapeType="1"/>
            </p:cNvSpPr>
            <p:nvPr/>
          </p:nvSpPr>
          <p:spPr bwMode="auto">
            <a:xfrm>
              <a:off x="2880" y="3360"/>
              <a:ext cx="0" cy="336"/>
            </a:xfrm>
            <a:prstGeom prst="line">
              <a:avLst/>
            </a:prstGeom>
            <a:noFill/>
            <a:ln w="57150">
              <a:solidFill>
                <a:srgbClr val="99CCFF"/>
              </a:solidFill>
              <a:round/>
              <a:headEnd/>
              <a:tailEnd type="stealth" w="med" len="med"/>
            </a:ln>
            <a:effectLst>
              <a:outerShdw dist="45791" dir="3378596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508961" name="Text Box 33"/>
          <p:cNvSpPr txBox="1">
            <a:spLocks noChangeArrowheads="1"/>
          </p:cNvSpPr>
          <p:nvPr/>
        </p:nvSpPr>
        <p:spPr bwMode="auto">
          <a:xfrm>
            <a:off x="4267200" y="2930525"/>
            <a:ext cx="1187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eaLnBrk="1" hangingPunct="1"/>
            <a:r>
              <a:rPr kumimoji="1" lang="en-US" altLang="zh-CN" sz="2000">
                <a:solidFill>
                  <a:srgbClr val="FF0000"/>
                </a:solidFill>
                <a:latin typeface="Times New Roman" pitchFamily="18" charset="0"/>
              </a:rPr>
              <a:t>true (</a:t>
            </a:r>
            <a:r>
              <a:rPr kumimoji="1" lang="zh-CN" altLang="en-US" sz="2000">
                <a:solidFill>
                  <a:srgbClr val="FF0000"/>
                </a:solidFill>
                <a:latin typeface="Times New Roman" pitchFamily="18" charset="0"/>
              </a:rPr>
              <a:t>非</a:t>
            </a:r>
            <a:r>
              <a:rPr kumimoji="1" lang="en-US" altLang="zh-CN" sz="2000">
                <a:solidFill>
                  <a:srgbClr val="FF0000"/>
                </a:solidFill>
                <a:latin typeface="Times New Roman" pitchFamily="18" charset="0"/>
              </a:rPr>
              <a:t>0</a:t>
            </a:r>
            <a:r>
              <a:rPr kumimoji="1" lang="en-US" altLang="en-US" sz="2000">
                <a:solidFill>
                  <a:srgbClr val="FF0000"/>
                </a:solidFill>
                <a:latin typeface="Times New Roman" pitchFamily="18" charset="0"/>
              </a:rPr>
              <a:t>)</a:t>
            </a:r>
            <a:endParaRPr kumimoji="1" lang="en-US" altLang="zh-CN" sz="2000">
              <a:latin typeface="Times New Roman" pitchFamily="18" charset="0"/>
            </a:endParaRPr>
          </a:p>
        </p:txBody>
      </p:sp>
      <p:sp>
        <p:nvSpPr>
          <p:cNvPr id="508962" name="AutoShape 34"/>
          <p:cNvSpPr>
            <a:spLocks noChangeArrowheads="1"/>
          </p:cNvSpPr>
          <p:nvPr/>
        </p:nvSpPr>
        <p:spPr bwMode="auto">
          <a:xfrm>
            <a:off x="5035550" y="2949575"/>
            <a:ext cx="2349500" cy="711200"/>
          </a:xfrm>
          <a:prstGeom prst="flowChartDecision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45791" dir="3378596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000" i="1">
                <a:solidFill>
                  <a:schemeClr val="bg1"/>
                </a:solidFill>
                <a:latin typeface="Times New Roman" pitchFamily="18" charset="0"/>
              </a:rPr>
              <a:t>   </a:t>
            </a:r>
            <a:r>
              <a:rPr kumimoji="1" lang="zh-CN" altLang="en-US" sz="2000" b="1" i="1">
                <a:latin typeface="Times New Roman" pitchFamily="18" charset="0"/>
              </a:rPr>
              <a:t>表达式</a:t>
            </a:r>
            <a:r>
              <a:rPr kumimoji="1" lang="zh-CN" altLang="en-US" sz="2000" b="1">
                <a:solidFill>
                  <a:schemeClr val="bg1"/>
                </a:solidFill>
                <a:latin typeface="Times New Roman" pitchFamily="18" charset="0"/>
              </a:rPr>
              <a:t>  </a:t>
            </a:r>
            <a:endParaRPr kumimoji="1" lang="zh-CN" altLang="en-US" sz="2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08963" name="AutoShape 35"/>
          <p:cNvSpPr>
            <a:spLocks noChangeArrowheads="1"/>
          </p:cNvSpPr>
          <p:nvPr/>
        </p:nvSpPr>
        <p:spPr bwMode="auto">
          <a:xfrm>
            <a:off x="4038600" y="3997325"/>
            <a:ext cx="1519238" cy="406400"/>
          </a:xfrm>
          <a:prstGeom prst="flowChartProcess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45791" dir="3378596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000" b="1" i="1">
                <a:latin typeface="Times New Roman" pitchFamily="18" charset="0"/>
              </a:rPr>
              <a:t>语 句  </a:t>
            </a:r>
            <a:r>
              <a:rPr kumimoji="1" lang="en-US" altLang="zh-CN" sz="2000" b="1" i="1">
                <a:latin typeface="Times New Roman" pitchFamily="18" charset="0"/>
              </a:rPr>
              <a:t>1</a:t>
            </a:r>
            <a:endParaRPr kumimoji="1" lang="en-US" altLang="zh-CN" sz="2000" i="1">
              <a:latin typeface="Times New Roman" pitchFamily="18" charset="0"/>
            </a:endParaRPr>
          </a:p>
        </p:txBody>
      </p:sp>
      <p:sp>
        <p:nvSpPr>
          <p:cNvPr id="72718" name="Rectangle 3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-26988"/>
            <a:ext cx="1104900" cy="228601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2.1.1  if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8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8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8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8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8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17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0"/>
                            </p:stCondLst>
                            <p:childTnLst>
                              <p:par>
                                <p:cTn id="28" presetID="17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961" grpId="0" autoUpdateAnimBg="0"/>
      <p:bldP spid="508962" grpId="0" animBg="1" autoUpdateAnimBg="0"/>
      <p:bldP spid="508963" grpId="0" animBg="1" autoUpdateAnimBg="0"/>
    </p:bld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Rectangle 2"/>
          <p:cNvSpPr>
            <a:spLocks noChangeArrowheads="1"/>
          </p:cNvSpPr>
          <p:nvPr/>
        </p:nvSpPr>
        <p:spPr bwMode="auto">
          <a:xfrm>
            <a:off x="1066800" y="3744913"/>
            <a:ext cx="2895600" cy="16002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533400" y="4572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2.2.2  do_while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</a:t>
            </a:r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4338638" y="3257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966788" y="2170113"/>
            <a:ext cx="3873500" cy="3933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{  int  i = 1 ,   sum = 0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do</a:t>
            </a:r>
            <a:r>
              <a:rPr kumimoji="1" lang="en-US" altLang="zh-CN" b="1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{ sum += i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   i ++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}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while</a:t>
            </a:r>
            <a:r>
              <a:rPr kumimoji="1" lang="en-US" altLang="zh-CN" b="1">
                <a:latin typeface="Times New Roman" pitchFamily="18" charset="0"/>
              </a:rPr>
              <a:t> ( i &lt;= 100 ) ; 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" sum = " &lt;&lt; sum &lt;&lt; endl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  <p:sp>
        <p:nvSpPr>
          <p:cNvPr id="789510" name="Text Box 6"/>
          <p:cNvSpPr txBox="1">
            <a:spLocks noChangeArrowheads="1"/>
          </p:cNvSpPr>
          <p:nvPr/>
        </p:nvSpPr>
        <p:spPr bwMode="auto">
          <a:xfrm>
            <a:off x="5668963" y="3744913"/>
            <a:ext cx="2865437" cy="1628775"/>
          </a:xfrm>
          <a:prstGeom prst="rect">
            <a:avLst/>
          </a:prstGeom>
          <a:solidFill>
            <a:srgbClr val="FFFFFF"/>
          </a:solidFill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while</a:t>
            </a:r>
            <a:r>
              <a:rPr kumimoji="1" lang="en-US" altLang="zh-CN" b="1">
                <a:latin typeface="Times New Roman" pitchFamily="18" charset="0"/>
              </a:rPr>
              <a:t> ( i &lt;= 100 )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{   sum =  sum + i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     i + +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}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191000" y="3986213"/>
            <a:ext cx="1219200" cy="595312"/>
            <a:chOff x="2640" y="2457"/>
            <a:chExt cx="768" cy="375"/>
          </a:xfrm>
        </p:grpSpPr>
        <p:sp>
          <p:nvSpPr>
            <p:cNvPr id="36876" name="AutoShape 8"/>
            <p:cNvSpPr>
              <a:spLocks noChangeArrowheads="1"/>
            </p:cNvSpPr>
            <p:nvPr/>
          </p:nvSpPr>
          <p:spPr bwMode="auto">
            <a:xfrm>
              <a:off x="2640" y="2688"/>
              <a:ext cx="768" cy="144"/>
            </a:xfrm>
            <a:prstGeom prst="rightArrow">
              <a:avLst>
                <a:gd name="adj1" fmla="val 50000"/>
                <a:gd name="adj2" fmla="val 133333"/>
              </a:avLst>
            </a:prstGeom>
            <a:solidFill>
              <a:srgbClr val="FF5050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877" name="Text Box 9"/>
            <p:cNvSpPr txBox="1">
              <a:spLocks noChangeArrowheads="1"/>
            </p:cNvSpPr>
            <p:nvPr/>
          </p:nvSpPr>
          <p:spPr bwMode="auto">
            <a:xfrm>
              <a:off x="2822" y="2457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zh-CN" altLang="en-US" i="1">
                  <a:latin typeface="Times New Roman" pitchFamily="18" charset="0"/>
                </a:rPr>
                <a:t>比较</a:t>
              </a:r>
            </a:p>
          </p:txBody>
        </p:sp>
      </p:grpSp>
      <p:grpSp>
        <p:nvGrpSpPr>
          <p:cNvPr id="36873" name="Group 10"/>
          <p:cNvGrpSpPr>
            <a:grpSpLocks/>
          </p:cNvGrpSpPr>
          <p:nvPr/>
        </p:nvGrpSpPr>
        <p:grpSpPr bwMode="auto">
          <a:xfrm>
            <a:off x="598488" y="1214438"/>
            <a:ext cx="5346700" cy="690562"/>
            <a:chOff x="377" y="765"/>
            <a:chExt cx="3368" cy="435"/>
          </a:xfrm>
        </p:grpSpPr>
        <p:sp>
          <p:nvSpPr>
            <p:cNvPr id="36875" name="Text Box 11"/>
            <p:cNvSpPr txBox="1">
              <a:spLocks noChangeArrowheads="1"/>
            </p:cNvSpPr>
            <p:nvPr/>
          </p:nvSpPr>
          <p:spPr bwMode="auto">
            <a:xfrm>
              <a:off x="377" y="877"/>
              <a:ext cx="33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rgbClr val="008000"/>
                  </a:solidFill>
                  <a:latin typeface="Times New Roman" pitchFamily="18" charset="0"/>
                </a:rPr>
                <a:t>例如，</a:t>
              </a:r>
              <a:r>
                <a:rPr kumimoji="1" lang="zh-CN" altLang="en-US" b="1">
                  <a:latin typeface="Times New Roman" pitchFamily="18" charset="0"/>
                </a:rPr>
                <a:t>用</a:t>
              </a:r>
              <a:r>
                <a:rPr kumimoji="1" lang="en-US" altLang="zh-CN" b="1">
                  <a:latin typeface="Times New Roman" pitchFamily="18" charset="0"/>
                </a:rPr>
                <a:t>do_while</a:t>
              </a:r>
              <a:r>
                <a:rPr kumimoji="1" lang="zh-CN" altLang="en-US" b="1">
                  <a:latin typeface="Times New Roman" pitchFamily="18" charset="0"/>
                </a:rPr>
                <a:t>语句的求和式                       的程序</a:t>
              </a:r>
            </a:p>
          </p:txBody>
        </p:sp>
        <p:graphicFrame>
          <p:nvGraphicFramePr>
            <p:cNvPr id="36866" name="Object 12"/>
            <p:cNvGraphicFramePr>
              <a:graphicFrameLocks noChangeAspect="1"/>
            </p:cNvGraphicFramePr>
            <p:nvPr/>
          </p:nvGraphicFramePr>
          <p:xfrm>
            <a:off x="2443" y="765"/>
            <a:ext cx="773" cy="435"/>
          </p:xfrm>
          <a:graphic>
            <a:graphicData uri="http://schemas.openxmlformats.org/presentationml/2006/ole">
              <p:oleObj spid="_x0000_s36866" name="Equation" r:id="rId3" imgW="761760" imgH="431640" progId="Equation.3">
                <p:embed/>
              </p:oleObj>
            </a:graphicData>
          </a:graphic>
        </p:graphicFrame>
      </p:grpSp>
      <p:sp>
        <p:nvSpPr>
          <p:cNvPr id="36874" name="Rectangle 1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2.2.2  do_while</a:t>
            </a:r>
            <a:r>
              <a:rPr lang="zh-CN" altLang="en-US" sz="4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75"/>
                                        <p:tgtEl>
                                          <p:spTgt spid="7895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75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75"/>
                                        <p:tgtEl>
                                          <p:spTgt spid="789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5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75"/>
                                        <p:tgtEl>
                                          <p:spTgt spid="789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375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75"/>
                                        <p:tgtEl>
                                          <p:spTgt spid="789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675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75"/>
                                        <p:tgtEl>
                                          <p:spTgt spid="789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9506" grpId="0" animBg="1"/>
      <p:bldP spid="789510" grpId="0" build="p" animBg="1" autoUpdateAnimBg="0" advAuto="1000"/>
    </p:bld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4338638" y="3257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790531" name="Text Box 3"/>
          <p:cNvSpPr txBox="1">
            <a:spLocks noChangeArrowheads="1"/>
          </p:cNvSpPr>
          <p:nvPr/>
        </p:nvSpPr>
        <p:spPr bwMode="auto">
          <a:xfrm>
            <a:off x="609600" y="914400"/>
            <a:ext cx="3455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2-11  </a:t>
            </a:r>
            <a:r>
              <a:rPr kumimoji="1" lang="zh-CN" altLang="en-US" sz="2000" b="1">
                <a:latin typeface="Times New Roman" pitchFamily="18" charset="0"/>
              </a:rPr>
              <a:t>使用级数求</a:t>
            </a:r>
            <a:r>
              <a:rPr kumimoji="1" lang="zh-CN" altLang="en-US" sz="2000" b="1">
                <a:latin typeface="Times New Roman" pitchFamily="18" charset="0"/>
                <a:sym typeface="Symbol" pitchFamily="18" charset="2"/>
              </a:rPr>
              <a:t>的近似值</a:t>
            </a:r>
          </a:p>
        </p:txBody>
      </p:sp>
      <p:graphicFrame>
        <p:nvGraphicFramePr>
          <p:cNvPr id="790532" name="Object 4"/>
          <p:cNvGraphicFramePr>
            <a:graphicFrameLocks noChangeAspect="1"/>
          </p:cNvGraphicFramePr>
          <p:nvPr/>
        </p:nvGraphicFramePr>
        <p:xfrm>
          <a:off x="2873375" y="1508125"/>
          <a:ext cx="3527425" cy="549275"/>
        </p:xfrm>
        <a:graphic>
          <a:graphicData uri="http://schemas.openxmlformats.org/presentationml/2006/ole">
            <p:oleObj spid="_x0000_s37890" name="公式" r:id="rId3" imgW="2400120" imgH="393480" progId="Equation.3">
              <p:embed/>
            </p:oleObj>
          </a:graphicData>
        </a:graphic>
      </p:graphicFrame>
      <p:sp>
        <p:nvSpPr>
          <p:cNvPr id="790533" name="Text Box 5"/>
          <p:cNvSpPr txBox="1">
            <a:spLocks noChangeArrowheads="1"/>
          </p:cNvSpPr>
          <p:nvPr/>
        </p:nvSpPr>
        <p:spPr bwMode="auto">
          <a:xfrm>
            <a:off x="533400" y="2133600"/>
            <a:ext cx="82296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kumimoji="1" lang="zh-CN" altLang="en-US" sz="2000" b="1" i="1">
                <a:solidFill>
                  <a:srgbClr val="0033CC"/>
                </a:solidFill>
                <a:latin typeface="Times New Roman" pitchFamily="18" charset="0"/>
              </a:rPr>
              <a:t>分析一</a:t>
            </a:r>
          </a:p>
          <a:p>
            <a:pPr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	用循环对各项值迭加，直至被加项 </a:t>
            </a:r>
            <a:r>
              <a:rPr kumimoji="1" lang="en-US" altLang="zh-CN" sz="2000" b="1">
                <a:latin typeface="Times New Roman" pitchFamily="18" charset="0"/>
              </a:rPr>
              <a:t>&lt; </a:t>
            </a:r>
            <a:r>
              <a:rPr kumimoji="1" lang="en-US" altLang="zh-CN" sz="2000" b="1">
                <a:latin typeface="Times New Roman" pitchFamily="18" charset="0"/>
                <a:sym typeface="Symbol" pitchFamily="18" charset="2"/>
              </a:rPr>
              <a:t>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  <a:sym typeface="Symbol" pitchFamily="18" charset="2"/>
              </a:rPr>
              <a:t>	</a:t>
            </a:r>
            <a:r>
              <a:rPr kumimoji="1" lang="zh-CN" altLang="en-US" sz="2000" b="1">
                <a:latin typeface="Times New Roman" pitchFamily="18" charset="0"/>
                <a:sym typeface="Symbol" pitchFamily="18" charset="2"/>
              </a:rPr>
              <a:t>设第 </a:t>
            </a:r>
            <a:r>
              <a:rPr kumimoji="1" lang="en-US" altLang="zh-CN" sz="2000" b="1">
                <a:latin typeface="Times New Roman" pitchFamily="18" charset="0"/>
                <a:sym typeface="Symbol" pitchFamily="18" charset="2"/>
              </a:rPr>
              <a:t>t </a:t>
            </a:r>
            <a:r>
              <a:rPr kumimoji="1" lang="zh-CN" altLang="en-US" sz="2000" b="1">
                <a:latin typeface="Times New Roman" pitchFamily="18" charset="0"/>
                <a:sym typeface="Symbol" pitchFamily="18" charset="2"/>
              </a:rPr>
              <a:t>项	 </a:t>
            </a:r>
            <a:r>
              <a:rPr kumimoji="1" lang="en-US" altLang="zh-CN" sz="2000" b="1">
                <a:latin typeface="Times New Roman" pitchFamily="18" charset="0"/>
                <a:sym typeface="Symbol" pitchFamily="18" charset="2"/>
              </a:rPr>
              <a:t>x</a:t>
            </a:r>
            <a:r>
              <a:rPr kumimoji="1" lang="en-US" altLang="zh-CN" sz="2000" b="1" baseline="-25000">
                <a:latin typeface="Times New Roman" pitchFamily="18" charset="0"/>
                <a:sym typeface="Symbol" pitchFamily="18" charset="2"/>
              </a:rPr>
              <a:t>t</a:t>
            </a:r>
            <a:r>
              <a:rPr kumimoji="1" lang="en-US" altLang="zh-CN" sz="2000" b="1">
                <a:latin typeface="Times New Roman" pitchFamily="18" charset="0"/>
                <a:sym typeface="Symbol" pitchFamily="18" charset="2"/>
              </a:rPr>
              <a:t> = 1/k</a:t>
            </a:r>
            <a:r>
              <a:rPr kumimoji="1" lang="zh-CN" altLang="en-US" sz="2000" b="1">
                <a:latin typeface="Times New Roman" pitchFamily="18" charset="0"/>
                <a:sym typeface="Symbol" pitchFamily="18" charset="2"/>
              </a:rPr>
              <a:t>，</a:t>
            </a:r>
          </a:p>
          <a:p>
            <a:pPr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  <a:sym typeface="Symbol" pitchFamily="18" charset="2"/>
              </a:rPr>
              <a:t>	则第 </a:t>
            </a:r>
            <a:r>
              <a:rPr kumimoji="1" lang="en-US" altLang="zh-CN" sz="2000" b="1">
                <a:latin typeface="Times New Roman" pitchFamily="18" charset="0"/>
                <a:sym typeface="Symbol" pitchFamily="18" charset="2"/>
              </a:rPr>
              <a:t>t + 1</a:t>
            </a:r>
            <a:r>
              <a:rPr kumimoji="1" lang="zh-CN" altLang="en-US" sz="2000" b="1">
                <a:latin typeface="Times New Roman" pitchFamily="18" charset="0"/>
                <a:sym typeface="Symbol" pitchFamily="18" charset="2"/>
              </a:rPr>
              <a:t>项	</a:t>
            </a:r>
            <a:r>
              <a:rPr kumimoji="1" lang="en-US" altLang="zh-CN" sz="2000" b="1">
                <a:latin typeface="Times New Roman" pitchFamily="18" charset="0"/>
                <a:sym typeface="Symbol" pitchFamily="18" charset="2"/>
              </a:rPr>
              <a:t>x</a:t>
            </a:r>
            <a:r>
              <a:rPr kumimoji="1" lang="en-US" altLang="zh-CN" sz="2000" b="1" baseline="-25000">
                <a:latin typeface="Times New Roman" pitchFamily="18" charset="0"/>
                <a:sym typeface="Symbol" pitchFamily="18" charset="2"/>
              </a:rPr>
              <a:t>t+1 </a:t>
            </a:r>
            <a:r>
              <a:rPr kumimoji="1" lang="en-US" altLang="zh-CN" sz="2000" b="1">
                <a:latin typeface="Times New Roman" pitchFamily="18" charset="0"/>
                <a:sym typeface="Symbol" pitchFamily="18" charset="2"/>
              </a:rPr>
              <a:t>= (-1)× 1 / ( k + 2 ) 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  <a:sym typeface="Symbol" pitchFamily="18" charset="2"/>
              </a:rPr>
              <a:t> 	</a:t>
            </a:r>
            <a:r>
              <a:rPr kumimoji="1" lang="zh-CN" altLang="en-US" sz="2000" b="1">
                <a:latin typeface="Times New Roman" pitchFamily="18" charset="0"/>
                <a:sym typeface="Symbol" pitchFamily="18" charset="2"/>
              </a:rPr>
              <a:t>循环条件： 	</a:t>
            </a:r>
            <a:r>
              <a:rPr kumimoji="1" lang="en-US" altLang="zh-CN" sz="2000" b="1">
                <a:latin typeface="Times New Roman" pitchFamily="18" charset="0"/>
                <a:sym typeface="Symbol" pitchFamily="18" charset="2"/>
              </a:rPr>
              <a:t>| x | &gt;  10</a:t>
            </a:r>
            <a:r>
              <a:rPr kumimoji="1" lang="en-US" altLang="zh-CN" sz="2000" b="1" baseline="46000">
                <a:latin typeface="Times New Roman" pitchFamily="18" charset="0"/>
                <a:sym typeface="Symbol" pitchFamily="18" charset="2"/>
              </a:rPr>
              <a:t>-8</a:t>
            </a:r>
            <a:endParaRPr kumimoji="1" lang="en-US" altLang="zh-CN" sz="2000" b="1"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  <a:sym typeface="Symbol" pitchFamily="18" charset="2"/>
              </a:rPr>
              <a:t>	</a:t>
            </a:r>
            <a:r>
              <a:rPr kumimoji="1" lang="zh-CN" altLang="en-US" sz="2000" b="1">
                <a:latin typeface="Times New Roman" pitchFamily="18" charset="0"/>
                <a:sym typeface="Symbol" pitchFamily="18" charset="2"/>
              </a:rPr>
              <a:t>循环终止条件： </a:t>
            </a:r>
            <a:r>
              <a:rPr kumimoji="1" lang="en-US" altLang="zh-CN" sz="2000" b="1">
                <a:latin typeface="Times New Roman" pitchFamily="18" charset="0"/>
                <a:sym typeface="Symbol" pitchFamily="18" charset="2"/>
              </a:rPr>
              <a:t>| x |   10</a:t>
            </a:r>
            <a:r>
              <a:rPr kumimoji="1" lang="en-US" altLang="zh-CN" sz="2000" b="1" baseline="46000">
                <a:latin typeface="Times New Roman" pitchFamily="18" charset="0"/>
                <a:sym typeface="Symbol" pitchFamily="18" charset="2"/>
              </a:rPr>
              <a:t>-8</a:t>
            </a:r>
            <a:endParaRPr kumimoji="1" lang="en-US" altLang="zh-CN" sz="2000" b="1"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  <a:sym typeface="Symbol" pitchFamily="18" charset="2"/>
              </a:rPr>
              <a:t>	</a:t>
            </a:r>
            <a:r>
              <a:rPr kumimoji="1" lang="zh-CN" altLang="en-US" sz="2000" b="1">
                <a:latin typeface="Times New Roman" pitchFamily="18" charset="0"/>
                <a:sym typeface="Symbol" pitchFamily="18" charset="2"/>
              </a:rPr>
              <a:t>循环体算法：</a:t>
            </a:r>
          </a:p>
          <a:p>
            <a:pPr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  <a:sym typeface="Symbol" pitchFamily="18" charset="2"/>
              </a:rPr>
              <a:t>	       </a:t>
            </a:r>
            <a:r>
              <a:rPr kumimoji="1" lang="en-US" altLang="zh-CN" sz="2000" b="1">
                <a:latin typeface="Times New Roman" pitchFamily="18" charset="0"/>
                <a:sym typeface="Symbol" pitchFamily="18" charset="2"/>
              </a:rPr>
              <a:t>{  </a:t>
            </a:r>
            <a:r>
              <a:rPr kumimoji="1" lang="zh-CN" altLang="en-US" sz="2000" b="1">
                <a:latin typeface="Times New Roman" pitchFamily="18" charset="0"/>
                <a:sym typeface="Symbol" pitchFamily="18" charset="2"/>
              </a:rPr>
              <a:t>累加当前项；   变号；  求下一项分母；   求下一项值； </a:t>
            </a:r>
            <a:r>
              <a:rPr kumimoji="1" lang="en-US" altLang="zh-CN" sz="2000" b="1">
                <a:latin typeface="Times New Roman" pitchFamily="18" charset="0"/>
                <a:sym typeface="Symbol" pitchFamily="18" charset="2"/>
              </a:rPr>
              <a:t>}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2.2.2  do_while</a:t>
            </a:r>
            <a:r>
              <a:rPr lang="zh-CN" altLang="en-US" sz="4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9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9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790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790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790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790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790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790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7905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7905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0531" grpId="0" autoUpdateAnimBg="0"/>
      <p:bldP spid="790533" grpId="0" build="p" autoUpdateAnimBg="0"/>
    </p:bld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4338638" y="3257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609600" y="685800"/>
            <a:ext cx="3455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2-11  </a:t>
            </a:r>
            <a:r>
              <a:rPr kumimoji="1" lang="zh-CN" altLang="en-US" sz="2000" b="1">
                <a:latin typeface="Times New Roman" pitchFamily="18" charset="0"/>
              </a:rPr>
              <a:t>使用级数求</a:t>
            </a:r>
            <a:r>
              <a:rPr kumimoji="1" lang="zh-CN" altLang="en-US" sz="2000" b="1">
                <a:latin typeface="Times New Roman" pitchFamily="18" charset="0"/>
                <a:sym typeface="Symbol" pitchFamily="18" charset="2"/>
              </a:rPr>
              <a:t>的近似值</a:t>
            </a:r>
          </a:p>
        </p:txBody>
      </p:sp>
      <p:sp>
        <p:nvSpPr>
          <p:cNvPr id="791556" name="Text Box 4"/>
          <p:cNvSpPr txBox="1">
            <a:spLocks noChangeArrowheads="1"/>
          </p:cNvSpPr>
          <p:nvPr/>
        </p:nvSpPr>
        <p:spPr bwMode="auto">
          <a:xfrm>
            <a:off x="990600" y="1511300"/>
            <a:ext cx="7315200" cy="4714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#include&lt;iostream&gt;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#include&lt;cmath&gt;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using namespace std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int main()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{ double  s = 0, x = 1, pi ;    long  k = 1;    int sign = 1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do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{  s += x ;			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    k += 2 ;	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    sign = -sign ;	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    x = sign / double(k);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} while ( fabs (x) &gt;1e-8 ) ;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pi = s * 4 ;	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cout &lt;&lt; " pi = " &lt;&lt; pi &lt;&lt; endl ; 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} </a:t>
            </a:r>
          </a:p>
        </p:txBody>
      </p:sp>
      <p:graphicFrame>
        <p:nvGraphicFramePr>
          <p:cNvPr id="38914" name="Object 5"/>
          <p:cNvGraphicFramePr>
            <a:graphicFrameLocks noChangeAspect="1"/>
          </p:cNvGraphicFramePr>
          <p:nvPr/>
        </p:nvGraphicFramePr>
        <p:xfrm>
          <a:off x="4244975" y="609600"/>
          <a:ext cx="3527425" cy="549275"/>
        </p:xfrm>
        <a:graphic>
          <a:graphicData uri="http://schemas.openxmlformats.org/presentationml/2006/ole">
            <p:oleObj spid="_x0000_s38914" name="公式" r:id="rId3" imgW="2400120" imgH="393480" progId="Equation.3">
              <p:embed/>
            </p:oleObj>
          </a:graphicData>
        </a:graphic>
      </p:graphicFrame>
      <p:sp>
        <p:nvSpPr>
          <p:cNvPr id="38918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2.2.2  do_while</a:t>
            </a:r>
            <a:r>
              <a:rPr lang="zh-CN" altLang="en-US" sz="4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91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91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91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91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91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91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91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91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791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791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91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915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79155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79155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556" grpId="0" build="p" autoUpdateAnimBg="0" advAuto="1000"/>
    </p:bld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4338638" y="3257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609600" y="685800"/>
            <a:ext cx="3455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2-11  </a:t>
            </a:r>
            <a:r>
              <a:rPr kumimoji="1" lang="zh-CN" altLang="en-US" sz="2000" b="1">
                <a:latin typeface="Times New Roman" pitchFamily="18" charset="0"/>
              </a:rPr>
              <a:t>使用级数求</a:t>
            </a:r>
            <a:r>
              <a:rPr kumimoji="1" lang="zh-CN" altLang="en-US" sz="2000" b="1">
                <a:latin typeface="Times New Roman" pitchFamily="18" charset="0"/>
                <a:sym typeface="Symbol" pitchFamily="18" charset="2"/>
              </a:rPr>
              <a:t>的近似值</a:t>
            </a: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990600" y="1511300"/>
            <a:ext cx="7315200" cy="4714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#include&lt;iostream&gt;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#include&lt;cmath&gt;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using namespace std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int main()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{ double  s = 0, x = 1, pi ;    long  k = 1;    int sign = 1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do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{  </a:t>
            </a:r>
            <a:r>
              <a:rPr kumimoji="1" lang="en-US" altLang="zh-CN" b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s += x ;</a:t>
            </a: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			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    k += 2 ;	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    sign = -sign ;	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    x = sign / double(k);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} while ( fabs (x) &gt;1e-8 ) ;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pi = s * 4 ;	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cout &lt;&lt; " pi = " &lt;&lt; pi &lt;&lt; endl ; 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} </a:t>
            </a:r>
          </a:p>
        </p:txBody>
      </p:sp>
      <p:graphicFrame>
        <p:nvGraphicFramePr>
          <p:cNvPr id="39938" name="Object 5"/>
          <p:cNvGraphicFramePr>
            <a:graphicFrameLocks noChangeAspect="1"/>
          </p:cNvGraphicFramePr>
          <p:nvPr/>
        </p:nvGraphicFramePr>
        <p:xfrm>
          <a:off x="4244975" y="609600"/>
          <a:ext cx="3527425" cy="549275"/>
        </p:xfrm>
        <a:graphic>
          <a:graphicData uri="http://schemas.openxmlformats.org/presentationml/2006/ole">
            <p:oleObj spid="_x0000_s39938" name="公式" r:id="rId3" imgW="2400120" imgH="393480" progId="Equation.3">
              <p:embed/>
            </p:oleObj>
          </a:graphicData>
        </a:graphic>
      </p:graphicFrame>
      <p:sp>
        <p:nvSpPr>
          <p:cNvPr id="792582" name="Rectangle 6"/>
          <p:cNvSpPr>
            <a:spLocks noChangeArrowheads="1"/>
          </p:cNvSpPr>
          <p:nvPr/>
        </p:nvSpPr>
        <p:spPr bwMode="auto">
          <a:xfrm>
            <a:off x="4660900" y="3500438"/>
            <a:ext cx="151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累加当前项</a:t>
            </a:r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2.2.2  do_while</a:t>
            </a:r>
            <a:r>
              <a:rPr lang="zh-CN" altLang="en-US" sz="4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2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2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2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92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2582" grpId="0" autoUpdateAnimBg="0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4338638" y="3257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609600" y="685800"/>
            <a:ext cx="3455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2-11  </a:t>
            </a:r>
            <a:r>
              <a:rPr kumimoji="1" lang="zh-CN" altLang="en-US" sz="2000" b="1">
                <a:latin typeface="Times New Roman" pitchFamily="18" charset="0"/>
              </a:rPr>
              <a:t>使用级数求</a:t>
            </a:r>
            <a:r>
              <a:rPr kumimoji="1" lang="zh-CN" altLang="en-US" sz="2000" b="1">
                <a:latin typeface="Times New Roman" pitchFamily="18" charset="0"/>
                <a:sym typeface="Symbol" pitchFamily="18" charset="2"/>
              </a:rPr>
              <a:t>的近似值</a:t>
            </a:r>
          </a:p>
        </p:txBody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990600" y="1511300"/>
            <a:ext cx="7315200" cy="4714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#include&lt;iostream&gt;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#include&lt;cmath&gt;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using namespace std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int main()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{ double  s = 0, x = 1, pi ;    long  k = 1;    int sign = 1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do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{  s += x ;			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    </a:t>
            </a:r>
            <a:r>
              <a:rPr kumimoji="1" lang="en-US" altLang="zh-CN" b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k += 2 ;</a:t>
            </a: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	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    sign = -sign ;	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    x = sign / double(k);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} while ( fabs (x) &gt;1e-8 ) ;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pi = s * 4 ;	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cout &lt;&lt; " pi = " &lt;&lt; pi &lt;&lt; endl ; 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} </a:t>
            </a:r>
          </a:p>
        </p:txBody>
      </p:sp>
      <p:graphicFrame>
        <p:nvGraphicFramePr>
          <p:cNvPr id="40962" name="Object 5"/>
          <p:cNvGraphicFramePr>
            <a:graphicFrameLocks noChangeAspect="1"/>
          </p:cNvGraphicFramePr>
          <p:nvPr/>
        </p:nvGraphicFramePr>
        <p:xfrm>
          <a:off x="4244975" y="609600"/>
          <a:ext cx="3527425" cy="549275"/>
        </p:xfrm>
        <a:graphic>
          <a:graphicData uri="http://schemas.openxmlformats.org/presentationml/2006/ole">
            <p:oleObj spid="_x0000_s40962" name="公式" r:id="rId3" imgW="2400120" imgH="393480" progId="Equation.3">
              <p:embed/>
            </p:oleObj>
          </a:graphicData>
        </a:graphic>
      </p:graphicFrame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4660900" y="3500438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累加当前项</a:t>
            </a:r>
          </a:p>
        </p:txBody>
      </p:sp>
      <p:sp>
        <p:nvSpPr>
          <p:cNvPr id="793607" name="Rectangle 7"/>
          <p:cNvSpPr>
            <a:spLocks noChangeArrowheads="1"/>
          </p:cNvSpPr>
          <p:nvPr/>
        </p:nvSpPr>
        <p:spPr bwMode="auto">
          <a:xfrm>
            <a:off x="4660900" y="3836988"/>
            <a:ext cx="128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后项分母</a:t>
            </a:r>
          </a:p>
        </p:txBody>
      </p:sp>
      <p:sp>
        <p:nvSpPr>
          <p:cNvPr id="40968" name="Rectangle 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2.2.2  do_while</a:t>
            </a:r>
            <a:r>
              <a:rPr lang="zh-CN" altLang="en-US" sz="4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3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3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3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93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07" grpId="0" autoUpdateAnimBg="0"/>
    </p:bld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4338638" y="3257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609600" y="685800"/>
            <a:ext cx="3455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2-11  </a:t>
            </a:r>
            <a:r>
              <a:rPr kumimoji="1" lang="zh-CN" altLang="en-US" sz="2000" b="1">
                <a:latin typeface="Times New Roman" pitchFamily="18" charset="0"/>
              </a:rPr>
              <a:t>使用级数求</a:t>
            </a:r>
            <a:r>
              <a:rPr kumimoji="1" lang="zh-CN" altLang="en-US" sz="2000" b="1">
                <a:latin typeface="Times New Roman" pitchFamily="18" charset="0"/>
                <a:sym typeface="Symbol" pitchFamily="18" charset="2"/>
              </a:rPr>
              <a:t>的近似值</a:t>
            </a:r>
          </a:p>
        </p:txBody>
      </p:sp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990600" y="1511300"/>
            <a:ext cx="7315200" cy="4714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#include&lt;iostream&gt;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#include&lt;cmath&gt;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using namespace std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int main()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{ double  s = 0, x = 1, pi ;    long  k = 1;    int sign = 1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do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{  s += x ;			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    k += 2 ;	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    </a:t>
            </a:r>
            <a:r>
              <a:rPr kumimoji="1" lang="en-US" altLang="zh-CN" b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sign = -sign ;	</a:t>
            </a: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    x = sign / double(k);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} while ( fabs (x) &gt;1e-8 ) ;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pi = s * 4 ;	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cout &lt;&lt; " pi = " &lt;&lt; pi &lt;&lt; endl ; 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} </a:t>
            </a:r>
          </a:p>
        </p:txBody>
      </p:sp>
      <p:graphicFrame>
        <p:nvGraphicFramePr>
          <p:cNvPr id="41986" name="Object 5"/>
          <p:cNvGraphicFramePr>
            <a:graphicFrameLocks noChangeAspect="1"/>
          </p:cNvGraphicFramePr>
          <p:nvPr/>
        </p:nvGraphicFramePr>
        <p:xfrm>
          <a:off x="4244975" y="609600"/>
          <a:ext cx="3527425" cy="549275"/>
        </p:xfrm>
        <a:graphic>
          <a:graphicData uri="http://schemas.openxmlformats.org/presentationml/2006/ole">
            <p:oleObj spid="_x0000_s41986" name="公式" r:id="rId3" imgW="2400120" imgH="393480" progId="Equation.3">
              <p:embed/>
            </p:oleObj>
          </a:graphicData>
        </a:graphic>
      </p:graphicFrame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4660900" y="3500438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累加当前项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4660900" y="3836988"/>
            <a:ext cx="128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后项分母</a:t>
            </a:r>
          </a:p>
        </p:txBody>
      </p:sp>
      <p:sp>
        <p:nvSpPr>
          <p:cNvPr id="794632" name="Rectangle 8"/>
          <p:cNvSpPr>
            <a:spLocks noChangeArrowheads="1"/>
          </p:cNvSpPr>
          <p:nvPr/>
        </p:nvSpPr>
        <p:spPr bwMode="auto">
          <a:xfrm>
            <a:off x="4660900" y="4171950"/>
            <a:ext cx="82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变号</a:t>
            </a:r>
          </a:p>
        </p:txBody>
      </p:sp>
      <p:sp>
        <p:nvSpPr>
          <p:cNvPr id="41993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2.2.2  do_while</a:t>
            </a:r>
            <a:r>
              <a:rPr lang="zh-CN" altLang="en-US" sz="4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4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4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4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94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4632" grpId="0" autoUpdateAnimBg="0"/>
    </p:bld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4338638" y="3257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3012" name="Text Box 3"/>
          <p:cNvSpPr txBox="1">
            <a:spLocks noChangeArrowheads="1"/>
          </p:cNvSpPr>
          <p:nvPr/>
        </p:nvSpPr>
        <p:spPr bwMode="auto">
          <a:xfrm>
            <a:off x="609600" y="685800"/>
            <a:ext cx="3455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2-11  </a:t>
            </a:r>
            <a:r>
              <a:rPr kumimoji="1" lang="zh-CN" altLang="en-US" sz="2000" b="1">
                <a:latin typeface="Times New Roman" pitchFamily="18" charset="0"/>
              </a:rPr>
              <a:t>使用级数求</a:t>
            </a:r>
            <a:r>
              <a:rPr kumimoji="1" lang="zh-CN" altLang="en-US" sz="2000" b="1">
                <a:latin typeface="Times New Roman" pitchFamily="18" charset="0"/>
                <a:sym typeface="Symbol" pitchFamily="18" charset="2"/>
              </a:rPr>
              <a:t>的近似值</a:t>
            </a:r>
          </a:p>
        </p:txBody>
      </p:sp>
      <p:sp>
        <p:nvSpPr>
          <p:cNvPr id="43013" name="Text Box 4"/>
          <p:cNvSpPr txBox="1">
            <a:spLocks noChangeArrowheads="1"/>
          </p:cNvSpPr>
          <p:nvPr/>
        </p:nvSpPr>
        <p:spPr bwMode="auto">
          <a:xfrm>
            <a:off x="990600" y="1511300"/>
            <a:ext cx="7315200" cy="4714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#include&lt;iostream&gt;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#include&lt;cmath&gt;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using namespace std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int main()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{ double  s = 0, x = 1, pi ;    long  k = 1;    int sign = 1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do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{  s += x ;			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    k += 2 ;	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    sign = -sign ;	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    </a:t>
            </a:r>
            <a:r>
              <a:rPr kumimoji="1" lang="en-US" altLang="zh-CN" b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x = sign / double(k);</a:t>
            </a: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} while ( fabs (x) &gt;1e-8 ) ;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pi = s * 4 ;	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cout &lt;&lt; " pi = " &lt;&lt; pi &lt;&lt; endl ; 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} </a:t>
            </a:r>
          </a:p>
        </p:txBody>
      </p:sp>
      <p:graphicFrame>
        <p:nvGraphicFramePr>
          <p:cNvPr id="43010" name="Object 5"/>
          <p:cNvGraphicFramePr>
            <a:graphicFrameLocks noChangeAspect="1"/>
          </p:cNvGraphicFramePr>
          <p:nvPr/>
        </p:nvGraphicFramePr>
        <p:xfrm>
          <a:off x="4244975" y="609600"/>
          <a:ext cx="3527425" cy="549275"/>
        </p:xfrm>
        <a:graphic>
          <a:graphicData uri="http://schemas.openxmlformats.org/presentationml/2006/ole">
            <p:oleObj spid="_x0000_s43010" name="公式" r:id="rId3" imgW="2400120" imgH="393480" progId="Equation.3">
              <p:embed/>
            </p:oleObj>
          </a:graphicData>
        </a:graphic>
      </p:graphicFrame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4660900" y="3500438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累加当前项</a:t>
            </a: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4660900" y="3836988"/>
            <a:ext cx="128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后项分母</a:t>
            </a: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4660900" y="4171950"/>
            <a:ext cx="82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变号</a:t>
            </a:r>
          </a:p>
        </p:txBody>
      </p:sp>
      <p:sp>
        <p:nvSpPr>
          <p:cNvPr id="795657" name="Rectangle 9"/>
          <p:cNvSpPr>
            <a:spLocks noChangeArrowheads="1"/>
          </p:cNvSpPr>
          <p:nvPr/>
        </p:nvSpPr>
        <p:spPr bwMode="auto">
          <a:xfrm>
            <a:off x="4660900" y="4506913"/>
            <a:ext cx="1054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求后项</a:t>
            </a:r>
          </a:p>
        </p:txBody>
      </p:sp>
      <p:sp>
        <p:nvSpPr>
          <p:cNvPr id="43018" name="Rectangle 1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2.2.2  do_while</a:t>
            </a:r>
            <a:r>
              <a:rPr lang="zh-CN" altLang="en-US" sz="400" b="1" smtClean="0">
                <a:solidFill>
                  <a:schemeClr val="bg1"/>
                </a:solidFill>
              </a:rPr>
              <a:t>语句</a:t>
            </a:r>
          </a:p>
        </p:txBody>
      </p:sp>
      <p:sp>
        <p:nvSpPr>
          <p:cNvPr id="795660" name="AutoShape 12"/>
          <p:cNvSpPr>
            <a:spLocks/>
          </p:cNvSpPr>
          <p:nvPr/>
        </p:nvSpPr>
        <p:spPr bwMode="auto">
          <a:xfrm>
            <a:off x="5638800" y="2459038"/>
            <a:ext cx="1905000" cy="609600"/>
          </a:xfrm>
          <a:prstGeom prst="borderCallout2">
            <a:avLst>
              <a:gd name="adj1" fmla="val 18750"/>
              <a:gd name="adj2" fmla="val -4000"/>
              <a:gd name="adj3" fmla="val 18750"/>
              <a:gd name="adj4" fmla="val -33167"/>
              <a:gd name="adj5" fmla="val 330208"/>
              <a:gd name="adj6" fmla="val -125250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1" hangingPunct="1">
              <a:lnSpc>
                <a:spcPct val="140000"/>
              </a:lnSpc>
            </a:pPr>
            <a:r>
              <a:rPr kumimoji="1" lang="zh-CN" altLang="en-US" b="1">
                <a:latin typeface="Times New Roman" pitchFamily="18" charset="0"/>
              </a:rPr>
              <a:t>注意类型转换</a:t>
            </a:r>
            <a:endParaRPr kumimoji="1" lang="zh-CN" altLang="en-US" b="1"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795661" name="Oval 13"/>
          <p:cNvSpPr>
            <a:spLocks noChangeArrowheads="1"/>
          </p:cNvSpPr>
          <p:nvPr/>
        </p:nvSpPr>
        <p:spPr bwMode="auto">
          <a:xfrm>
            <a:off x="2514600" y="4560888"/>
            <a:ext cx="10668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5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5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5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95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795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795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5657" grpId="0" autoUpdateAnimBg="0"/>
      <p:bldP spid="795660" grpId="0" animBg="1" autoUpdateAnimBg="0"/>
      <p:bldP spid="795661" grpId="0" animBg="1"/>
    </p:bld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ChangeArrowheads="1"/>
          </p:cNvSpPr>
          <p:nvPr/>
        </p:nvSpPr>
        <p:spPr bwMode="auto">
          <a:xfrm>
            <a:off x="4338638" y="3257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4036" name="Text Box 3"/>
          <p:cNvSpPr txBox="1">
            <a:spLocks noChangeArrowheads="1"/>
          </p:cNvSpPr>
          <p:nvPr/>
        </p:nvSpPr>
        <p:spPr bwMode="auto">
          <a:xfrm>
            <a:off x="609600" y="685800"/>
            <a:ext cx="3455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2-11  </a:t>
            </a:r>
            <a:r>
              <a:rPr kumimoji="1" lang="zh-CN" altLang="en-US" sz="2000" b="1">
                <a:latin typeface="Times New Roman" pitchFamily="18" charset="0"/>
              </a:rPr>
              <a:t>使用级数求</a:t>
            </a:r>
            <a:r>
              <a:rPr kumimoji="1" lang="zh-CN" altLang="en-US" sz="2000" b="1">
                <a:latin typeface="Times New Roman" pitchFamily="18" charset="0"/>
                <a:sym typeface="Symbol" pitchFamily="18" charset="2"/>
              </a:rPr>
              <a:t>的近似值</a:t>
            </a:r>
          </a:p>
        </p:txBody>
      </p:sp>
      <p:sp>
        <p:nvSpPr>
          <p:cNvPr id="44037" name="Text Box 4"/>
          <p:cNvSpPr txBox="1">
            <a:spLocks noChangeArrowheads="1"/>
          </p:cNvSpPr>
          <p:nvPr/>
        </p:nvSpPr>
        <p:spPr bwMode="auto">
          <a:xfrm>
            <a:off x="990600" y="1511300"/>
            <a:ext cx="7315200" cy="4714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#include&lt;iostream&gt;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#include&lt;cmath&gt;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using namespace std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int main()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{ double  s = 0, x = 1, pi ;    long  k = 1;    int sign = 1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do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{  s += x ;			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    k += 2 ;	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    sign = -sign ;	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    x = sign / double(k);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} </a:t>
            </a:r>
            <a:r>
              <a:rPr kumimoji="1" lang="en-US" altLang="zh-CN" b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while ( fabs (x) &gt;1e-8 )</a:t>
            </a: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;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pi = s * 4 ;	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cout &lt;&lt; " pi = " &lt;&lt; pi &lt;&lt; endl ; 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} </a:t>
            </a:r>
          </a:p>
        </p:txBody>
      </p:sp>
      <p:graphicFrame>
        <p:nvGraphicFramePr>
          <p:cNvPr id="44034" name="Object 5"/>
          <p:cNvGraphicFramePr>
            <a:graphicFrameLocks noChangeAspect="1"/>
          </p:cNvGraphicFramePr>
          <p:nvPr/>
        </p:nvGraphicFramePr>
        <p:xfrm>
          <a:off x="4244975" y="609600"/>
          <a:ext cx="3527425" cy="549275"/>
        </p:xfrm>
        <a:graphic>
          <a:graphicData uri="http://schemas.openxmlformats.org/presentationml/2006/ole">
            <p:oleObj spid="_x0000_s44034" name="公式" r:id="rId3" imgW="2400120" imgH="393480" progId="Equation.3">
              <p:embed/>
            </p:oleObj>
          </a:graphicData>
        </a:graphic>
      </p:graphicFrame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4660900" y="3500438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累加当前项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4660900" y="3836988"/>
            <a:ext cx="128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后项分母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4660900" y="4171950"/>
            <a:ext cx="82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变号</a:t>
            </a: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4660900" y="4506913"/>
            <a:ext cx="1054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求后项</a:t>
            </a:r>
          </a:p>
        </p:txBody>
      </p:sp>
      <p:sp>
        <p:nvSpPr>
          <p:cNvPr id="796682" name="Rectangle 10"/>
          <p:cNvSpPr>
            <a:spLocks noChangeArrowheads="1"/>
          </p:cNvSpPr>
          <p:nvPr/>
        </p:nvSpPr>
        <p:spPr bwMode="auto">
          <a:xfrm>
            <a:off x="4660900" y="4841875"/>
            <a:ext cx="128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精度判断</a:t>
            </a:r>
          </a:p>
        </p:txBody>
      </p:sp>
      <p:sp>
        <p:nvSpPr>
          <p:cNvPr id="44043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2.2.2  do_while</a:t>
            </a:r>
            <a:r>
              <a:rPr lang="zh-CN" altLang="en-US" sz="4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6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6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6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96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6682" grpId="0" autoUpdateAnimBg="0"/>
    </p:bld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ChangeArrowheads="1"/>
          </p:cNvSpPr>
          <p:nvPr/>
        </p:nvSpPr>
        <p:spPr bwMode="auto">
          <a:xfrm>
            <a:off x="4338638" y="3257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5060" name="Text Box 3"/>
          <p:cNvSpPr txBox="1">
            <a:spLocks noChangeArrowheads="1"/>
          </p:cNvSpPr>
          <p:nvPr/>
        </p:nvSpPr>
        <p:spPr bwMode="auto">
          <a:xfrm>
            <a:off x="609600" y="685800"/>
            <a:ext cx="3455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2-11  </a:t>
            </a:r>
            <a:r>
              <a:rPr kumimoji="1" lang="zh-CN" altLang="en-US" sz="2000" b="1">
                <a:latin typeface="Times New Roman" pitchFamily="18" charset="0"/>
              </a:rPr>
              <a:t>使用级数求</a:t>
            </a:r>
            <a:r>
              <a:rPr kumimoji="1" lang="zh-CN" altLang="en-US" sz="2000" b="1">
                <a:latin typeface="Times New Roman" pitchFamily="18" charset="0"/>
                <a:sym typeface="Symbol" pitchFamily="18" charset="2"/>
              </a:rPr>
              <a:t>的近似值</a:t>
            </a:r>
          </a:p>
        </p:txBody>
      </p:sp>
      <p:sp>
        <p:nvSpPr>
          <p:cNvPr id="45061" name="Text Box 4"/>
          <p:cNvSpPr txBox="1">
            <a:spLocks noChangeArrowheads="1"/>
          </p:cNvSpPr>
          <p:nvPr/>
        </p:nvSpPr>
        <p:spPr bwMode="auto">
          <a:xfrm>
            <a:off x="990600" y="1511300"/>
            <a:ext cx="7315200" cy="4714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#include&lt;iostream&gt;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#include&lt;cmath&gt;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using namespace std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int main()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{ double  s = 0, x = 1, pi ;    long  k = 1;    int sign = 1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do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{  s += x ;			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    k += 2 ;	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    sign = -sign ;	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    x = sign / double(k);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} while ( fabs (x) &gt;1e-8 ) ;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</a:t>
            </a:r>
            <a:r>
              <a:rPr kumimoji="1" lang="en-US" altLang="zh-CN" b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pi = s * 4 ;</a:t>
            </a: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	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cout &lt;&lt; " pi = " &lt;&lt; pi &lt;&lt; endl ; 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} </a:t>
            </a:r>
          </a:p>
        </p:txBody>
      </p:sp>
      <p:graphicFrame>
        <p:nvGraphicFramePr>
          <p:cNvPr id="45058" name="Object 5"/>
          <p:cNvGraphicFramePr>
            <a:graphicFrameLocks noChangeAspect="1"/>
          </p:cNvGraphicFramePr>
          <p:nvPr/>
        </p:nvGraphicFramePr>
        <p:xfrm>
          <a:off x="4244975" y="609600"/>
          <a:ext cx="3527425" cy="549275"/>
        </p:xfrm>
        <a:graphic>
          <a:graphicData uri="http://schemas.openxmlformats.org/presentationml/2006/ole">
            <p:oleObj spid="_x0000_s45058" name="公式" r:id="rId3" imgW="2400120" imgH="393480" progId="Equation.3">
              <p:embed/>
            </p:oleObj>
          </a:graphicData>
        </a:graphic>
      </p:graphicFrame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4660900" y="3500438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累加当前项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4660900" y="3836988"/>
            <a:ext cx="128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后项分母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4660900" y="4171950"/>
            <a:ext cx="82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变号</a:t>
            </a: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4660900" y="4506913"/>
            <a:ext cx="1054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求后项</a:t>
            </a: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4660900" y="4841875"/>
            <a:ext cx="128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精度判断</a:t>
            </a:r>
          </a:p>
        </p:txBody>
      </p:sp>
      <p:sp>
        <p:nvSpPr>
          <p:cNvPr id="797707" name="Rectangle 11"/>
          <p:cNvSpPr>
            <a:spLocks noChangeArrowheads="1"/>
          </p:cNvSpPr>
          <p:nvPr/>
        </p:nvSpPr>
        <p:spPr bwMode="auto">
          <a:xfrm>
            <a:off x="4660900" y="5176838"/>
            <a:ext cx="779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求 </a:t>
            </a:r>
          </a:p>
        </p:txBody>
      </p:sp>
      <p:sp>
        <p:nvSpPr>
          <p:cNvPr id="45068" name="Rectangle 1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2.2.2  do_while</a:t>
            </a:r>
            <a:r>
              <a:rPr lang="zh-CN" altLang="en-US" sz="4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7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7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7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97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7707" grpId="0" autoUpdateAnimBg="0"/>
    </p:bld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609600" y="685800"/>
            <a:ext cx="3455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2-11  </a:t>
            </a:r>
            <a:r>
              <a:rPr kumimoji="1" lang="zh-CN" altLang="en-US" sz="2000" b="1">
                <a:latin typeface="Times New Roman" pitchFamily="18" charset="0"/>
              </a:rPr>
              <a:t>使用级数求</a:t>
            </a:r>
            <a:r>
              <a:rPr kumimoji="1" lang="zh-CN" altLang="en-US" sz="2000" b="1">
                <a:latin typeface="Times New Roman" pitchFamily="18" charset="0"/>
                <a:sym typeface="Symbol" pitchFamily="18" charset="2"/>
              </a:rPr>
              <a:t>的近似值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990600" y="1511300"/>
            <a:ext cx="7315200" cy="4714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#include&lt;iostream&gt;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#include&lt;cmath&gt;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using namespace std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int main()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{ double  s = 0, x = 1, pi ;    long  k = 1;    int sign = 1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do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{  s += x ;			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    k += 2 ;	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    sign = -sign ;	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    x = sign / double(k);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} while ( fabs (x) &gt;1e-8 ) ;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pi = s * 4 ;	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cout &lt;&lt; " pi = " &lt;&lt; pi &lt;&lt; endl ; 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} </a:t>
            </a:r>
          </a:p>
        </p:txBody>
      </p:sp>
      <p:graphicFrame>
        <p:nvGraphicFramePr>
          <p:cNvPr id="46082" name="Object 5"/>
          <p:cNvGraphicFramePr>
            <a:graphicFrameLocks noChangeAspect="1"/>
          </p:cNvGraphicFramePr>
          <p:nvPr/>
        </p:nvGraphicFramePr>
        <p:xfrm>
          <a:off x="4244975" y="609600"/>
          <a:ext cx="3527425" cy="549275"/>
        </p:xfrm>
        <a:graphic>
          <a:graphicData uri="http://schemas.openxmlformats.org/presentationml/2006/ole">
            <p:oleObj spid="_x0000_s46082" name="公式" r:id="rId3" imgW="2400120" imgH="393480" progId="Equation.3">
              <p:embed/>
            </p:oleObj>
          </a:graphicData>
        </a:graphic>
      </p:graphicFrame>
      <p:sp>
        <p:nvSpPr>
          <p:cNvPr id="46085" name="Rectangle 6"/>
          <p:cNvSpPr>
            <a:spLocks noChangeArrowheads="1"/>
          </p:cNvSpPr>
          <p:nvPr/>
        </p:nvSpPr>
        <p:spPr bwMode="auto">
          <a:xfrm>
            <a:off x="4660900" y="3500438"/>
            <a:ext cx="151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累加当前项</a:t>
            </a:r>
          </a:p>
        </p:txBody>
      </p:sp>
      <p:sp>
        <p:nvSpPr>
          <p:cNvPr id="46086" name="Rectangle 7"/>
          <p:cNvSpPr>
            <a:spLocks noChangeArrowheads="1"/>
          </p:cNvSpPr>
          <p:nvPr/>
        </p:nvSpPr>
        <p:spPr bwMode="auto">
          <a:xfrm>
            <a:off x="4660900" y="3836988"/>
            <a:ext cx="128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后项分母</a:t>
            </a:r>
          </a:p>
        </p:txBody>
      </p:sp>
      <p:sp>
        <p:nvSpPr>
          <p:cNvPr id="46087" name="Rectangle 8"/>
          <p:cNvSpPr>
            <a:spLocks noChangeArrowheads="1"/>
          </p:cNvSpPr>
          <p:nvPr/>
        </p:nvSpPr>
        <p:spPr bwMode="auto">
          <a:xfrm>
            <a:off x="4660900" y="4171951"/>
            <a:ext cx="825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变号</a:t>
            </a:r>
          </a:p>
        </p:txBody>
      </p:sp>
      <p:sp>
        <p:nvSpPr>
          <p:cNvPr id="46088" name="Rectangle 9"/>
          <p:cNvSpPr>
            <a:spLocks noChangeArrowheads="1"/>
          </p:cNvSpPr>
          <p:nvPr/>
        </p:nvSpPr>
        <p:spPr bwMode="auto">
          <a:xfrm>
            <a:off x="4660900" y="4506913"/>
            <a:ext cx="1054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求后项</a:t>
            </a:r>
          </a:p>
        </p:txBody>
      </p:sp>
      <p:sp>
        <p:nvSpPr>
          <p:cNvPr id="46089" name="Rectangle 10"/>
          <p:cNvSpPr>
            <a:spLocks noChangeArrowheads="1"/>
          </p:cNvSpPr>
          <p:nvPr/>
        </p:nvSpPr>
        <p:spPr bwMode="auto">
          <a:xfrm>
            <a:off x="4660900" y="4841876"/>
            <a:ext cx="128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精度判断</a:t>
            </a:r>
          </a:p>
        </p:txBody>
      </p:sp>
      <p:sp>
        <p:nvSpPr>
          <p:cNvPr id="46090" name="Rectangle 11"/>
          <p:cNvSpPr>
            <a:spLocks noChangeArrowheads="1"/>
          </p:cNvSpPr>
          <p:nvPr/>
        </p:nvSpPr>
        <p:spPr bwMode="auto">
          <a:xfrm>
            <a:off x="4660900" y="5176838"/>
            <a:ext cx="779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求 </a:t>
            </a:r>
          </a:p>
        </p:txBody>
      </p:sp>
      <p:sp>
        <p:nvSpPr>
          <p:cNvPr id="46091" name="Rectangle 1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2.2.2  do_while</a:t>
            </a:r>
            <a:r>
              <a:rPr lang="zh-CN" altLang="en-US" sz="400" b="1" smtClean="0">
                <a:solidFill>
                  <a:schemeClr val="bg1"/>
                </a:solidFill>
              </a:rPr>
              <a:t>语句</a:t>
            </a:r>
          </a:p>
        </p:txBody>
      </p:sp>
      <p:pic>
        <p:nvPicPr>
          <p:cNvPr id="798735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4298967"/>
            <a:ext cx="396240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8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5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2.1.1  if 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509958" name="Text Box 6"/>
          <p:cNvSpPr txBox="1">
            <a:spLocks noChangeArrowheads="1"/>
          </p:cNvSpPr>
          <p:nvPr/>
        </p:nvSpPr>
        <p:spPr bwMode="auto">
          <a:xfrm>
            <a:off x="647700" y="1039813"/>
            <a:ext cx="800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80000"/>
              </a:lnSpc>
              <a:defRPr/>
            </a:pPr>
            <a:r>
              <a:rPr kumimoji="1" lang="en-US" altLang="zh-CN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r>
              <a:rPr kumimoji="1" lang="zh-CN" altLang="en-US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．</a:t>
            </a:r>
            <a:r>
              <a:rPr kumimoji="1" lang="en-US" altLang="zh-CN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if </a:t>
            </a:r>
            <a:r>
              <a:rPr kumimoji="1" lang="zh-CN" altLang="en-US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语句的形式和执行流程 </a:t>
            </a:r>
          </a:p>
        </p:txBody>
      </p:sp>
      <p:sp>
        <p:nvSpPr>
          <p:cNvPr id="73732" name="Rectangle 7"/>
          <p:cNvSpPr>
            <a:spLocks noChangeArrowheads="1"/>
          </p:cNvSpPr>
          <p:nvPr/>
        </p:nvSpPr>
        <p:spPr bwMode="auto">
          <a:xfrm>
            <a:off x="762000" y="1862138"/>
            <a:ext cx="2154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zh-CN" altLang="en-US" sz="2000" b="1">
                <a:latin typeface="Times New Roman" pitchFamily="18" charset="0"/>
              </a:rPr>
              <a:t>语句形式（</a:t>
            </a:r>
            <a:r>
              <a:rPr kumimoji="1" lang="en-US" altLang="zh-CN" sz="2000" b="1">
                <a:latin typeface="Times New Roman" pitchFamily="18" charset="0"/>
              </a:rPr>
              <a:t>2</a:t>
            </a:r>
            <a:r>
              <a:rPr kumimoji="1" lang="zh-CN" altLang="en-US" sz="2000" b="1">
                <a:latin typeface="Times New Roman" pitchFamily="18" charset="0"/>
              </a:rPr>
              <a:t>）</a:t>
            </a:r>
          </a:p>
        </p:txBody>
      </p:sp>
      <p:sp>
        <p:nvSpPr>
          <p:cNvPr id="73733" name="Text Box 8"/>
          <p:cNvSpPr txBox="1">
            <a:spLocks noChangeArrowheads="1"/>
          </p:cNvSpPr>
          <p:nvPr/>
        </p:nvSpPr>
        <p:spPr bwMode="auto">
          <a:xfrm>
            <a:off x="609600" y="2487613"/>
            <a:ext cx="32004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 eaLnBrk="1" hangingPunct="1">
              <a:lnSpc>
                <a:spcPct val="190000"/>
              </a:lnSpc>
            </a:pPr>
            <a:r>
              <a:rPr kumimoji="1" lang="en-US" altLang="zh-CN" sz="2000" b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if</a:t>
            </a:r>
            <a:r>
              <a:rPr kumimoji="1" lang="zh-CN" altLang="en-US" sz="2000" b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（ </a:t>
            </a:r>
            <a:r>
              <a:rPr kumimoji="1" lang="zh-CN" altLang="en-US" sz="2000" b="1" i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表达式</a:t>
            </a:r>
            <a:r>
              <a:rPr kumimoji="1" lang="zh-CN" altLang="en-US" sz="2000" b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） </a:t>
            </a:r>
            <a:r>
              <a:rPr kumimoji="1" lang="zh-CN" altLang="en-US" sz="2000" b="1" i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语句</a:t>
            </a:r>
            <a:r>
              <a:rPr kumimoji="1" lang="en-US" altLang="zh-CN" sz="2000" b="1" i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1</a:t>
            </a:r>
            <a:r>
              <a:rPr kumimoji="1" lang="en-US" altLang="zh-CN" sz="2000" b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1" lang="zh-CN" altLang="en-US" sz="2000" b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；</a:t>
            </a:r>
          </a:p>
          <a:p>
            <a:pPr marL="457200" indent="-457200" algn="just" eaLnBrk="1" hangingPunct="1">
              <a:lnSpc>
                <a:spcPct val="190000"/>
              </a:lnSpc>
            </a:pPr>
            <a:r>
              <a:rPr kumimoji="1" lang="zh-CN" altLang="en-US" sz="2000" b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kumimoji="1" lang="en-US" altLang="zh-CN" sz="2000" b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else  </a:t>
            </a:r>
            <a:r>
              <a:rPr kumimoji="1" lang="zh-CN" altLang="en-US" sz="2000" b="1" i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语句</a:t>
            </a:r>
            <a:r>
              <a:rPr kumimoji="1" lang="en-US" altLang="zh-CN" sz="2000" b="1" i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2</a:t>
            </a:r>
            <a:r>
              <a:rPr kumimoji="1" lang="en-US" altLang="zh-CN" sz="2000" b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1" lang="zh-CN" altLang="en-US" sz="2000" b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； </a:t>
            </a:r>
          </a:p>
        </p:txBody>
      </p:sp>
      <p:sp>
        <p:nvSpPr>
          <p:cNvPr id="73734" name="Text Box 9"/>
          <p:cNvSpPr txBox="1">
            <a:spLocks noChangeArrowheads="1"/>
          </p:cNvSpPr>
          <p:nvPr/>
        </p:nvSpPr>
        <p:spPr bwMode="auto">
          <a:xfrm>
            <a:off x="5334000" y="1495425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 eaLnBrk="1" hangingPunct="1"/>
            <a:r>
              <a:rPr kumimoji="1" lang="zh-CN" altLang="en-US" b="1" i="1">
                <a:latin typeface="Times New Roman" pitchFamily="18" charset="0"/>
              </a:rPr>
              <a:t>执行流程</a:t>
            </a:r>
            <a:endParaRPr kumimoji="1" lang="zh-CN" altLang="en-US" b="1">
              <a:latin typeface="Times New Roman" pitchFamily="18" charset="0"/>
            </a:endParaRPr>
          </a:p>
        </p:txBody>
      </p:sp>
      <p:grpSp>
        <p:nvGrpSpPr>
          <p:cNvPr id="73735" name="Group 10"/>
          <p:cNvGrpSpPr>
            <a:grpSpLocks/>
          </p:cNvGrpSpPr>
          <p:nvPr/>
        </p:nvGrpSpPr>
        <p:grpSpPr bwMode="auto">
          <a:xfrm>
            <a:off x="4038600" y="2487613"/>
            <a:ext cx="4495800" cy="2819400"/>
            <a:chOff x="1488" y="1776"/>
            <a:chExt cx="2832" cy="1776"/>
          </a:xfrm>
        </p:grpSpPr>
        <p:sp>
          <p:nvSpPr>
            <p:cNvPr id="509963" name="Text Box 11"/>
            <p:cNvSpPr txBox="1">
              <a:spLocks noChangeArrowheads="1"/>
            </p:cNvSpPr>
            <p:nvPr/>
          </p:nvSpPr>
          <p:spPr bwMode="auto">
            <a:xfrm>
              <a:off x="3468" y="2064"/>
              <a:ext cx="64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false (0)</a:t>
              </a:r>
            </a:p>
          </p:txBody>
        </p:sp>
        <p:sp>
          <p:nvSpPr>
            <p:cNvPr id="509964" name="Text Box 12"/>
            <p:cNvSpPr txBox="1">
              <a:spLocks noChangeArrowheads="1"/>
            </p:cNvSpPr>
            <p:nvPr/>
          </p:nvSpPr>
          <p:spPr bwMode="auto">
            <a:xfrm>
              <a:off x="1635" y="2055"/>
              <a:ext cx="7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true (</a:t>
              </a:r>
              <a:r>
                <a:rPr kumimoji="1" lang="zh-CN" altLang="en-US" sz="20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非</a:t>
              </a:r>
              <a:r>
                <a:rPr kumimoji="1" lang="en-US" altLang="zh-CN" sz="20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0</a:t>
              </a:r>
              <a:r>
                <a:rPr kumimoji="1" lang="en-US" altLang="en-US" sz="20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)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73750" name="AutoShape 13"/>
            <p:cNvSpPr>
              <a:spLocks noChangeArrowheads="1"/>
            </p:cNvSpPr>
            <p:nvPr/>
          </p:nvSpPr>
          <p:spPr bwMode="auto">
            <a:xfrm>
              <a:off x="2144" y="2081"/>
              <a:ext cx="1480" cy="448"/>
            </a:xfrm>
            <a:prstGeom prst="flowChartDecision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2000" i="1">
                  <a:latin typeface="Times New Roman" pitchFamily="18" charset="0"/>
                </a:rPr>
                <a:t>   </a:t>
              </a:r>
              <a:r>
                <a:rPr kumimoji="1" lang="zh-CN" altLang="en-US" sz="2000" b="1" i="1">
                  <a:latin typeface="Times New Roman" pitchFamily="18" charset="0"/>
                </a:rPr>
                <a:t>表达式</a:t>
              </a:r>
              <a:r>
                <a:rPr kumimoji="1" lang="zh-CN" altLang="en-US" sz="2000" b="1">
                  <a:solidFill>
                    <a:srgbClr val="FF0000"/>
                  </a:solidFill>
                  <a:latin typeface="Times New Roman" pitchFamily="18" charset="0"/>
                </a:rPr>
                <a:t>  </a:t>
              </a:r>
              <a:endParaRPr kumimoji="1" lang="zh-CN" altLang="en-US" sz="2000">
                <a:latin typeface="Times New Roman" pitchFamily="18" charset="0"/>
              </a:endParaRPr>
            </a:p>
          </p:txBody>
        </p:sp>
        <p:sp>
          <p:nvSpPr>
            <p:cNvPr id="73751" name="AutoShape 14"/>
            <p:cNvSpPr>
              <a:spLocks noChangeArrowheads="1"/>
            </p:cNvSpPr>
            <p:nvPr/>
          </p:nvSpPr>
          <p:spPr bwMode="auto">
            <a:xfrm>
              <a:off x="1488" y="2727"/>
              <a:ext cx="957" cy="256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zh-CN" altLang="en-US" sz="2000" b="1" i="1">
                  <a:latin typeface="Times New Roman" pitchFamily="18" charset="0"/>
                </a:rPr>
                <a:t>语 句  </a:t>
              </a:r>
              <a:r>
                <a:rPr kumimoji="1" lang="en-US" altLang="zh-CN" sz="2000" b="1" i="1">
                  <a:latin typeface="Times New Roman" pitchFamily="18" charset="0"/>
                </a:rPr>
                <a:t>1</a:t>
              </a:r>
              <a:endParaRPr kumimoji="1" lang="en-US" altLang="zh-CN" sz="2000" i="1">
                <a:latin typeface="Times New Roman" pitchFamily="18" charset="0"/>
              </a:endParaRPr>
            </a:p>
          </p:txBody>
        </p:sp>
        <p:sp>
          <p:nvSpPr>
            <p:cNvPr id="73752" name="Line 15"/>
            <p:cNvSpPr>
              <a:spLocks noChangeShapeType="1"/>
            </p:cNvSpPr>
            <p:nvPr/>
          </p:nvSpPr>
          <p:spPr bwMode="auto">
            <a:xfrm>
              <a:off x="2883" y="1776"/>
              <a:ext cx="0" cy="336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3753" name="AutoShape 16"/>
            <p:cNvSpPr>
              <a:spLocks noChangeArrowheads="1"/>
            </p:cNvSpPr>
            <p:nvPr/>
          </p:nvSpPr>
          <p:spPr bwMode="auto">
            <a:xfrm>
              <a:off x="3363" y="2727"/>
              <a:ext cx="957" cy="256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zh-CN" altLang="en-US" sz="2000" b="1" i="1">
                  <a:latin typeface="Times New Roman" pitchFamily="18" charset="0"/>
                </a:rPr>
                <a:t>语 句  </a:t>
              </a:r>
              <a:r>
                <a:rPr kumimoji="1" lang="en-US" altLang="zh-CN" sz="2000" b="1" i="1">
                  <a:latin typeface="Times New Roman" pitchFamily="18" charset="0"/>
                </a:rPr>
                <a:t>2</a:t>
              </a:r>
              <a:endParaRPr kumimoji="1" lang="en-US" altLang="zh-CN" sz="2000" i="1">
                <a:latin typeface="Times New Roman" pitchFamily="18" charset="0"/>
              </a:endParaRPr>
            </a:p>
          </p:txBody>
        </p:sp>
        <p:sp>
          <p:nvSpPr>
            <p:cNvPr id="73754" name="Line 17"/>
            <p:cNvSpPr>
              <a:spLocks noChangeShapeType="1"/>
            </p:cNvSpPr>
            <p:nvPr/>
          </p:nvSpPr>
          <p:spPr bwMode="auto">
            <a:xfrm>
              <a:off x="3552" y="2304"/>
              <a:ext cx="288" cy="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3755" name="Line 18"/>
            <p:cNvSpPr>
              <a:spLocks noChangeShapeType="1"/>
            </p:cNvSpPr>
            <p:nvPr/>
          </p:nvSpPr>
          <p:spPr bwMode="auto">
            <a:xfrm>
              <a:off x="3840" y="2304"/>
              <a:ext cx="0" cy="432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3756" name="Line 19"/>
            <p:cNvSpPr>
              <a:spLocks noChangeShapeType="1"/>
            </p:cNvSpPr>
            <p:nvPr/>
          </p:nvSpPr>
          <p:spPr bwMode="auto">
            <a:xfrm>
              <a:off x="1968" y="2304"/>
              <a:ext cx="0" cy="432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3757" name="Line 20"/>
            <p:cNvSpPr>
              <a:spLocks noChangeShapeType="1"/>
            </p:cNvSpPr>
            <p:nvPr/>
          </p:nvSpPr>
          <p:spPr bwMode="auto">
            <a:xfrm>
              <a:off x="1968" y="2304"/>
              <a:ext cx="288" cy="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3758" name="Line 21"/>
            <p:cNvSpPr>
              <a:spLocks noChangeShapeType="1"/>
            </p:cNvSpPr>
            <p:nvPr/>
          </p:nvSpPr>
          <p:spPr bwMode="auto">
            <a:xfrm>
              <a:off x="1968" y="2976"/>
              <a:ext cx="0" cy="24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3759" name="Line 22"/>
            <p:cNvSpPr>
              <a:spLocks noChangeShapeType="1"/>
            </p:cNvSpPr>
            <p:nvPr/>
          </p:nvSpPr>
          <p:spPr bwMode="auto">
            <a:xfrm>
              <a:off x="3840" y="2976"/>
              <a:ext cx="0" cy="24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3760" name="Line 23"/>
            <p:cNvSpPr>
              <a:spLocks noChangeShapeType="1"/>
            </p:cNvSpPr>
            <p:nvPr/>
          </p:nvSpPr>
          <p:spPr bwMode="auto">
            <a:xfrm>
              <a:off x="1968" y="3216"/>
              <a:ext cx="1872" cy="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3761" name="Line 24"/>
            <p:cNvSpPr>
              <a:spLocks noChangeShapeType="1"/>
            </p:cNvSpPr>
            <p:nvPr/>
          </p:nvSpPr>
          <p:spPr bwMode="auto">
            <a:xfrm>
              <a:off x="2880" y="3216"/>
              <a:ext cx="0" cy="336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09977" name="Line 25"/>
          <p:cNvSpPr>
            <a:spLocks noChangeShapeType="1"/>
          </p:cNvSpPr>
          <p:nvPr/>
        </p:nvSpPr>
        <p:spPr bwMode="auto">
          <a:xfrm>
            <a:off x="6248400" y="2487613"/>
            <a:ext cx="0" cy="533400"/>
          </a:xfrm>
          <a:prstGeom prst="line">
            <a:avLst/>
          </a:prstGeom>
          <a:noFill/>
          <a:ln w="57150">
            <a:solidFill>
              <a:srgbClr val="FF9999"/>
            </a:solidFill>
            <a:round/>
            <a:headEnd/>
            <a:tailEnd type="stealth" w="med" len="med"/>
          </a:ln>
          <a:effectLst>
            <a:outerShdw dist="45791" dir="3378596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7315200" y="3325813"/>
            <a:ext cx="457200" cy="685800"/>
            <a:chOff x="3552" y="2448"/>
            <a:chExt cx="288" cy="432"/>
          </a:xfrm>
        </p:grpSpPr>
        <p:sp>
          <p:nvSpPr>
            <p:cNvPr id="509979" name="Line 27"/>
            <p:cNvSpPr>
              <a:spLocks noChangeShapeType="1"/>
            </p:cNvSpPr>
            <p:nvPr/>
          </p:nvSpPr>
          <p:spPr bwMode="auto">
            <a:xfrm>
              <a:off x="3552" y="2448"/>
              <a:ext cx="288" cy="0"/>
            </a:xfrm>
            <a:prstGeom prst="line">
              <a:avLst/>
            </a:prstGeom>
            <a:noFill/>
            <a:ln w="57150">
              <a:solidFill>
                <a:srgbClr val="FF9999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09980" name="Line 28"/>
            <p:cNvSpPr>
              <a:spLocks noChangeShapeType="1"/>
            </p:cNvSpPr>
            <p:nvPr/>
          </p:nvSpPr>
          <p:spPr bwMode="auto">
            <a:xfrm>
              <a:off x="3840" y="2448"/>
              <a:ext cx="0" cy="432"/>
            </a:xfrm>
            <a:prstGeom prst="line">
              <a:avLst/>
            </a:prstGeom>
            <a:noFill/>
            <a:ln w="57150">
              <a:solidFill>
                <a:srgbClr val="FF9999"/>
              </a:solidFill>
              <a:round/>
              <a:headEnd/>
              <a:tailEnd type="stealth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6248400" y="4392613"/>
            <a:ext cx="1524000" cy="914400"/>
            <a:chOff x="2880" y="3120"/>
            <a:chExt cx="960" cy="576"/>
          </a:xfrm>
        </p:grpSpPr>
        <p:sp>
          <p:nvSpPr>
            <p:cNvPr id="509982" name="Line 30"/>
            <p:cNvSpPr>
              <a:spLocks noChangeShapeType="1"/>
            </p:cNvSpPr>
            <p:nvPr/>
          </p:nvSpPr>
          <p:spPr bwMode="auto">
            <a:xfrm>
              <a:off x="3840" y="3120"/>
              <a:ext cx="0" cy="240"/>
            </a:xfrm>
            <a:prstGeom prst="line">
              <a:avLst/>
            </a:prstGeom>
            <a:noFill/>
            <a:ln w="57150">
              <a:solidFill>
                <a:srgbClr val="FF9999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09983" name="Line 31"/>
            <p:cNvSpPr>
              <a:spLocks noChangeShapeType="1"/>
            </p:cNvSpPr>
            <p:nvPr/>
          </p:nvSpPr>
          <p:spPr bwMode="auto">
            <a:xfrm>
              <a:off x="2880" y="3360"/>
              <a:ext cx="960" cy="0"/>
            </a:xfrm>
            <a:prstGeom prst="line">
              <a:avLst/>
            </a:prstGeom>
            <a:noFill/>
            <a:ln w="57150">
              <a:solidFill>
                <a:srgbClr val="FF9999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09984" name="Line 32"/>
            <p:cNvSpPr>
              <a:spLocks noChangeShapeType="1"/>
            </p:cNvSpPr>
            <p:nvPr/>
          </p:nvSpPr>
          <p:spPr bwMode="auto">
            <a:xfrm>
              <a:off x="2880" y="3360"/>
              <a:ext cx="0" cy="336"/>
            </a:xfrm>
            <a:prstGeom prst="line">
              <a:avLst/>
            </a:prstGeom>
            <a:noFill/>
            <a:ln w="57150">
              <a:solidFill>
                <a:srgbClr val="FF9999"/>
              </a:solidFill>
              <a:round/>
              <a:headEnd/>
              <a:tailEnd type="stealth" w="med" len="med"/>
            </a:ln>
            <a:effectLst>
              <a:outerShdw dist="45791" dir="3378596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509985" name="Text Box 33"/>
          <p:cNvSpPr txBox="1">
            <a:spLocks noChangeArrowheads="1"/>
          </p:cNvSpPr>
          <p:nvPr/>
        </p:nvSpPr>
        <p:spPr bwMode="auto">
          <a:xfrm>
            <a:off x="7162800" y="2944813"/>
            <a:ext cx="1017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eaLnBrk="1" hangingPunct="1"/>
            <a:r>
              <a:rPr kumimoji="1" lang="en-US" altLang="zh-CN" sz="2000">
                <a:solidFill>
                  <a:srgbClr val="FF0000"/>
                </a:solidFill>
                <a:latin typeface="Times New Roman" pitchFamily="18" charset="0"/>
              </a:rPr>
              <a:t>false (0)</a:t>
            </a:r>
            <a:endParaRPr kumimoji="1" lang="en-US" altLang="zh-CN" sz="2000">
              <a:latin typeface="Times New Roman" pitchFamily="18" charset="0"/>
            </a:endParaRPr>
          </a:p>
        </p:txBody>
      </p:sp>
      <p:sp>
        <p:nvSpPr>
          <p:cNvPr id="509986" name="AutoShape 34"/>
          <p:cNvSpPr>
            <a:spLocks noChangeArrowheads="1"/>
          </p:cNvSpPr>
          <p:nvPr/>
        </p:nvSpPr>
        <p:spPr bwMode="auto">
          <a:xfrm>
            <a:off x="5080000" y="2949575"/>
            <a:ext cx="2349500" cy="711200"/>
          </a:xfrm>
          <a:prstGeom prst="flowChartDecision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45791" dir="3378596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000">
                <a:solidFill>
                  <a:schemeClr val="bg1"/>
                </a:solidFill>
                <a:latin typeface="Times New Roman" pitchFamily="18" charset="0"/>
              </a:rPr>
              <a:t>   </a:t>
            </a:r>
            <a:r>
              <a:rPr kumimoji="1" lang="zh-CN" altLang="en-US" sz="2000" b="1" i="1">
                <a:latin typeface="Times New Roman" pitchFamily="18" charset="0"/>
              </a:rPr>
              <a:t>表达式</a:t>
            </a:r>
            <a:r>
              <a:rPr kumimoji="1" lang="zh-CN" altLang="en-US" sz="2000" b="1">
                <a:latin typeface="Times New Roman" pitchFamily="18" charset="0"/>
              </a:rPr>
              <a:t> </a:t>
            </a:r>
            <a:r>
              <a:rPr kumimoji="1" lang="zh-CN" altLang="en-US" sz="2000" b="1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kumimoji="1" lang="zh-CN" altLang="en-US" sz="2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09987" name="AutoShape 35"/>
          <p:cNvSpPr>
            <a:spLocks noChangeArrowheads="1"/>
          </p:cNvSpPr>
          <p:nvPr/>
        </p:nvSpPr>
        <p:spPr bwMode="auto">
          <a:xfrm>
            <a:off x="7015163" y="3997325"/>
            <a:ext cx="1519237" cy="406400"/>
          </a:xfrm>
          <a:prstGeom prst="flowChartProcess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45791" dir="3378596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000" b="1" i="1">
                <a:latin typeface="Times New Roman" pitchFamily="18" charset="0"/>
              </a:rPr>
              <a:t>语 句  </a:t>
            </a:r>
            <a:r>
              <a:rPr kumimoji="1" lang="en-US" altLang="zh-CN" sz="2000" b="1" i="1">
                <a:latin typeface="Times New Roman" pitchFamily="18" charset="0"/>
              </a:rPr>
              <a:t>2</a:t>
            </a:r>
            <a:endParaRPr kumimoji="1" lang="en-US" altLang="zh-CN" sz="2000" i="1">
              <a:latin typeface="Times New Roman" pitchFamily="18" charset="0"/>
            </a:endParaRPr>
          </a:p>
        </p:txBody>
      </p:sp>
      <p:sp>
        <p:nvSpPr>
          <p:cNvPr id="73742" name="Rectangle 3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-26988"/>
            <a:ext cx="1104900" cy="228601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2.1.1  if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9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9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9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9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9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17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0"/>
                            </p:stCondLst>
                            <p:childTnLst>
                              <p:par>
                                <p:cTn id="28" presetID="17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985" grpId="0" autoUpdateAnimBg="0"/>
      <p:bldP spid="509986" grpId="0" animBg="1" autoUpdateAnimBg="0"/>
      <p:bldP spid="509987" grpId="0" animBg="1" autoUpdateAnimBg="0"/>
    </p:bld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ChangeArrowheads="1"/>
          </p:cNvSpPr>
          <p:nvPr/>
        </p:nvSpPr>
        <p:spPr bwMode="auto">
          <a:xfrm>
            <a:off x="1255713" y="3646488"/>
            <a:ext cx="2362200" cy="1295400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990600" y="1511300"/>
            <a:ext cx="7315200" cy="4714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#include&lt;iostream&gt;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#include&lt;cmath&gt;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using namespace std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int main()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{ double  s = 0, x = 1, pi ;    long  k = 1;    int sign = 1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do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{  s += x ;			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    k += 2 ;	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    sign = -sign ;	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    x = sign / double(k);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} while ( fabs (x) &gt;1e-8 ) ;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pi = s * 4 ;	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cout &lt;&lt; " pi = " &lt;&lt; pi &lt;&lt; endl ; 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} </a:t>
            </a:r>
          </a:p>
        </p:txBody>
      </p:sp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609600" y="685800"/>
            <a:ext cx="3455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2-11  </a:t>
            </a:r>
            <a:r>
              <a:rPr kumimoji="1" lang="zh-CN" altLang="en-US" sz="2000" b="1">
                <a:latin typeface="Times New Roman" pitchFamily="18" charset="0"/>
              </a:rPr>
              <a:t>使用级数求</a:t>
            </a:r>
            <a:r>
              <a:rPr kumimoji="1" lang="zh-CN" altLang="en-US" sz="2000" b="1">
                <a:latin typeface="Times New Roman" pitchFamily="18" charset="0"/>
                <a:sym typeface="Symbol" pitchFamily="18" charset="2"/>
              </a:rPr>
              <a:t>的近似值</a:t>
            </a:r>
          </a:p>
        </p:txBody>
      </p:sp>
      <p:graphicFrame>
        <p:nvGraphicFramePr>
          <p:cNvPr id="47106" name="Object 5"/>
          <p:cNvGraphicFramePr>
            <a:graphicFrameLocks noChangeAspect="1"/>
          </p:cNvGraphicFramePr>
          <p:nvPr/>
        </p:nvGraphicFramePr>
        <p:xfrm>
          <a:off x="4244975" y="609600"/>
          <a:ext cx="3527425" cy="549275"/>
        </p:xfrm>
        <a:graphic>
          <a:graphicData uri="http://schemas.openxmlformats.org/presentationml/2006/ole">
            <p:oleObj spid="_x0000_s47106" name="公式" r:id="rId3" imgW="2400120" imgH="393480" progId="Equation.3">
              <p:embed/>
            </p:oleObj>
          </a:graphicData>
        </a:graphic>
      </p:graphicFrame>
      <p:sp>
        <p:nvSpPr>
          <p:cNvPr id="799750" name="Text Box 6"/>
          <p:cNvSpPr txBox="1">
            <a:spLocks noChangeArrowheads="1"/>
          </p:cNvSpPr>
          <p:nvPr/>
        </p:nvSpPr>
        <p:spPr bwMode="auto">
          <a:xfrm>
            <a:off x="609600" y="1046163"/>
            <a:ext cx="7315200" cy="558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70000"/>
              </a:lnSpc>
            </a:pPr>
            <a:r>
              <a:rPr kumimoji="1" lang="zh-CN" altLang="en-US" b="1" i="1">
                <a:solidFill>
                  <a:srgbClr val="0033CC"/>
                </a:solidFill>
                <a:latin typeface="Times New Roman" pitchFamily="18" charset="0"/>
              </a:rPr>
              <a:t>分析二	    </a:t>
            </a: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直接用通项描述迭加</a:t>
            </a:r>
          </a:p>
        </p:txBody>
      </p:sp>
      <p:sp>
        <p:nvSpPr>
          <p:cNvPr id="799751" name="Rectangle 7"/>
          <p:cNvSpPr>
            <a:spLocks noChangeArrowheads="1"/>
          </p:cNvSpPr>
          <p:nvPr/>
        </p:nvSpPr>
        <p:spPr bwMode="auto">
          <a:xfrm>
            <a:off x="4456113" y="3667125"/>
            <a:ext cx="3429000" cy="127476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kumimoji="1" lang="en-US" altLang="zh-CN" b="1">
                <a:latin typeface="Times New Roman" pitchFamily="18" charset="0"/>
              </a:rPr>
              <a:t>s += x ;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kumimoji="1" lang="en-US" altLang="zh-CN" b="1">
                <a:latin typeface="Times New Roman" pitchFamily="18" charset="0"/>
              </a:rPr>
              <a:t>k ++ ;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kumimoji="1" lang="en-US" altLang="zh-CN" b="1">
                <a:latin typeface="Times New Roman" pitchFamily="18" charset="0"/>
              </a:rPr>
              <a:t>sign = -sign ;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kumimoji="1" lang="en-US" altLang="zh-CN" b="1">
                <a:latin typeface="Times New Roman" pitchFamily="18" charset="0"/>
              </a:rPr>
              <a:t>x = double( sign ) / ( 2 * k-1 ) ;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160713" y="4041775"/>
            <a:ext cx="1219200" cy="595313"/>
            <a:chOff x="2640" y="2457"/>
            <a:chExt cx="768" cy="375"/>
          </a:xfrm>
        </p:grpSpPr>
        <p:sp>
          <p:nvSpPr>
            <p:cNvPr id="47114" name="AutoShape 9"/>
            <p:cNvSpPr>
              <a:spLocks noChangeArrowheads="1"/>
            </p:cNvSpPr>
            <p:nvPr/>
          </p:nvSpPr>
          <p:spPr bwMode="auto">
            <a:xfrm>
              <a:off x="2640" y="2688"/>
              <a:ext cx="768" cy="144"/>
            </a:xfrm>
            <a:prstGeom prst="rightArrow">
              <a:avLst>
                <a:gd name="adj1" fmla="val 50000"/>
                <a:gd name="adj2" fmla="val 133333"/>
              </a:avLst>
            </a:prstGeom>
            <a:solidFill>
              <a:srgbClr val="FF5050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7115" name="Text Box 10"/>
            <p:cNvSpPr txBox="1">
              <a:spLocks noChangeArrowheads="1"/>
            </p:cNvSpPr>
            <p:nvPr/>
          </p:nvSpPr>
          <p:spPr bwMode="auto">
            <a:xfrm>
              <a:off x="2822" y="2457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zh-CN" altLang="en-US" b="1" i="1">
                  <a:solidFill>
                    <a:srgbClr val="008000"/>
                  </a:solidFill>
                  <a:latin typeface="Times New Roman" pitchFamily="18" charset="0"/>
                </a:rPr>
                <a:t>修改</a:t>
              </a:r>
            </a:p>
          </p:txBody>
        </p:sp>
      </p:grpSp>
      <p:sp>
        <p:nvSpPr>
          <p:cNvPr id="47113" name="Rectangle 1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2.2.2  do_while</a:t>
            </a:r>
            <a:r>
              <a:rPr lang="zh-CN" altLang="en-US" sz="4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9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79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9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746" grpId="0" animBg="1"/>
      <p:bldP spid="799750" grpId="0" autoUpdateAnimBg="0"/>
      <p:bldP spid="799751" grpId="0" animBg="1" autoUpdateAnimBg="0"/>
    </p:bld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Text Box 2"/>
          <p:cNvSpPr txBox="1">
            <a:spLocks noChangeArrowheads="1"/>
          </p:cNvSpPr>
          <p:nvPr/>
        </p:nvSpPr>
        <p:spPr bwMode="auto">
          <a:xfrm>
            <a:off x="609600" y="690563"/>
            <a:ext cx="5856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2-12  </a:t>
            </a:r>
            <a:r>
              <a:rPr kumimoji="1" lang="zh-CN" altLang="en-US" sz="2000" b="1">
                <a:latin typeface="Times New Roman" pitchFamily="18" charset="0"/>
              </a:rPr>
              <a:t>输入二进制数字串，转换成十进制正整数。</a:t>
            </a:r>
            <a:endParaRPr kumimoji="1" lang="zh-CN" altLang="en-US" sz="2000" b="1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801795" name="Rectangle 3"/>
          <p:cNvSpPr>
            <a:spLocks noChangeArrowheads="1"/>
          </p:cNvSpPr>
          <p:nvPr/>
        </p:nvSpPr>
        <p:spPr bwMode="auto">
          <a:xfrm>
            <a:off x="1181100" y="1066800"/>
            <a:ext cx="697230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220000"/>
              </a:lnSpc>
            </a:pPr>
            <a:r>
              <a:rPr kumimoji="1" lang="zh-CN" altLang="en-US" b="1">
                <a:latin typeface="宋体" pitchFamily="2" charset="-122"/>
              </a:rPr>
              <a:t>二进制数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n-1</a:t>
            </a:r>
            <a:r>
              <a:rPr kumimoji="1" lang="en-US" altLang="zh-CN" b="1">
                <a:latin typeface="Times New Roman" pitchFamily="18" charset="0"/>
              </a:rPr>
              <a:t>…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2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1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0</a:t>
            </a:r>
            <a:r>
              <a:rPr kumimoji="1" lang="zh-CN" altLang="en-US" b="1">
                <a:latin typeface="宋体" pitchFamily="2" charset="-122"/>
              </a:rPr>
              <a:t>有转换为十进制</a:t>
            </a:r>
            <a:r>
              <a:rPr kumimoji="1" lang="en-US" altLang="zh-CN" b="1">
                <a:latin typeface="宋体" pitchFamily="2" charset="-122"/>
              </a:rPr>
              <a:t>Dec</a:t>
            </a:r>
            <a:r>
              <a:rPr kumimoji="1" lang="zh-CN" altLang="en-US" b="1">
                <a:latin typeface="宋体" pitchFamily="2" charset="-122"/>
              </a:rPr>
              <a:t>的公式：</a:t>
            </a:r>
          </a:p>
          <a:p>
            <a:pPr>
              <a:lnSpc>
                <a:spcPct val="220000"/>
              </a:lnSpc>
            </a:pPr>
            <a:r>
              <a:rPr kumimoji="1" lang="en-US" altLang="zh-CN" b="1">
                <a:latin typeface="宋体" pitchFamily="2" charset="-122"/>
              </a:rPr>
              <a:t>Dec = b</a:t>
            </a:r>
            <a:r>
              <a:rPr kumimoji="1" lang="en-US" altLang="zh-CN" b="1" baseline="-30000">
                <a:latin typeface="宋体" pitchFamily="2" charset="-122"/>
              </a:rPr>
              <a:t>n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n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n-1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n-1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Times New Roman" pitchFamily="18" charset="0"/>
              </a:rPr>
              <a:t>…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2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2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1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1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0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0</a:t>
            </a:r>
            <a:r>
              <a:rPr kumimoji="1" lang="en-US" altLang="zh-CN" b="1">
                <a:latin typeface="Times New Roman" pitchFamily="18" charset="0"/>
              </a:rPr>
              <a:t> </a:t>
            </a:r>
          </a:p>
        </p:txBody>
      </p:sp>
      <p:sp>
        <p:nvSpPr>
          <p:cNvPr id="801796" name="Text Box 4"/>
          <p:cNvSpPr txBox="1">
            <a:spLocks noChangeArrowheads="1"/>
          </p:cNvSpPr>
          <p:nvPr/>
        </p:nvSpPr>
        <p:spPr bwMode="auto">
          <a:xfrm>
            <a:off x="762000" y="2959100"/>
            <a:ext cx="221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输入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—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移位  转换</a:t>
            </a:r>
          </a:p>
        </p:txBody>
      </p:sp>
      <p:sp>
        <p:nvSpPr>
          <p:cNvPr id="801797" name="Text Box 5"/>
          <p:cNvSpPr txBox="1">
            <a:spLocks noChangeArrowheads="1"/>
          </p:cNvSpPr>
          <p:nvPr/>
        </p:nvSpPr>
        <p:spPr bwMode="auto">
          <a:xfrm>
            <a:off x="624840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801798" name="Text Box 6"/>
          <p:cNvSpPr txBox="1">
            <a:spLocks noChangeArrowheads="1"/>
          </p:cNvSpPr>
          <p:nvPr/>
        </p:nvSpPr>
        <p:spPr bwMode="auto">
          <a:xfrm>
            <a:off x="652145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801799" name="Text Box 7"/>
          <p:cNvSpPr txBox="1">
            <a:spLocks noChangeArrowheads="1"/>
          </p:cNvSpPr>
          <p:nvPr/>
        </p:nvSpPr>
        <p:spPr bwMode="auto">
          <a:xfrm>
            <a:off x="815975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801800" name="Text Box 8"/>
          <p:cNvSpPr txBox="1">
            <a:spLocks noChangeArrowheads="1"/>
          </p:cNvSpPr>
          <p:nvPr/>
        </p:nvSpPr>
        <p:spPr bwMode="auto">
          <a:xfrm>
            <a:off x="734060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801801" name="Text Box 9"/>
          <p:cNvSpPr txBox="1">
            <a:spLocks noChangeArrowheads="1"/>
          </p:cNvSpPr>
          <p:nvPr/>
        </p:nvSpPr>
        <p:spPr bwMode="auto">
          <a:xfrm>
            <a:off x="706755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801802" name="Text Box 10"/>
          <p:cNvSpPr txBox="1">
            <a:spLocks noChangeArrowheads="1"/>
          </p:cNvSpPr>
          <p:nvPr/>
        </p:nvSpPr>
        <p:spPr bwMode="auto">
          <a:xfrm>
            <a:off x="679450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801803" name="Text Box 11"/>
          <p:cNvSpPr txBox="1">
            <a:spLocks noChangeArrowheads="1"/>
          </p:cNvSpPr>
          <p:nvPr/>
        </p:nvSpPr>
        <p:spPr bwMode="auto">
          <a:xfrm>
            <a:off x="761365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801804" name="Text Box 12"/>
          <p:cNvSpPr txBox="1">
            <a:spLocks noChangeArrowheads="1"/>
          </p:cNvSpPr>
          <p:nvPr/>
        </p:nvSpPr>
        <p:spPr bwMode="auto">
          <a:xfrm>
            <a:off x="788670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801805" name="Text Box 13"/>
          <p:cNvSpPr txBox="1">
            <a:spLocks noChangeArrowheads="1"/>
          </p:cNvSpPr>
          <p:nvPr/>
        </p:nvSpPr>
        <p:spPr bwMode="auto">
          <a:xfrm>
            <a:off x="6292850" y="3522663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b="1">
                <a:latin typeface="Times New Roman" pitchFamily="18" charset="0"/>
              </a:rPr>
              <a:t>输入串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219200" y="3522663"/>
            <a:ext cx="3429000" cy="976312"/>
            <a:chOff x="768" y="2219"/>
            <a:chExt cx="2160" cy="615"/>
          </a:xfrm>
        </p:grpSpPr>
        <p:grpSp>
          <p:nvGrpSpPr>
            <p:cNvPr id="202771" name="Group 15"/>
            <p:cNvGrpSpPr>
              <a:grpSpLocks/>
            </p:cNvGrpSpPr>
            <p:nvPr/>
          </p:nvGrpSpPr>
          <p:grpSpPr bwMode="auto">
            <a:xfrm>
              <a:off x="768" y="2498"/>
              <a:ext cx="2160" cy="336"/>
              <a:chOff x="1152" y="2160"/>
              <a:chExt cx="1920" cy="240"/>
            </a:xfrm>
          </p:grpSpPr>
          <p:sp>
            <p:nvSpPr>
              <p:cNvPr id="202773" name="Rectangle 16"/>
              <p:cNvSpPr>
                <a:spLocks noChangeArrowheads="1"/>
              </p:cNvSpPr>
              <p:nvPr/>
            </p:nvSpPr>
            <p:spPr bwMode="auto">
              <a:xfrm>
                <a:off x="1152" y="2160"/>
                <a:ext cx="192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2774" name="Line 17"/>
              <p:cNvSpPr>
                <a:spLocks noChangeShapeType="1"/>
              </p:cNvSpPr>
              <p:nvPr/>
            </p:nvSpPr>
            <p:spPr bwMode="auto">
              <a:xfrm>
                <a:off x="139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2775" name="Line 18"/>
              <p:cNvSpPr>
                <a:spLocks noChangeShapeType="1"/>
              </p:cNvSpPr>
              <p:nvPr/>
            </p:nvSpPr>
            <p:spPr bwMode="auto">
              <a:xfrm>
                <a:off x="163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2776" name="Line 19"/>
              <p:cNvSpPr>
                <a:spLocks noChangeShapeType="1"/>
              </p:cNvSpPr>
              <p:nvPr/>
            </p:nvSpPr>
            <p:spPr bwMode="auto">
              <a:xfrm>
                <a:off x="187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2777" name="Line 20"/>
              <p:cNvSpPr>
                <a:spLocks noChangeShapeType="1"/>
              </p:cNvSpPr>
              <p:nvPr/>
            </p:nvSpPr>
            <p:spPr bwMode="auto">
              <a:xfrm>
                <a:off x="211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2778" name="Line 21"/>
              <p:cNvSpPr>
                <a:spLocks noChangeShapeType="1"/>
              </p:cNvSpPr>
              <p:nvPr/>
            </p:nvSpPr>
            <p:spPr bwMode="auto">
              <a:xfrm>
                <a:off x="235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2779" name="Line 22"/>
              <p:cNvSpPr>
                <a:spLocks noChangeShapeType="1"/>
              </p:cNvSpPr>
              <p:nvPr/>
            </p:nvSpPr>
            <p:spPr bwMode="auto">
              <a:xfrm>
                <a:off x="259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2780" name="Line 23"/>
              <p:cNvSpPr>
                <a:spLocks noChangeShapeType="1"/>
              </p:cNvSpPr>
              <p:nvPr/>
            </p:nvSpPr>
            <p:spPr bwMode="auto">
              <a:xfrm>
                <a:off x="283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2772" name="Text Box 24"/>
            <p:cNvSpPr txBox="1">
              <a:spLocks noChangeArrowheads="1"/>
            </p:cNvSpPr>
            <p:nvPr/>
          </p:nvSpPr>
          <p:spPr bwMode="auto">
            <a:xfrm>
              <a:off x="796" y="2219"/>
              <a:ext cx="5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b="1">
                  <a:latin typeface="Times New Roman" pitchFamily="18" charset="0"/>
                </a:rPr>
                <a:t>Binary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1250950" y="4894263"/>
            <a:ext cx="2787650" cy="896937"/>
            <a:chOff x="788" y="3083"/>
            <a:chExt cx="1756" cy="565"/>
          </a:xfrm>
        </p:grpSpPr>
        <p:sp>
          <p:nvSpPr>
            <p:cNvPr id="202769" name="Text Box 26"/>
            <p:cNvSpPr txBox="1">
              <a:spLocks noChangeArrowheads="1"/>
            </p:cNvSpPr>
            <p:nvPr/>
          </p:nvSpPr>
          <p:spPr bwMode="auto">
            <a:xfrm>
              <a:off x="788" y="3083"/>
              <a:ext cx="6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b="1">
                  <a:latin typeface="Times New Roman" pitchFamily="18" charset="0"/>
                </a:rPr>
                <a:t>Decimal</a:t>
              </a:r>
            </a:p>
          </p:txBody>
        </p:sp>
        <p:sp>
          <p:nvSpPr>
            <p:cNvPr id="801819" name="Rectangle 27"/>
            <p:cNvSpPr>
              <a:spLocks noChangeArrowheads="1"/>
            </p:cNvSpPr>
            <p:nvPr/>
          </p:nvSpPr>
          <p:spPr bwMode="auto">
            <a:xfrm>
              <a:off x="1152" y="3411"/>
              <a:ext cx="1392" cy="23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FF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81320" dir="3080412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b="1">
                  <a:latin typeface="Times New Roman" pitchFamily="18" charset="0"/>
                </a:rPr>
                <a:t>0</a:t>
              </a:r>
            </a:p>
          </p:txBody>
        </p:sp>
      </p:grpSp>
      <p:sp>
        <p:nvSpPr>
          <p:cNvPr id="202768" name="Rectangle 2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2.2.2  do_while</a:t>
            </a:r>
            <a:r>
              <a:rPr lang="zh-CN" altLang="en-US" sz="4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0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80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0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0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3" dur="500"/>
                                        <p:tgtEl>
                                          <p:spTgt spid="80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7" dur="500"/>
                                        <p:tgtEl>
                                          <p:spTgt spid="80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1" dur="500"/>
                                        <p:tgtEl>
                                          <p:spTgt spid="80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5" dur="500"/>
                                        <p:tgtEl>
                                          <p:spTgt spid="80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9" dur="500"/>
                                        <p:tgtEl>
                                          <p:spTgt spid="80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3" dur="500"/>
                                        <p:tgtEl>
                                          <p:spTgt spid="801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7" dur="500"/>
                                        <p:tgtEl>
                                          <p:spTgt spid="80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1" dur="500"/>
                                        <p:tgtEl>
                                          <p:spTgt spid="80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794" grpId="0" autoUpdateAnimBg="0"/>
      <p:bldP spid="801795" grpId="0" autoUpdateAnimBg="0"/>
      <p:bldP spid="801796" grpId="0" autoUpdateAnimBg="0"/>
      <p:bldP spid="801797" grpId="0" animBg="1" autoUpdateAnimBg="0"/>
      <p:bldP spid="801798" grpId="0" animBg="1" autoUpdateAnimBg="0"/>
      <p:bldP spid="801799" grpId="0" animBg="1" autoUpdateAnimBg="0"/>
      <p:bldP spid="801800" grpId="0" animBg="1" autoUpdateAnimBg="0"/>
      <p:bldP spid="801801" grpId="0" animBg="1" autoUpdateAnimBg="0"/>
      <p:bldP spid="801802" grpId="0" animBg="1" autoUpdateAnimBg="0"/>
      <p:bldP spid="801803" grpId="0" animBg="1" autoUpdateAnimBg="0"/>
      <p:bldP spid="801804" grpId="0" animBg="1" autoUpdateAnimBg="0"/>
      <p:bldP spid="801805" grpId="0" autoUpdateAnimBg="0"/>
    </p:bld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Text Box 2"/>
          <p:cNvSpPr txBox="1">
            <a:spLocks noChangeArrowheads="1"/>
          </p:cNvSpPr>
          <p:nvPr/>
        </p:nvSpPr>
        <p:spPr bwMode="auto">
          <a:xfrm>
            <a:off x="609600" y="690563"/>
            <a:ext cx="5856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2-12  </a:t>
            </a:r>
            <a:r>
              <a:rPr kumimoji="1" lang="zh-CN" altLang="en-US" sz="2000" b="1">
                <a:latin typeface="Times New Roman" pitchFamily="18" charset="0"/>
              </a:rPr>
              <a:t>输入二进制数字串，转换成十进制正整数。</a:t>
            </a:r>
          </a:p>
        </p:txBody>
      </p:sp>
      <p:sp>
        <p:nvSpPr>
          <p:cNvPr id="203779" name="Rectangle 3"/>
          <p:cNvSpPr>
            <a:spLocks noChangeArrowheads="1"/>
          </p:cNvSpPr>
          <p:nvPr/>
        </p:nvSpPr>
        <p:spPr bwMode="auto">
          <a:xfrm>
            <a:off x="1181100" y="1066800"/>
            <a:ext cx="697230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220000"/>
              </a:lnSpc>
            </a:pPr>
            <a:r>
              <a:rPr kumimoji="1" lang="zh-CN" altLang="en-US" b="1">
                <a:latin typeface="宋体" pitchFamily="2" charset="-122"/>
              </a:rPr>
              <a:t>二进制数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n-1</a:t>
            </a:r>
            <a:r>
              <a:rPr kumimoji="1" lang="en-US" altLang="zh-CN" b="1">
                <a:latin typeface="Times New Roman" pitchFamily="18" charset="0"/>
              </a:rPr>
              <a:t>…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2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1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0</a:t>
            </a:r>
            <a:r>
              <a:rPr kumimoji="1" lang="zh-CN" altLang="en-US" b="1">
                <a:latin typeface="宋体" pitchFamily="2" charset="-122"/>
              </a:rPr>
              <a:t>有转换为十进制</a:t>
            </a:r>
            <a:r>
              <a:rPr kumimoji="1" lang="en-US" altLang="zh-CN" b="1">
                <a:latin typeface="宋体" pitchFamily="2" charset="-122"/>
              </a:rPr>
              <a:t>Dec</a:t>
            </a:r>
            <a:r>
              <a:rPr kumimoji="1" lang="zh-CN" altLang="en-US" b="1">
                <a:latin typeface="宋体" pitchFamily="2" charset="-122"/>
              </a:rPr>
              <a:t>的公式：</a:t>
            </a:r>
          </a:p>
          <a:p>
            <a:pPr>
              <a:lnSpc>
                <a:spcPct val="220000"/>
              </a:lnSpc>
            </a:pPr>
            <a:r>
              <a:rPr kumimoji="1" lang="en-US" altLang="zh-CN" b="1">
                <a:latin typeface="宋体" pitchFamily="2" charset="-122"/>
              </a:rPr>
              <a:t>Dec = b</a:t>
            </a:r>
            <a:r>
              <a:rPr kumimoji="1" lang="en-US" altLang="zh-CN" b="1" baseline="-30000">
                <a:latin typeface="宋体" pitchFamily="2" charset="-122"/>
              </a:rPr>
              <a:t>n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n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n-1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n-1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Times New Roman" pitchFamily="18" charset="0"/>
              </a:rPr>
              <a:t>…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2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2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1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1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0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0</a:t>
            </a:r>
            <a:r>
              <a:rPr kumimoji="1" lang="en-US" altLang="zh-CN" b="1">
                <a:latin typeface="Times New Roman" pitchFamily="18" charset="0"/>
              </a:rPr>
              <a:t> </a:t>
            </a:r>
          </a:p>
        </p:txBody>
      </p:sp>
      <p:sp>
        <p:nvSpPr>
          <p:cNvPr id="203780" name="Text Box 4"/>
          <p:cNvSpPr txBox="1">
            <a:spLocks noChangeArrowheads="1"/>
          </p:cNvSpPr>
          <p:nvPr/>
        </p:nvSpPr>
        <p:spPr bwMode="auto">
          <a:xfrm>
            <a:off x="762000" y="2959100"/>
            <a:ext cx="221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输入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—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移位  转换</a:t>
            </a:r>
          </a:p>
        </p:txBody>
      </p:sp>
      <p:sp>
        <p:nvSpPr>
          <p:cNvPr id="203781" name="Text Box 5"/>
          <p:cNvSpPr txBox="1">
            <a:spLocks noChangeArrowheads="1"/>
          </p:cNvSpPr>
          <p:nvPr/>
        </p:nvSpPr>
        <p:spPr bwMode="auto">
          <a:xfrm>
            <a:off x="624840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33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03782" name="Text Box 6"/>
          <p:cNvSpPr txBox="1">
            <a:spLocks noChangeArrowheads="1"/>
          </p:cNvSpPr>
          <p:nvPr/>
        </p:nvSpPr>
        <p:spPr bwMode="auto">
          <a:xfrm>
            <a:off x="652145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03783" name="Text Box 7"/>
          <p:cNvSpPr txBox="1">
            <a:spLocks noChangeArrowheads="1"/>
          </p:cNvSpPr>
          <p:nvPr/>
        </p:nvSpPr>
        <p:spPr bwMode="auto">
          <a:xfrm>
            <a:off x="815975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03784" name="Text Box 8"/>
          <p:cNvSpPr txBox="1">
            <a:spLocks noChangeArrowheads="1"/>
          </p:cNvSpPr>
          <p:nvPr/>
        </p:nvSpPr>
        <p:spPr bwMode="auto">
          <a:xfrm>
            <a:off x="734060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03785" name="Text Box 9"/>
          <p:cNvSpPr txBox="1">
            <a:spLocks noChangeArrowheads="1"/>
          </p:cNvSpPr>
          <p:nvPr/>
        </p:nvSpPr>
        <p:spPr bwMode="auto">
          <a:xfrm>
            <a:off x="706755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03786" name="Text Box 10"/>
          <p:cNvSpPr txBox="1">
            <a:spLocks noChangeArrowheads="1"/>
          </p:cNvSpPr>
          <p:nvPr/>
        </p:nvSpPr>
        <p:spPr bwMode="auto">
          <a:xfrm>
            <a:off x="679450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03787" name="Text Box 11"/>
          <p:cNvSpPr txBox="1">
            <a:spLocks noChangeArrowheads="1"/>
          </p:cNvSpPr>
          <p:nvPr/>
        </p:nvSpPr>
        <p:spPr bwMode="auto">
          <a:xfrm>
            <a:off x="761365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03788" name="Text Box 12"/>
          <p:cNvSpPr txBox="1">
            <a:spLocks noChangeArrowheads="1"/>
          </p:cNvSpPr>
          <p:nvPr/>
        </p:nvSpPr>
        <p:spPr bwMode="auto">
          <a:xfrm>
            <a:off x="788670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03789" name="Text Box 13"/>
          <p:cNvSpPr txBox="1">
            <a:spLocks noChangeArrowheads="1"/>
          </p:cNvSpPr>
          <p:nvPr/>
        </p:nvSpPr>
        <p:spPr bwMode="auto">
          <a:xfrm>
            <a:off x="6292850" y="3522663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b="1">
                <a:latin typeface="Times New Roman" pitchFamily="18" charset="0"/>
              </a:rPr>
              <a:t>输入串</a:t>
            </a:r>
          </a:p>
        </p:txBody>
      </p:sp>
      <p:grpSp>
        <p:nvGrpSpPr>
          <p:cNvPr id="203790" name="Group 14"/>
          <p:cNvGrpSpPr>
            <a:grpSpLocks/>
          </p:cNvGrpSpPr>
          <p:nvPr/>
        </p:nvGrpSpPr>
        <p:grpSpPr bwMode="auto">
          <a:xfrm>
            <a:off x="1219200" y="3522663"/>
            <a:ext cx="3429000" cy="976312"/>
            <a:chOff x="768" y="2219"/>
            <a:chExt cx="2160" cy="615"/>
          </a:xfrm>
        </p:grpSpPr>
        <p:grpSp>
          <p:nvGrpSpPr>
            <p:cNvPr id="203800" name="Group 15"/>
            <p:cNvGrpSpPr>
              <a:grpSpLocks/>
            </p:cNvGrpSpPr>
            <p:nvPr/>
          </p:nvGrpSpPr>
          <p:grpSpPr bwMode="auto">
            <a:xfrm>
              <a:off x="768" y="2498"/>
              <a:ext cx="2160" cy="336"/>
              <a:chOff x="1152" y="2160"/>
              <a:chExt cx="1920" cy="240"/>
            </a:xfrm>
          </p:grpSpPr>
          <p:sp>
            <p:nvSpPr>
              <p:cNvPr id="203802" name="Rectangle 16"/>
              <p:cNvSpPr>
                <a:spLocks noChangeArrowheads="1"/>
              </p:cNvSpPr>
              <p:nvPr/>
            </p:nvSpPr>
            <p:spPr bwMode="auto">
              <a:xfrm>
                <a:off x="1152" y="2160"/>
                <a:ext cx="192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3803" name="Line 17"/>
              <p:cNvSpPr>
                <a:spLocks noChangeShapeType="1"/>
              </p:cNvSpPr>
              <p:nvPr/>
            </p:nvSpPr>
            <p:spPr bwMode="auto">
              <a:xfrm>
                <a:off x="139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3804" name="Line 18"/>
              <p:cNvSpPr>
                <a:spLocks noChangeShapeType="1"/>
              </p:cNvSpPr>
              <p:nvPr/>
            </p:nvSpPr>
            <p:spPr bwMode="auto">
              <a:xfrm>
                <a:off x="163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3805" name="Line 19"/>
              <p:cNvSpPr>
                <a:spLocks noChangeShapeType="1"/>
              </p:cNvSpPr>
              <p:nvPr/>
            </p:nvSpPr>
            <p:spPr bwMode="auto">
              <a:xfrm>
                <a:off x="187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3806" name="Line 20"/>
              <p:cNvSpPr>
                <a:spLocks noChangeShapeType="1"/>
              </p:cNvSpPr>
              <p:nvPr/>
            </p:nvSpPr>
            <p:spPr bwMode="auto">
              <a:xfrm>
                <a:off x="211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3807" name="Line 21"/>
              <p:cNvSpPr>
                <a:spLocks noChangeShapeType="1"/>
              </p:cNvSpPr>
              <p:nvPr/>
            </p:nvSpPr>
            <p:spPr bwMode="auto">
              <a:xfrm>
                <a:off x="235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3808" name="Line 22"/>
              <p:cNvSpPr>
                <a:spLocks noChangeShapeType="1"/>
              </p:cNvSpPr>
              <p:nvPr/>
            </p:nvSpPr>
            <p:spPr bwMode="auto">
              <a:xfrm>
                <a:off x="259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3809" name="Line 23"/>
              <p:cNvSpPr>
                <a:spLocks noChangeShapeType="1"/>
              </p:cNvSpPr>
              <p:nvPr/>
            </p:nvSpPr>
            <p:spPr bwMode="auto">
              <a:xfrm>
                <a:off x="283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3801" name="Text Box 24"/>
            <p:cNvSpPr txBox="1">
              <a:spLocks noChangeArrowheads="1"/>
            </p:cNvSpPr>
            <p:nvPr/>
          </p:nvSpPr>
          <p:spPr bwMode="auto">
            <a:xfrm>
              <a:off x="796" y="2219"/>
              <a:ext cx="5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b="1">
                  <a:latin typeface="Times New Roman" pitchFamily="18" charset="0"/>
                </a:rPr>
                <a:t>Binary</a:t>
              </a:r>
            </a:p>
          </p:txBody>
        </p:sp>
      </p:grpSp>
      <p:grpSp>
        <p:nvGrpSpPr>
          <p:cNvPr id="203791" name="Group 25"/>
          <p:cNvGrpSpPr>
            <a:grpSpLocks/>
          </p:cNvGrpSpPr>
          <p:nvPr/>
        </p:nvGrpSpPr>
        <p:grpSpPr bwMode="auto">
          <a:xfrm>
            <a:off x="1250950" y="4894263"/>
            <a:ext cx="2787650" cy="896937"/>
            <a:chOff x="788" y="3083"/>
            <a:chExt cx="1756" cy="565"/>
          </a:xfrm>
        </p:grpSpPr>
        <p:sp>
          <p:nvSpPr>
            <p:cNvPr id="203798" name="Text Box 26"/>
            <p:cNvSpPr txBox="1">
              <a:spLocks noChangeArrowheads="1"/>
            </p:cNvSpPr>
            <p:nvPr/>
          </p:nvSpPr>
          <p:spPr bwMode="auto">
            <a:xfrm>
              <a:off x="788" y="3083"/>
              <a:ext cx="6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b="1">
                  <a:latin typeface="Times New Roman" pitchFamily="18" charset="0"/>
                </a:rPr>
                <a:t>Decimal</a:t>
              </a:r>
            </a:p>
          </p:txBody>
        </p:sp>
        <p:sp>
          <p:nvSpPr>
            <p:cNvPr id="802843" name="Rectangle 27"/>
            <p:cNvSpPr>
              <a:spLocks noChangeArrowheads="1"/>
            </p:cNvSpPr>
            <p:nvPr/>
          </p:nvSpPr>
          <p:spPr bwMode="auto">
            <a:xfrm>
              <a:off x="1152" y="3411"/>
              <a:ext cx="1392" cy="23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FF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81320" dir="3080412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b="1">
                  <a:latin typeface="Times New Roman" pitchFamily="18" charset="0"/>
                </a:rPr>
                <a:t>0</a:t>
              </a:r>
            </a:p>
          </p:txBody>
        </p:sp>
      </p:grpSp>
      <p:sp>
        <p:nvSpPr>
          <p:cNvPr id="802844" name="Line 28"/>
          <p:cNvSpPr>
            <a:spLocks noChangeShapeType="1"/>
          </p:cNvSpPr>
          <p:nvPr/>
        </p:nvSpPr>
        <p:spPr bwMode="auto">
          <a:xfrm flipH="1">
            <a:off x="4648200" y="4267200"/>
            <a:ext cx="1600200" cy="0"/>
          </a:xfrm>
          <a:prstGeom prst="line">
            <a:avLst/>
          </a:prstGeom>
          <a:noFill/>
          <a:ln w="19050">
            <a:solidFill>
              <a:srgbClr val="FF3300"/>
            </a:solidFill>
            <a:prstDash val="dash"/>
            <a:round/>
            <a:headEnd/>
            <a:tailEnd type="stealth" w="lg" len="lg"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802845" name="Text Box 29"/>
          <p:cNvSpPr txBox="1">
            <a:spLocks noChangeArrowheads="1"/>
          </p:cNvSpPr>
          <p:nvPr/>
        </p:nvSpPr>
        <p:spPr bwMode="auto">
          <a:xfrm>
            <a:off x="3190875" y="5105400"/>
            <a:ext cx="5588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+=0</a:t>
            </a:r>
          </a:p>
        </p:txBody>
      </p:sp>
      <p:sp>
        <p:nvSpPr>
          <p:cNvPr id="802846" name="Text Box 30"/>
          <p:cNvSpPr txBox="1">
            <a:spLocks noChangeArrowheads="1"/>
          </p:cNvSpPr>
          <p:nvPr/>
        </p:nvSpPr>
        <p:spPr bwMode="auto">
          <a:xfrm>
            <a:off x="4294188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33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802847" name="AutoShape 31"/>
          <p:cNvSpPr>
            <a:spLocks noChangeArrowheads="1"/>
          </p:cNvSpPr>
          <p:nvPr/>
        </p:nvSpPr>
        <p:spPr bwMode="auto">
          <a:xfrm rot="5400000">
            <a:off x="2514600" y="4838700"/>
            <a:ext cx="838200" cy="304800"/>
          </a:xfrm>
          <a:custGeom>
            <a:avLst/>
            <a:gdLst>
              <a:gd name="T0" fmla="*/ 626981 w 21600"/>
              <a:gd name="T1" fmla="*/ 0 h 21600"/>
              <a:gd name="T2" fmla="*/ 0 w 21600"/>
              <a:gd name="T3" fmla="*/ 152400 h 21600"/>
              <a:gd name="T4" fmla="*/ 626981 w 21600"/>
              <a:gd name="T5" fmla="*/ 304800 h 21600"/>
              <a:gd name="T6" fmla="*/ 838200 w 21600"/>
              <a:gd name="T7" fmla="*/ 1524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528 h 21600"/>
              <a:gd name="T14" fmla="*/ 18943 w 21600"/>
              <a:gd name="T15" fmla="*/ 1607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157" y="0"/>
                </a:moveTo>
                <a:lnTo>
                  <a:pt x="16157" y="5528"/>
                </a:lnTo>
                <a:lnTo>
                  <a:pt x="3375" y="5528"/>
                </a:lnTo>
                <a:lnTo>
                  <a:pt x="3375" y="16072"/>
                </a:lnTo>
                <a:lnTo>
                  <a:pt x="16157" y="16072"/>
                </a:lnTo>
                <a:lnTo>
                  <a:pt x="16157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528"/>
                </a:moveTo>
                <a:lnTo>
                  <a:pt x="1350" y="16072"/>
                </a:lnTo>
                <a:lnTo>
                  <a:pt x="2700" y="16072"/>
                </a:lnTo>
                <a:lnTo>
                  <a:pt x="2700" y="5528"/>
                </a:lnTo>
                <a:close/>
              </a:path>
              <a:path w="21600" h="21600">
                <a:moveTo>
                  <a:pt x="0" y="5528"/>
                </a:moveTo>
                <a:lnTo>
                  <a:pt x="0" y="16072"/>
                </a:lnTo>
                <a:lnTo>
                  <a:pt x="675" y="16072"/>
                </a:lnTo>
                <a:lnTo>
                  <a:pt x="675" y="5528"/>
                </a:lnTo>
                <a:close/>
              </a:path>
            </a:pathLst>
          </a:custGeom>
          <a:solidFill>
            <a:srgbClr val="FF66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 anchor="ctr">
            <a:spAutoFit/>
            <a:flatTx/>
          </a:bodyPr>
          <a:lstStyle/>
          <a:p>
            <a:endParaRPr lang="zh-CN" altLang="en-US"/>
          </a:p>
        </p:txBody>
      </p:sp>
      <p:sp>
        <p:nvSpPr>
          <p:cNvPr id="802848" name="Text Box 32"/>
          <p:cNvSpPr txBox="1">
            <a:spLocks noChangeArrowheads="1"/>
          </p:cNvSpPr>
          <p:nvPr/>
        </p:nvSpPr>
        <p:spPr bwMode="auto">
          <a:xfrm>
            <a:off x="2784475" y="5446713"/>
            <a:ext cx="298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kumimoji="1" lang="en-US" altLang="zh-CN" b="1">
                <a:solidFill>
                  <a:schemeClr val="accent2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03797" name="Rectangle 3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2.2.2  do_while</a:t>
            </a:r>
            <a:r>
              <a:rPr lang="zh-CN" altLang="en-US" sz="4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2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2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02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02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02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02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02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2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0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02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02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02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02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02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02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02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02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2844" grpId="0" animBg="1"/>
      <p:bldP spid="802845" grpId="0" autoUpdateAnimBg="0"/>
      <p:bldP spid="802846" grpId="0" animBg="1" autoUpdateAnimBg="0"/>
      <p:bldP spid="802847" grpId="0" animBg="1"/>
      <p:bldP spid="802848" grpId="0" autoUpdateAnimBg="0"/>
    </p:bld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Text Box 2"/>
          <p:cNvSpPr txBox="1">
            <a:spLocks noChangeArrowheads="1"/>
          </p:cNvSpPr>
          <p:nvPr/>
        </p:nvSpPr>
        <p:spPr bwMode="auto">
          <a:xfrm>
            <a:off x="609600" y="690563"/>
            <a:ext cx="5856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2-12  </a:t>
            </a:r>
            <a:r>
              <a:rPr kumimoji="1" lang="zh-CN" altLang="en-US" sz="2000" b="1">
                <a:latin typeface="Times New Roman" pitchFamily="18" charset="0"/>
              </a:rPr>
              <a:t>输入二进制数字串，转换成十进制正整数。</a:t>
            </a:r>
          </a:p>
        </p:txBody>
      </p:sp>
      <p:sp>
        <p:nvSpPr>
          <p:cNvPr id="204803" name="Rectangle 3"/>
          <p:cNvSpPr>
            <a:spLocks noChangeArrowheads="1"/>
          </p:cNvSpPr>
          <p:nvPr/>
        </p:nvSpPr>
        <p:spPr bwMode="auto">
          <a:xfrm>
            <a:off x="1181100" y="1066800"/>
            <a:ext cx="697230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220000"/>
              </a:lnSpc>
            </a:pPr>
            <a:r>
              <a:rPr kumimoji="1" lang="zh-CN" altLang="en-US" b="1">
                <a:latin typeface="宋体" pitchFamily="2" charset="-122"/>
              </a:rPr>
              <a:t>二进制数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n-1</a:t>
            </a:r>
            <a:r>
              <a:rPr kumimoji="1" lang="en-US" altLang="zh-CN" b="1">
                <a:latin typeface="Times New Roman" pitchFamily="18" charset="0"/>
              </a:rPr>
              <a:t>…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2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1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0</a:t>
            </a:r>
            <a:r>
              <a:rPr kumimoji="1" lang="zh-CN" altLang="en-US" b="1">
                <a:latin typeface="宋体" pitchFamily="2" charset="-122"/>
              </a:rPr>
              <a:t>有转换为十进制</a:t>
            </a:r>
            <a:r>
              <a:rPr kumimoji="1" lang="en-US" altLang="zh-CN" b="1">
                <a:latin typeface="宋体" pitchFamily="2" charset="-122"/>
              </a:rPr>
              <a:t>Dec</a:t>
            </a:r>
            <a:r>
              <a:rPr kumimoji="1" lang="zh-CN" altLang="en-US" b="1">
                <a:latin typeface="宋体" pitchFamily="2" charset="-122"/>
              </a:rPr>
              <a:t>的公式：</a:t>
            </a:r>
          </a:p>
          <a:p>
            <a:pPr>
              <a:lnSpc>
                <a:spcPct val="220000"/>
              </a:lnSpc>
            </a:pPr>
            <a:r>
              <a:rPr kumimoji="1" lang="en-US" altLang="zh-CN" b="1">
                <a:latin typeface="宋体" pitchFamily="2" charset="-122"/>
              </a:rPr>
              <a:t>Dec = b</a:t>
            </a:r>
            <a:r>
              <a:rPr kumimoji="1" lang="en-US" altLang="zh-CN" b="1" baseline="-30000">
                <a:latin typeface="宋体" pitchFamily="2" charset="-122"/>
              </a:rPr>
              <a:t>n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n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n-1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n-1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Times New Roman" pitchFamily="18" charset="0"/>
              </a:rPr>
              <a:t>…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2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2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1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1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0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0</a:t>
            </a:r>
            <a:r>
              <a:rPr kumimoji="1" lang="en-US" altLang="zh-CN" b="1">
                <a:latin typeface="Times New Roman" pitchFamily="18" charset="0"/>
              </a:rPr>
              <a:t> </a:t>
            </a:r>
          </a:p>
        </p:txBody>
      </p:sp>
      <p:sp>
        <p:nvSpPr>
          <p:cNvPr id="204804" name="Text Box 4"/>
          <p:cNvSpPr txBox="1">
            <a:spLocks noChangeArrowheads="1"/>
          </p:cNvSpPr>
          <p:nvPr/>
        </p:nvSpPr>
        <p:spPr bwMode="auto">
          <a:xfrm>
            <a:off x="762000" y="2959100"/>
            <a:ext cx="221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输入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—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移位  转换</a:t>
            </a:r>
          </a:p>
        </p:txBody>
      </p:sp>
      <p:sp>
        <p:nvSpPr>
          <p:cNvPr id="204805" name="Text Box 5"/>
          <p:cNvSpPr txBox="1">
            <a:spLocks noChangeArrowheads="1"/>
          </p:cNvSpPr>
          <p:nvPr/>
        </p:nvSpPr>
        <p:spPr bwMode="auto">
          <a:xfrm>
            <a:off x="652145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04806" name="Text Box 6"/>
          <p:cNvSpPr txBox="1">
            <a:spLocks noChangeArrowheads="1"/>
          </p:cNvSpPr>
          <p:nvPr/>
        </p:nvSpPr>
        <p:spPr bwMode="auto">
          <a:xfrm>
            <a:off x="815975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04807" name="Text Box 7"/>
          <p:cNvSpPr txBox="1">
            <a:spLocks noChangeArrowheads="1"/>
          </p:cNvSpPr>
          <p:nvPr/>
        </p:nvSpPr>
        <p:spPr bwMode="auto">
          <a:xfrm>
            <a:off x="734060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04808" name="Text Box 8"/>
          <p:cNvSpPr txBox="1">
            <a:spLocks noChangeArrowheads="1"/>
          </p:cNvSpPr>
          <p:nvPr/>
        </p:nvSpPr>
        <p:spPr bwMode="auto">
          <a:xfrm>
            <a:off x="706755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04809" name="Text Box 9"/>
          <p:cNvSpPr txBox="1">
            <a:spLocks noChangeArrowheads="1"/>
          </p:cNvSpPr>
          <p:nvPr/>
        </p:nvSpPr>
        <p:spPr bwMode="auto">
          <a:xfrm>
            <a:off x="679450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04810" name="Text Box 10"/>
          <p:cNvSpPr txBox="1">
            <a:spLocks noChangeArrowheads="1"/>
          </p:cNvSpPr>
          <p:nvPr/>
        </p:nvSpPr>
        <p:spPr bwMode="auto">
          <a:xfrm>
            <a:off x="761365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04811" name="Text Box 11"/>
          <p:cNvSpPr txBox="1">
            <a:spLocks noChangeArrowheads="1"/>
          </p:cNvSpPr>
          <p:nvPr/>
        </p:nvSpPr>
        <p:spPr bwMode="auto">
          <a:xfrm>
            <a:off x="788670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04812" name="Text Box 12"/>
          <p:cNvSpPr txBox="1">
            <a:spLocks noChangeArrowheads="1"/>
          </p:cNvSpPr>
          <p:nvPr/>
        </p:nvSpPr>
        <p:spPr bwMode="auto">
          <a:xfrm>
            <a:off x="6292850" y="3522663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b="1">
                <a:latin typeface="Times New Roman" pitchFamily="18" charset="0"/>
              </a:rPr>
              <a:t>输入串</a:t>
            </a:r>
          </a:p>
        </p:txBody>
      </p:sp>
      <p:grpSp>
        <p:nvGrpSpPr>
          <p:cNvPr id="204813" name="Group 13"/>
          <p:cNvGrpSpPr>
            <a:grpSpLocks/>
          </p:cNvGrpSpPr>
          <p:nvPr/>
        </p:nvGrpSpPr>
        <p:grpSpPr bwMode="auto">
          <a:xfrm>
            <a:off x="1219200" y="3522663"/>
            <a:ext cx="3429000" cy="976312"/>
            <a:chOff x="768" y="2219"/>
            <a:chExt cx="2160" cy="615"/>
          </a:xfrm>
        </p:grpSpPr>
        <p:grpSp>
          <p:nvGrpSpPr>
            <p:cNvPr id="204824" name="Group 14"/>
            <p:cNvGrpSpPr>
              <a:grpSpLocks/>
            </p:cNvGrpSpPr>
            <p:nvPr/>
          </p:nvGrpSpPr>
          <p:grpSpPr bwMode="auto">
            <a:xfrm>
              <a:off x="768" y="2498"/>
              <a:ext cx="2160" cy="336"/>
              <a:chOff x="1152" y="2160"/>
              <a:chExt cx="1920" cy="240"/>
            </a:xfrm>
          </p:grpSpPr>
          <p:sp>
            <p:nvSpPr>
              <p:cNvPr id="204826" name="Rectangle 15"/>
              <p:cNvSpPr>
                <a:spLocks noChangeArrowheads="1"/>
              </p:cNvSpPr>
              <p:nvPr/>
            </p:nvSpPr>
            <p:spPr bwMode="auto">
              <a:xfrm>
                <a:off x="1152" y="2160"/>
                <a:ext cx="192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4827" name="Line 16"/>
              <p:cNvSpPr>
                <a:spLocks noChangeShapeType="1"/>
              </p:cNvSpPr>
              <p:nvPr/>
            </p:nvSpPr>
            <p:spPr bwMode="auto">
              <a:xfrm>
                <a:off x="139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4828" name="Line 17"/>
              <p:cNvSpPr>
                <a:spLocks noChangeShapeType="1"/>
              </p:cNvSpPr>
              <p:nvPr/>
            </p:nvSpPr>
            <p:spPr bwMode="auto">
              <a:xfrm>
                <a:off x="163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4829" name="Line 18"/>
              <p:cNvSpPr>
                <a:spLocks noChangeShapeType="1"/>
              </p:cNvSpPr>
              <p:nvPr/>
            </p:nvSpPr>
            <p:spPr bwMode="auto">
              <a:xfrm>
                <a:off x="187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4830" name="Line 19"/>
              <p:cNvSpPr>
                <a:spLocks noChangeShapeType="1"/>
              </p:cNvSpPr>
              <p:nvPr/>
            </p:nvSpPr>
            <p:spPr bwMode="auto">
              <a:xfrm>
                <a:off x="211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4831" name="Line 20"/>
              <p:cNvSpPr>
                <a:spLocks noChangeShapeType="1"/>
              </p:cNvSpPr>
              <p:nvPr/>
            </p:nvSpPr>
            <p:spPr bwMode="auto">
              <a:xfrm>
                <a:off x="235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4832" name="Line 21"/>
              <p:cNvSpPr>
                <a:spLocks noChangeShapeType="1"/>
              </p:cNvSpPr>
              <p:nvPr/>
            </p:nvSpPr>
            <p:spPr bwMode="auto">
              <a:xfrm>
                <a:off x="259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4833" name="Line 22"/>
              <p:cNvSpPr>
                <a:spLocks noChangeShapeType="1"/>
              </p:cNvSpPr>
              <p:nvPr/>
            </p:nvSpPr>
            <p:spPr bwMode="auto">
              <a:xfrm>
                <a:off x="283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4825" name="Text Box 23"/>
            <p:cNvSpPr txBox="1">
              <a:spLocks noChangeArrowheads="1"/>
            </p:cNvSpPr>
            <p:nvPr/>
          </p:nvSpPr>
          <p:spPr bwMode="auto">
            <a:xfrm>
              <a:off x="796" y="2219"/>
              <a:ext cx="5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b="1">
                  <a:latin typeface="Times New Roman" pitchFamily="18" charset="0"/>
                </a:rPr>
                <a:t>Binary</a:t>
              </a:r>
            </a:p>
          </p:txBody>
        </p:sp>
      </p:grpSp>
      <p:grpSp>
        <p:nvGrpSpPr>
          <p:cNvPr id="204814" name="Group 24"/>
          <p:cNvGrpSpPr>
            <a:grpSpLocks/>
          </p:cNvGrpSpPr>
          <p:nvPr/>
        </p:nvGrpSpPr>
        <p:grpSpPr bwMode="auto">
          <a:xfrm>
            <a:off x="1250950" y="4894263"/>
            <a:ext cx="2787650" cy="896937"/>
            <a:chOff x="788" y="3083"/>
            <a:chExt cx="1756" cy="565"/>
          </a:xfrm>
        </p:grpSpPr>
        <p:sp>
          <p:nvSpPr>
            <p:cNvPr id="204822" name="Text Box 25"/>
            <p:cNvSpPr txBox="1">
              <a:spLocks noChangeArrowheads="1"/>
            </p:cNvSpPr>
            <p:nvPr/>
          </p:nvSpPr>
          <p:spPr bwMode="auto">
            <a:xfrm>
              <a:off x="788" y="3083"/>
              <a:ext cx="6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b="1">
                  <a:latin typeface="Times New Roman" pitchFamily="18" charset="0"/>
                </a:rPr>
                <a:t>Decimal</a:t>
              </a:r>
            </a:p>
          </p:txBody>
        </p:sp>
        <p:sp>
          <p:nvSpPr>
            <p:cNvPr id="803866" name="Rectangle 26"/>
            <p:cNvSpPr>
              <a:spLocks noChangeArrowheads="1"/>
            </p:cNvSpPr>
            <p:nvPr/>
          </p:nvSpPr>
          <p:spPr bwMode="auto">
            <a:xfrm>
              <a:off x="1152" y="3411"/>
              <a:ext cx="1392" cy="23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FF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81320" dir="3080412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b="1">
                  <a:latin typeface="Times New Roman" pitchFamily="18" charset="0"/>
                </a:rPr>
                <a:t>0</a:t>
              </a:r>
            </a:p>
          </p:txBody>
        </p:sp>
      </p:grpSp>
      <p:sp>
        <p:nvSpPr>
          <p:cNvPr id="803867" name="Text Box 27"/>
          <p:cNvSpPr txBox="1">
            <a:spLocks noChangeArrowheads="1"/>
          </p:cNvSpPr>
          <p:nvPr/>
        </p:nvSpPr>
        <p:spPr bwMode="auto">
          <a:xfrm>
            <a:off x="3968750" y="3657600"/>
            <a:ext cx="5270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×2</a:t>
            </a:r>
          </a:p>
        </p:txBody>
      </p:sp>
      <p:sp>
        <p:nvSpPr>
          <p:cNvPr id="204816" name="Text Box 28"/>
          <p:cNvSpPr txBox="1">
            <a:spLocks noChangeArrowheads="1"/>
          </p:cNvSpPr>
          <p:nvPr/>
        </p:nvSpPr>
        <p:spPr bwMode="auto">
          <a:xfrm>
            <a:off x="4294188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0</a:t>
            </a:r>
          </a:p>
        </p:txBody>
      </p:sp>
      <p:sp>
        <p:nvSpPr>
          <p:cNvPr id="803869" name="Text Box 29"/>
          <p:cNvSpPr txBox="1">
            <a:spLocks noChangeArrowheads="1"/>
          </p:cNvSpPr>
          <p:nvPr/>
        </p:nvSpPr>
        <p:spPr bwMode="auto">
          <a:xfrm>
            <a:off x="3863975" y="4041775"/>
            <a:ext cx="298450" cy="366713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0</a:t>
            </a:r>
          </a:p>
        </p:txBody>
      </p:sp>
      <p:sp>
        <p:nvSpPr>
          <p:cNvPr id="803870" name="Text Box 30"/>
          <p:cNvSpPr txBox="1">
            <a:spLocks noChangeArrowheads="1"/>
          </p:cNvSpPr>
          <p:nvPr/>
        </p:nvSpPr>
        <p:spPr bwMode="auto">
          <a:xfrm>
            <a:off x="4294188" y="4041775"/>
            <a:ext cx="298450" cy="366713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 i="1">
                <a:latin typeface="Times New Roman" pitchFamily="18" charset="0"/>
              </a:rPr>
              <a:t>0</a:t>
            </a:r>
          </a:p>
        </p:txBody>
      </p:sp>
      <p:sp>
        <p:nvSpPr>
          <p:cNvPr id="803871" name="Text Box 31"/>
          <p:cNvSpPr txBox="1">
            <a:spLocks noChangeArrowheads="1"/>
          </p:cNvSpPr>
          <p:nvPr/>
        </p:nvSpPr>
        <p:spPr bwMode="auto">
          <a:xfrm>
            <a:off x="3198813" y="5105400"/>
            <a:ext cx="54292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*=2</a:t>
            </a:r>
          </a:p>
        </p:txBody>
      </p:sp>
      <p:sp>
        <p:nvSpPr>
          <p:cNvPr id="803872" name="Text Box 32"/>
          <p:cNvSpPr txBox="1">
            <a:spLocks noChangeArrowheads="1"/>
          </p:cNvSpPr>
          <p:nvPr/>
        </p:nvSpPr>
        <p:spPr bwMode="auto">
          <a:xfrm>
            <a:off x="2784475" y="5446713"/>
            <a:ext cx="298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kumimoji="1" lang="en-US" altLang="zh-CN" b="1">
                <a:solidFill>
                  <a:schemeClr val="accent2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04821" name="Rectangle 3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2.2.2  do_while</a:t>
            </a:r>
            <a:r>
              <a:rPr lang="zh-CN" altLang="en-US" sz="4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3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803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"/>
                                        <p:tgtEl>
                                          <p:spTgt spid="803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03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6" dur="500"/>
                                        <p:tgtEl>
                                          <p:spTgt spid="803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3867" grpId="0" autoUpdateAnimBg="0"/>
      <p:bldP spid="803869" grpId="0" animBg="1" autoUpdateAnimBg="0"/>
      <p:bldP spid="803870" grpId="0" animBg="1" autoUpdateAnimBg="0"/>
      <p:bldP spid="803871" grpId="0" autoUpdateAnimBg="0"/>
      <p:bldP spid="803872" grpId="0" autoUpdateAnimBg="0"/>
    </p:bld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Text Box 2"/>
          <p:cNvSpPr txBox="1">
            <a:spLocks noChangeArrowheads="1"/>
          </p:cNvSpPr>
          <p:nvPr/>
        </p:nvSpPr>
        <p:spPr bwMode="auto">
          <a:xfrm>
            <a:off x="609600" y="690563"/>
            <a:ext cx="5856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2-12  </a:t>
            </a:r>
            <a:r>
              <a:rPr kumimoji="1" lang="zh-CN" altLang="en-US" sz="2000" b="1">
                <a:latin typeface="Times New Roman" pitchFamily="18" charset="0"/>
              </a:rPr>
              <a:t>输入二进制数字串，转换成十进制正整数。</a:t>
            </a:r>
          </a:p>
        </p:txBody>
      </p:sp>
      <p:sp>
        <p:nvSpPr>
          <p:cNvPr id="205827" name="Rectangle 3"/>
          <p:cNvSpPr>
            <a:spLocks noChangeArrowheads="1"/>
          </p:cNvSpPr>
          <p:nvPr/>
        </p:nvSpPr>
        <p:spPr bwMode="auto">
          <a:xfrm>
            <a:off x="1181100" y="1066800"/>
            <a:ext cx="697230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220000"/>
              </a:lnSpc>
            </a:pPr>
            <a:r>
              <a:rPr kumimoji="1" lang="zh-CN" altLang="en-US" b="1">
                <a:latin typeface="宋体" pitchFamily="2" charset="-122"/>
              </a:rPr>
              <a:t>二进制数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n-1</a:t>
            </a:r>
            <a:r>
              <a:rPr kumimoji="1" lang="en-US" altLang="zh-CN" b="1">
                <a:latin typeface="Times New Roman" pitchFamily="18" charset="0"/>
              </a:rPr>
              <a:t>…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2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1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0</a:t>
            </a:r>
            <a:r>
              <a:rPr kumimoji="1" lang="zh-CN" altLang="en-US" b="1">
                <a:latin typeface="宋体" pitchFamily="2" charset="-122"/>
              </a:rPr>
              <a:t>有转换为十进制</a:t>
            </a:r>
            <a:r>
              <a:rPr kumimoji="1" lang="en-US" altLang="zh-CN" b="1">
                <a:latin typeface="宋体" pitchFamily="2" charset="-122"/>
              </a:rPr>
              <a:t>Dec</a:t>
            </a:r>
            <a:r>
              <a:rPr kumimoji="1" lang="zh-CN" altLang="en-US" b="1">
                <a:latin typeface="宋体" pitchFamily="2" charset="-122"/>
              </a:rPr>
              <a:t>的公式：</a:t>
            </a:r>
          </a:p>
          <a:p>
            <a:pPr>
              <a:lnSpc>
                <a:spcPct val="220000"/>
              </a:lnSpc>
            </a:pPr>
            <a:r>
              <a:rPr kumimoji="1" lang="en-US" altLang="zh-CN" b="1">
                <a:latin typeface="宋体" pitchFamily="2" charset="-122"/>
              </a:rPr>
              <a:t>Dec = b</a:t>
            </a:r>
            <a:r>
              <a:rPr kumimoji="1" lang="en-US" altLang="zh-CN" b="1" baseline="-30000">
                <a:latin typeface="宋体" pitchFamily="2" charset="-122"/>
              </a:rPr>
              <a:t>n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n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n-1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n-1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Times New Roman" pitchFamily="18" charset="0"/>
              </a:rPr>
              <a:t>…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2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2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1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1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0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0</a:t>
            </a:r>
            <a:r>
              <a:rPr kumimoji="1" lang="en-US" altLang="zh-CN" b="1">
                <a:latin typeface="Times New Roman" pitchFamily="18" charset="0"/>
              </a:rPr>
              <a:t> </a:t>
            </a:r>
          </a:p>
        </p:txBody>
      </p:sp>
      <p:sp>
        <p:nvSpPr>
          <p:cNvPr id="205828" name="Text Box 4"/>
          <p:cNvSpPr txBox="1">
            <a:spLocks noChangeArrowheads="1"/>
          </p:cNvSpPr>
          <p:nvPr/>
        </p:nvSpPr>
        <p:spPr bwMode="auto">
          <a:xfrm>
            <a:off x="762000" y="2959100"/>
            <a:ext cx="221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输入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—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移位  转换</a:t>
            </a:r>
          </a:p>
        </p:txBody>
      </p:sp>
      <p:sp>
        <p:nvSpPr>
          <p:cNvPr id="205829" name="Text Box 5"/>
          <p:cNvSpPr txBox="1">
            <a:spLocks noChangeArrowheads="1"/>
          </p:cNvSpPr>
          <p:nvPr/>
        </p:nvSpPr>
        <p:spPr bwMode="auto">
          <a:xfrm>
            <a:off x="652145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33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05830" name="Text Box 6"/>
          <p:cNvSpPr txBox="1">
            <a:spLocks noChangeArrowheads="1"/>
          </p:cNvSpPr>
          <p:nvPr/>
        </p:nvSpPr>
        <p:spPr bwMode="auto">
          <a:xfrm>
            <a:off x="815975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05831" name="Text Box 7"/>
          <p:cNvSpPr txBox="1">
            <a:spLocks noChangeArrowheads="1"/>
          </p:cNvSpPr>
          <p:nvPr/>
        </p:nvSpPr>
        <p:spPr bwMode="auto">
          <a:xfrm>
            <a:off x="734060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05832" name="Text Box 8"/>
          <p:cNvSpPr txBox="1">
            <a:spLocks noChangeArrowheads="1"/>
          </p:cNvSpPr>
          <p:nvPr/>
        </p:nvSpPr>
        <p:spPr bwMode="auto">
          <a:xfrm>
            <a:off x="706755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05833" name="Text Box 9"/>
          <p:cNvSpPr txBox="1">
            <a:spLocks noChangeArrowheads="1"/>
          </p:cNvSpPr>
          <p:nvPr/>
        </p:nvSpPr>
        <p:spPr bwMode="auto">
          <a:xfrm>
            <a:off x="679450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05834" name="Text Box 10"/>
          <p:cNvSpPr txBox="1">
            <a:spLocks noChangeArrowheads="1"/>
          </p:cNvSpPr>
          <p:nvPr/>
        </p:nvSpPr>
        <p:spPr bwMode="auto">
          <a:xfrm>
            <a:off x="761365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05835" name="Text Box 11"/>
          <p:cNvSpPr txBox="1">
            <a:spLocks noChangeArrowheads="1"/>
          </p:cNvSpPr>
          <p:nvPr/>
        </p:nvSpPr>
        <p:spPr bwMode="auto">
          <a:xfrm>
            <a:off x="788670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05836" name="Text Box 12"/>
          <p:cNvSpPr txBox="1">
            <a:spLocks noChangeArrowheads="1"/>
          </p:cNvSpPr>
          <p:nvPr/>
        </p:nvSpPr>
        <p:spPr bwMode="auto">
          <a:xfrm>
            <a:off x="6292850" y="3522663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b="1">
                <a:latin typeface="Times New Roman" pitchFamily="18" charset="0"/>
              </a:rPr>
              <a:t>输入串</a:t>
            </a:r>
          </a:p>
        </p:txBody>
      </p:sp>
      <p:grpSp>
        <p:nvGrpSpPr>
          <p:cNvPr id="205837" name="Group 13"/>
          <p:cNvGrpSpPr>
            <a:grpSpLocks/>
          </p:cNvGrpSpPr>
          <p:nvPr/>
        </p:nvGrpSpPr>
        <p:grpSpPr bwMode="auto">
          <a:xfrm>
            <a:off x="1219200" y="3522663"/>
            <a:ext cx="3429000" cy="976312"/>
            <a:chOff x="768" y="2219"/>
            <a:chExt cx="2160" cy="615"/>
          </a:xfrm>
        </p:grpSpPr>
        <p:grpSp>
          <p:nvGrpSpPr>
            <p:cNvPr id="205849" name="Group 14"/>
            <p:cNvGrpSpPr>
              <a:grpSpLocks/>
            </p:cNvGrpSpPr>
            <p:nvPr/>
          </p:nvGrpSpPr>
          <p:grpSpPr bwMode="auto">
            <a:xfrm>
              <a:off x="768" y="2498"/>
              <a:ext cx="2160" cy="336"/>
              <a:chOff x="1152" y="2160"/>
              <a:chExt cx="1920" cy="240"/>
            </a:xfrm>
          </p:grpSpPr>
          <p:sp>
            <p:nvSpPr>
              <p:cNvPr id="205851" name="Rectangle 15"/>
              <p:cNvSpPr>
                <a:spLocks noChangeArrowheads="1"/>
              </p:cNvSpPr>
              <p:nvPr/>
            </p:nvSpPr>
            <p:spPr bwMode="auto">
              <a:xfrm>
                <a:off x="1152" y="2160"/>
                <a:ext cx="192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5852" name="Line 16"/>
              <p:cNvSpPr>
                <a:spLocks noChangeShapeType="1"/>
              </p:cNvSpPr>
              <p:nvPr/>
            </p:nvSpPr>
            <p:spPr bwMode="auto">
              <a:xfrm>
                <a:off x="139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5853" name="Line 17"/>
              <p:cNvSpPr>
                <a:spLocks noChangeShapeType="1"/>
              </p:cNvSpPr>
              <p:nvPr/>
            </p:nvSpPr>
            <p:spPr bwMode="auto">
              <a:xfrm>
                <a:off x="163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5854" name="Line 18"/>
              <p:cNvSpPr>
                <a:spLocks noChangeShapeType="1"/>
              </p:cNvSpPr>
              <p:nvPr/>
            </p:nvSpPr>
            <p:spPr bwMode="auto">
              <a:xfrm>
                <a:off x="187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5855" name="Line 19"/>
              <p:cNvSpPr>
                <a:spLocks noChangeShapeType="1"/>
              </p:cNvSpPr>
              <p:nvPr/>
            </p:nvSpPr>
            <p:spPr bwMode="auto">
              <a:xfrm>
                <a:off x="211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5856" name="Line 20"/>
              <p:cNvSpPr>
                <a:spLocks noChangeShapeType="1"/>
              </p:cNvSpPr>
              <p:nvPr/>
            </p:nvSpPr>
            <p:spPr bwMode="auto">
              <a:xfrm>
                <a:off x="235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5857" name="Line 21"/>
              <p:cNvSpPr>
                <a:spLocks noChangeShapeType="1"/>
              </p:cNvSpPr>
              <p:nvPr/>
            </p:nvSpPr>
            <p:spPr bwMode="auto">
              <a:xfrm>
                <a:off x="259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5858" name="Line 22"/>
              <p:cNvSpPr>
                <a:spLocks noChangeShapeType="1"/>
              </p:cNvSpPr>
              <p:nvPr/>
            </p:nvSpPr>
            <p:spPr bwMode="auto">
              <a:xfrm>
                <a:off x="283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5850" name="Text Box 23"/>
            <p:cNvSpPr txBox="1">
              <a:spLocks noChangeArrowheads="1"/>
            </p:cNvSpPr>
            <p:nvPr/>
          </p:nvSpPr>
          <p:spPr bwMode="auto">
            <a:xfrm>
              <a:off x="796" y="2219"/>
              <a:ext cx="5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b="1">
                  <a:latin typeface="Times New Roman" pitchFamily="18" charset="0"/>
                </a:rPr>
                <a:t>Binary</a:t>
              </a:r>
            </a:p>
          </p:txBody>
        </p:sp>
      </p:grpSp>
      <p:grpSp>
        <p:nvGrpSpPr>
          <p:cNvPr id="205838" name="Group 24"/>
          <p:cNvGrpSpPr>
            <a:grpSpLocks/>
          </p:cNvGrpSpPr>
          <p:nvPr/>
        </p:nvGrpSpPr>
        <p:grpSpPr bwMode="auto">
          <a:xfrm>
            <a:off x="1250950" y="4894263"/>
            <a:ext cx="2787650" cy="896937"/>
            <a:chOff x="788" y="3083"/>
            <a:chExt cx="1756" cy="565"/>
          </a:xfrm>
        </p:grpSpPr>
        <p:sp>
          <p:nvSpPr>
            <p:cNvPr id="205847" name="Text Box 25"/>
            <p:cNvSpPr txBox="1">
              <a:spLocks noChangeArrowheads="1"/>
            </p:cNvSpPr>
            <p:nvPr/>
          </p:nvSpPr>
          <p:spPr bwMode="auto">
            <a:xfrm>
              <a:off x="788" y="3083"/>
              <a:ext cx="6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b="1">
                  <a:latin typeface="Times New Roman" pitchFamily="18" charset="0"/>
                </a:rPr>
                <a:t>Decimal</a:t>
              </a:r>
            </a:p>
          </p:txBody>
        </p:sp>
        <p:sp>
          <p:nvSpPr>
            <p:cNvPr id="804890" name="Rectangle 26"/>
            <p:cNvSpPr>
              <a:spLocks noChangeArrowheads="1"/>
            </p:cNvSpPr>
            <p:nvPr/>
          </p:nvSpPr>
          <p:spPr bwMode="auto">
            <a:xfrm>
              <a:off x="1152" y="3411"/>
              <a:ext cx="1392" cy="23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FF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81320" dir="3080412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b="1">
                  <a:latin typeface="Times New Roman" pitchFamily="18" charset="0"/>
                </a:rPr>
                <a:t>0</a:t>
              </a:r>
            </a:p>
          </p:txBody>
        </p:sp>
      </p:grpSp>
      <p:sp>
        <p:nvSpPr>
          <p:cNvPr id="205839" name="Text Box 27"/>
          <p:cNvSpPr txBox="1">
            <a:spLocks noChangeArrowheads="1"/>
          </p:cNvSpPr>
          <p:nvPr/>
        </p:nvSpPr>
        <p:spPr bwMode="auto">
          <a:xfrm>
            <a:off x="3863975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0</a:t>
            </a:r>
          </a:p>
        </p:txBody>
      </p:sp>
      <p:sp>
        <p:nvSpPr>
          <p:cNvPr id="804892" name="Line 28"/>
          <p:cNvSpPr>
            <a:spLocks noChangeShapeType="1"/>
          </p:cNvSpPr>
          <p:nvPr/>
        </p:nvSpPr>
        <p:spPr bwMode="auto">
          <a:xfrm flipH="1">
            <a:off x="4648200" y="4267200"/>
            <a:ext cx="1828800" cy="0"/>
          </a:xfrm>
          <a:prstGeom prst="line">
            <a:avLst/>
          </a:prstGeom>
          <a:noFill/>
          <a:ln w="19050">
            <a:solidFill>
              <a:srgbClr val="FF3300"/>
            </a:solidFill>
            <a:prstDash val="dash"/>
            <a:round/>
            <a:headEnd/>
            <a:tailEnd type="stealth" w="lg" len="lg"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804893" name="Text Box 29"/>
          <p:cNvSpPr txBox="1">
            <a:spLocks noChangeArrowheads="1"/>
          </p:cNvSpPr>
          <p:nvPr/>
        </p:nvSpPr>
        <p:spPr bwMode="auto">
          <a:xfrm>
            <a:off x="3190875" y="5105400"/>
            <a:ext cx="5588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+=1</a:t>
            </a:r>
          </a:p>
        </p:txBody>
      </p:sp>
      <p:sp>
        <p:nvSpPr>
          <p:cNvPr id="804894" name="AutoShape 30"/>
          <p:cNvSpPr>
            <a:spLocks noChangeArrowheads="1"/>
          </p:cNvSpPr>
          <p:nvPr/>
        </p:nvSpPr>
        <p:spPr bwMode="auto">
          <a:xfrm rot="5400000">
            <a:off x="2514600" y="4838700"/>
            <a:ext cx="838200" cy="304800"/>
          </a:xfrm>
          <a:custGeom>
            <a:avLst/>
            <a:gdLst>
              <a:gd name="T0" fmla="*/ 626981 w 21600"/>
              <a:gd name="T1" fmla="*/ 0 h 21600"/>
              <a:gd name="T2" fmla="*/ 0 w 21600"/>
              <a:gd name="T3" fmla="*/ 152400 h 21600"/>
              <a:gd name="T4" fmla="*/ 626981 w 21600"/>
              <a:gd name="T5" fmla="*/ 304800 h 21600"/>
              <a:gd name="T6" fmla="*/ 838200 w 21600"/>
              <a:gd name="T7" fmla="*/ 1524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528 h 21600"/>
              <a:gd name="T14" fmla="*/ 18943 w 21600"/>
              <a:gd name="T15" fmla="*/ 1607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157" y="0"/>
                </a:moveTo>
                <a:lnTo>
                  <a:pt x="16157" y="5528"/>
                </a:lnTo>
                <a:lnTo>
                  <a:pt x="3375" y="5528"/>
                </a:lnTo>
                <a:lnTo>
                  <a:pt x="3375" y="16072"/>
                </a:lnTo>
                <a:lnTo>
                  <a:pt x="16157" y="16072"/>
                </a:lnTo>
                <a:lnTo>
                  <a:pt x="16157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528"/>
                </a:moveTo>
                <a:lnTo>
                  <a:pt x="1350" y="16072"/>
                </a:lnTo>
                <a:lnTo>
                  <a:pt x="2700" y="16072"/>
                </a:lnTo>
                <a:lnTo>
                  <a:pt x="2700" y="5528"/>
                </a:lnTo>
                <a:close/>
              </a:path>
              <a:path w="21600" h="21600">
                <a:moveTo>
                  <a:pt x="0" y="5528"/>
                </a:moveTo>
                <a:lnTo>
                  <a:pt x="0" y="16072"/>
                </a:lnTo>
                <a:lnTo>
                  <a:pt x="675" y="16072"/>
                </a:lnTo>
                <a:lnTo>
                  <a:pt x="675" y="5528"/>
                </a:lnTo>
                <a:close/>
              </a:path>
            </a:pathLst>
          </a:custGeom>
          <a:solidFill>
            <a:srgbClr val="FF66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 anchor="ctr">
            <a:spAutoFit/>
            <a:flatTx/>
          </a:bodyPr>
          <a:lstStyle/>
          <a:p>
            <a:endParaRPr lang="zh-CN" altLang="en-US"/>
          </a:p>
        </p:txBody>
      </p:sp>
      <p:sp>
        <p:nvSpPr>
          <p:cNvPr id="205843" name="Text Box 31"/>
          <p:cNvSpPr txBox="1">
            <a:spLocks noChangeArrowheads="1"/>
          </p:cNvSpPr>
          <p:nvPr/>
        </p:nvSpPr>
        <p:spPr bwMode="auto">
          <a:xfrm>
            <a:off x="4294188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 i="1">
                <a:latin typeface="Times New Roman" pitchFamily="18" charset="0"/>
              </a:rPr>
              <a:t>0</a:t>
            </a:r>
          </a:p>
        </p:txBody>
      </p:sp>
      <p:sp>
        <p:nvSpPr>
          <p:cNvPr id="804896" name="Text Box 32"/>
          <p:cNvSpPr txBox="1">
            <a:spLocks noChangeArrowheads="1"/>
          </p:cNvSpPr>
          <p:nvPr/>
        </p:nvSpPr>
        <p:spPr bwMode="auto">
          <a:xfrm>
            <a:off x="2784475" y="5446713"/>
            <a:ext cx="298450" cy="3397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kumimoji="1" lang="en-US" altLang="zh-CN" b="1">
                <a:solidFill>
                  <a:schemeClr val="accent2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804897" name="Text Box 33"/>
          <p:cNvSpPr txBox="1">
            <a:spLocks noChangeArrowheads="1"/>
          </p:cNvSpPr>
          <p:nvPr/>
        </p:nvSpPr>
        <p:spPr bwMode="auto">
          <a:xfrm>
            <a:off x="4294188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33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05846" name="Rectangle 3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2.2.2  do_while</a:t>
            </a:r>
            <a:r>
              <a:rPr lang="zh-CN" altLang="en-US" sz="4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4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4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04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04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04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04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04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4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04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04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04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04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04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04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04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04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04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4892" grpId="0" animBg="1"/>
      <p:bldP spid="804893" grpId="0" autoUpdateAnimBg="0"/>
      <p:bldP spid="804894" grpId="0" animBg="1"/>
      <p:bldP spid="804896" grpId="0" animBg="1" autoUpdateAnimBg="0"/>
      <p:bldP spid="804897" grpId="0" animBg="1" autoUpdateAnimBg="0"/>
    </p:bld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ext Box 2"/>
          <p:cNvSpPr txBox="1">
            <a:spLocks noChangeArrowheads="1"/>
          </p:cNvSpPr>
          <p:nvPr/>
        </p:nvSpPr>
        <p:spPr bwMode="auto">
          <a:xfrm>
            <a:off x="609600" y="690563"/>
            <a:ext cx="5856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2-12  </a:t>
            </a:r>
            <a:r>
              <a:rPr kumimoji="1" lang="zh-CN" altLang="en-US" sz="2000" b="1">
                <a:latin typeface="Times New Roman" pitchFamily="18" charset="0"/>
              </a:rPr>
              <a:t>输入二进制数字串，转换成十进制正整数。</a:t>
            </a:r>
          </a:p>
        </p:txBody>
      </p:sp>
      <p:sp>
        <p:nvSpPr>
          <p:cNvPr id="206851" name="Rectangle 3"/>
          <p:cNvSpPr>
            <a:spLocks noChangeArrowheads="1"/>
          </p:cNvSpPr>
          <p:nvPr/>
        </p:nvSpPr>
        <p:spPr bwMode="auto">
          <a:xfrm>
            <a:off x="1181100" y="1066800"/>
            <a:ext cx="697230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220000"/>
              </a:lnSpc>
            </a:pPr>
            <a:r>
              <a:rPr kumimoji="1" lang="zh-CN" altLang="en-US" b="1">
                <a:latin typeface="宋体" pitchFamily="2" charset="-122"/>
              </a:rPr>
              <a:t>二进制数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n-1</a:t>
            </a:r>
            <a:r>
              <a:rPr kumimoji="1" lang="en-US" altLang="zh-CN" b="1">
                <a:latin typeface="Times New Roman" pitchFamily="18" charset="0"/>
              </a:rPr>
              <a:t>…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2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1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0</a:t>
            </a:r>
            <a:r>
              <a:rPr kumimoji="1" lang="zh-CN" altLang="en-US" b="1">
                <a:latin typeface="宋体" pitchFamily="2" charset="-122"/>
              </a:rPr>
              <a:t>有转换为十进制</a:t>
            </a:r>
            <a:r>
              <a:rPr kumimoji="1" lang="en-US" altLang="zh-CN" b="1">
                <a:latin typeface="宋体" pitchFamily="2" charset="-122"/>
              </a:rPr>
              <a:t>Dec</a:t>
            </a:r>
            <a:r>
              <a:rPr kumimoji="1" lang="zh-CN" altLang="en-US" b="1">
                <a:latin typeface="宋体" pitchFamily="2" charset="-122"/>
              </a:rPr>
              <a:t>的公式：</a:t>
            </a:r>
          </a:p>
          <a:p>
            <a:pPr>
              <a:lnSpc>
                <a:spcPct val="220000"/>
              </a:lnSpc>
            </a:pPr>
            <a:r>
              <a:rPr kumimoji="1" lang="en-US" altLang="zh-CN" b="1">
                <a:latin typeface="宋体" pitchFamily="2" charset="-122"/>
              </a:rPr>
              <a:t>Dec = b</a:t>
            </a:r>
            <a:r>
              <a:rPr kumimoji="1" lang="en-US" altLang="zh-CN" b="1" baseline="-30000">
                <a:latin typeface="宋体" pitchFamily="2" charset="-122"/>
              </a:rPr>
              <a:t>n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n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n-1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n-1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Times New Roman" pitchFamily="18" charset="0"/>
              </a:rPr>
              <a:t>…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2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2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1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1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0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0</a:t>
            </a:r>
            <a:r>
              <a:rPr kumimoji="1" lang="en-US" altLang="zh-CN" b="1">
                <a:latin typeface="Times New Roman" pitchFamily="18" charset="0"/>
              </a:rPr>
              <a:t> </a:t>
            </a:r>
          </a:p>
        </p:txBody>
      </p:sp>
      <p:sp>
        <p:nvSpPr>
          <p:cNvPr id="206852" name="Text Box 4"/>
          <p:cNvSpPr txBox="1">
            <a:spLocks noChangeArrowheads="1"/>
          </p:cNvSpPr>
          <p:nvPr/>
        </p:nvSpPr>
        <p:spPr bwMode="auto">
          <a:xfrm>
            <a:off x="762000" y="2959100"/>
            <a:ext cx="221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输入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—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移位  转换</a:t>
            </a:r>
          </a:p>
        </p:txBody>
      </p:sp>
      <p:sp>
        <p:nvSpPr>
          <p:cNvPr id="206853" name="Text Box 5"/>
          <p:cNvSpPr txBox="1">
            <a:spLocks noChangeArrowheads="1"/>
          </p:cNvSpPr>
          <p:nvPr/>
        </p:nvSpPr>
        <p:spPr bwMode="auto">
          <a:xfrm>
            <a:off x="815975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06854" name="Text Box 6"/>
          <p:cNvSpPr txBox="1">
            <a:spLocks noChangeArrowheads="1"/>
          </p:cNvSpPr>
          <p:nvPr/>
        </p:nvSpPr>
        <p:spPr bwMode="auto">
          <a:xfrm>
            <a:off x="734060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06855" name="Text Box 7"/>
          <p:cNvSpPr txBox="1">
            <a:spLocks noChangeArrowheads="1"/>
          </p:cNvSpPr>
          <p:nvPr/>
        </p:nvSpPr>
        <p:spPr bwMode="auto">
          <a:xfrm>
            <a:off x="706755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06856" name="Text Box 8"/>
          <p:cNvSpPr txBox="1">
            <a:spLocks noChangeArrowheads="1"/>
          </p:cNvSpPr>
          <p:nvPr/>
        </p:nvSpPr>
        <p:spPr bwMode="auto">
          <a:xfrm>
            <a:off x="679450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06857" name="Text Box 9"/>
          <p:cNvSpPr txBox="1">
            <a:spLocks noChangeArrowheads="1"/>
          </p:cNvSpPr>
          <p:nvPr/>
        </p:nvSpPr>
        <p:spPr bwMode="auto">
          <a:xfrm>
            <a:off x="761365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06858" name="Text Box 10"/>
          <p:cNvSpPr txBox="1">
            <a:spLocks noChangeArrowheads="1"/>
          </p:cNvSpPr>
          <p:nvPr/>
        </p:nvSpPr>
        <p:spPr bwMode="auto">
          <a:xfrm>
            <a:off x="788670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06859" name="Text Box 11"/>
          <p:cNvSpPr txBox="1">
            <a:spLocks noChangeArrowheads="1"/>
          </p:cNvSpPr>
          <p:nvPr/>
        </p:nvSpPr>
        <p:spPr bwMode="auto">
          <a:xfrm>
            <a:off x="6292850" y="3522663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b="1">
                <a:latin typeface="Times New Roman" pitchFamily="18" charset="0"/>
              </a:rPr>
              <a:t>输入串</a:t>
            </a:r>
          </a:p>
        </p:txBody>
      </p:sp>
      <p:grpSp>
        <p:nvGrpSpPr>
          <p:cNvPr id="206860" name="Group 12"/>
          <p:cNvGrpSpPr>
            <a:grpSpLocks/>
          </p:cNvGrpSpPr>
          <p:nvPr/>
        </p:nvGrpSpPr>
        <p:grpSpPr bwMode="auto">
          <a:xfrm>
            <a:off x="1219200" y="3522663"/>
            <a:ext cx="3429000" cy="976312"/>
            <a:chOff x="768" y="2219"/>
            <a:chExt cx="2160" cy="615"/>
          </a:xfrm>
        </p:grpSpPr>
        <p:grpSp>
          <p:nvGrpSpPr>
            <p:cNvPr id="206873" name="Group 13"/>
            <p:cNvGrpSpPr>
              <a:grpSpLocks/>
            </p:cNvGrpSpPr>
            <p:nvPr/>
          </p:nvGrpSpPr>
          <p:grpSpPr bwMode="auto">
            <a:xfrm>
              <a:off x="768" y="2498"/>
              <a:ext cx="2160" cy="336"/>
              <a:chOff x="1152" y="2160"/>
              <a:chExt cx="1920" cy="240"/>
            </a:xfrm>
          </p:grpSpPr>
          <p:sp>
            <p:nvSpPr>
              <p:cNvPr id="206875" name="Rectangle 14"/>
              <p:cNvSpPr>
                <a:spLocks noChangeArrowheads="1"/>
              </p:cNvSpPr>
              <p:nvPr/>
            </p:nvSpPr>
            <p:spPr bwMode="auto">
              <a:xfrm>
                <a:off x="1152" y="2160"/>
                <a:ext cx="192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6876" name="Line 15"/>
              <p:cNvSpPr>
                <a:spLocks noChangeShapeType="1"/>
              </p:cNvSpPr>
              <p:nvPr/>
            </p:nvSpPr>
            <p:spPr bwMode="auto">
              <a:xfrm>
                <a:off x="139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6877" name="Line 16"/>
              <p:cNvSpPr>
                <a:spLocks noChangeShapeType="1"/>
              </p:cNvSpPr>
              <p:nvPr/>
            </p:nvSpPr>
            <p:spPr bwMode="auto">
              <a:xfrm>
                <a:off x="163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6878" name="Line 17"/>
              <p:cNvSpPr>
                <a:spLocks noChangeShapeType="1"/>
              </p:cNvSpPr>
              <p:nvPr/>
            </p:nvSpPr>
            <p:spPr bwMode="auto">
              <a:xfrm>
                <a:off x="187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6879" name="Line 18"/>
              <p:cNvSpPr>
                <a:spLocks noChangeShapeType="1"/>
              </p:cNvSpPr>
              <p:nvPr/>
            </p:nvSpPr>
            <p:spPr bwMode="auto">
              <a:xfrm>
                <a:off x="211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6880" name="Line 19"/>
              <p:cNvSpPr>
                <a:spLocks noChangeShapeType="1"/>
              </p:cNvSpPr>
              <p:nvPr/>
            </p:nvSpPr>
            <p:spPr bwMode="auto">
              <a:xfrm>
                <a:off x="235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6881" name="Line 20"/>
              <p:cNvSpPr>
                <a:spLocks noChangeShapeType="1"/>
              </p:cNvSpPr>
              <p:nvPr/>
            </p:nvSpPr>
            <p:spPr bwMode="auto">
              <a:xfrm>
                <a:off x="259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6882" name="Line 21"/>
              <p:cNvSpPr>
                <a:spLocks noChangeShapeType="1"/>
              </p:cNvSpPr>
              <p:nvPr/>
            </p:nvSpPr>
            <p:spPr bwMode="auto">
              <a:xfrm>
                <a:off x="283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6874" name="Text Box 22"/>
            <p:cNvSpPr txBox="1">
              <a:spLocks noChangeArrowheads="1"/>
            </p:cNvSpPr>
            <p:nvPr/>
          </p:nvSpPr>
          <p:spPr bwMode="auto">
            <a:xfrm>
              <a:off x="796" y="2219"/>
              <a:ext cx="5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b="1">
                  <a:latin typeface="Times New Roman" pitchFamily="18" charset="0"/>
                </a:rPr>
                <a:t>Binary</a:t>
              </a:r>
            </a:p>
          </p:txBody>
        </p:sp>
      </p:grpSp>
      <p:grpSp>
        <p:nvGrpSpPr>
          <p:cNvPr id="206861" name="Group 23"/>
          <p:cNvGrpSpPr>
            <a:grpSpLocks/>
          </p:cNvGrpSpPr>
          <p:nvPr/>
        </p:nvGrpSpPr>
        <p:grpSpPr bwMode="auto">
          <a:xfrm>
            <a:off x="1250950" y="4894263"/>
            <a:ext cx="2787650" cy="896937"/>
            <a:chOff x="788" y="3083"/>
            <a:chExt cx="1756" cy="565"/>
          </a:xfrm>
        </p:grpSpPr>
        <p:sp>
          <p:nvSpPr>
            <p:cNvPr id="206871" name="Text Box 24"/>
            <p:cNvSpPr txBox="1">
              <a:spLocks noChangeArrowheads="1"/>
            </p:cNvSpPr>
            <p:nvPr/>
          </p:nvSpPr>
          <p:spPr bwMode="auto">
            <a:xfrm>
              <a:off x="788" y="3083"/>
              <a:ext cx="6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b="1">
                  <a:latin typeface="Times New Roman" pitchFamily="18" charset="0"/>
                </a:rPr>
                <a:t>Decimal</a:t>
              </a:r>
            </a:p>
          </p:txBody>
        </p:sp>
        <p:sp>
          <p:nvSpPr>
            <p:cNvPr id="805913" name="Rectangle 25"/>
            <p:cNvSpPr>
              <a:spLocks noChangeArrowheads="1"/>
            </p:cNvSpPr>
            <p:nvPr/>
          </p:nvSpPr>
          <p:spPr bwMode="auto">
            <a:xfrm>
              <a:off x="1152" y="3411"/>
              <a:ext cx="1392" cy="23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FF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81320" dir="3080412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b="1">
                  <a:latin typeface="Times New Roman" pitchFamily="18" charset="0"/>
                </a:rPr>
                <a:t>1</a:t>
              </a:r>
            </a:p>
          </p:txBody>
        </p:sp>
      </p:grpSp>
      <p:sp>
        <p:nvSpPr>
          <p:cNvPr id="206862" name="Text Box 26"/>
          <p:cNvSpPr txBox="1">
            <a:spLocks noChangeArrowheads="1"/>
          </p:cNvSpPr>
          <p:nvPr/>
        </p:nvSpPr>
        <p:spPr bwMode="auto">
          <a:xfrm>
            <a:off x="3863975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0</a:t>
            </a:r>
          </a:p>
        </p:txBody>
      </p:sp>
      <p:sp>
        <p:nvSpPr>
          <p:cNvPr id="206863" name="Text Box 27"/>
          <p:cNvSpPr txBox="1">
            <a:spLocks noChangeArrowheads="1"/>
          </p:cNvSpPr>
          <p:nvPr/>
        </p:nvSpPr>
        <p:spPr bwMode="auto">
          <a:xfrm>
            <a:off x="4294188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1</a:t>
            </a:r>
          </a:p>
        </p:txBody>
      </p:sp>
      <p:sp>
        <p:nvSpPr>
          <p:cNvPr id="805916" name="Text Box 28"/>
          <p:cNvSpPr txBox="1">
            <a:spLocks noChangeArrowheads="1"/>
          </p:cNvSpPr>
          <p:nvPr/>
        </p:nvSpPr>
        <p:spPr bwMode="auto">
          <a:xfrm>
            <a:off x="4287838" y="4038600"/>
            <a:ext cx="298450" cy="366713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 i="1">
                <a:latin typeface="Times New Roman" pitchFamily="18" charset="0"/>
              </a:rPr>
              <a:t>0</a:t>
            </a:r>
          </a:p>
        </p:txBody>
      </p:sp>
      <p:sp>
        <p:nvSpPr>
          <p:cNvPr id="805917" name="Text Box 29"/>
          <p:cNvSpPr txBox="1">
            <a:spLocks noChangeArrowheads="1"/>
          </p:cNvSpPr>
          <p:nvPr/>
        </p:nvSpPr>
        <p:spPr bwMode="auto">
          <a:xfrm>
            <a:off x="3429000" y="4038600"/>
            <a:ext cx="298450" cy="366713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0</a:t>
            </a:r>
          </a:p>
        </p:txBody>
      </p:sp>
      <p:sp>
        <p:nvSpPr>
          <p:cNvPr id="805918" name="Text Box 30"/>
          <p:cNvSpPr txBox="1">
            <a:spLocks noChangeArrowheads="1"/>
          </p:cNvSpPr>
          <p:nvPr/>
        </p:nvSpPr>
        <p:spPr bwMode="auto">
          <a:xfrm>
            <a:off x="3857625" y="4038600"/>
            <a:ext cx="298450" cy="366713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1</a:t>
            </a:r>
          </a:p>
        </p:txBody>
      </p:sp>
      <p:sp>
        <p:nvSpPr>
          <p:cNvPr id="805919" name="Text Box 31"/>
          <p:cNvSpPr txBox="1">
            <a:spLocks noChangeArrowheads="1"/>
          </p:cNvSpPr>
          <p:nvPr/>
        </p:nvSpPr>
        <p:spPr bwMode="auto">
          <a:xfrm>
            <a:off x="3733800" y="3657600"/>
            <a:ext cx="5270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×2</a:t>
            </a:r>
          </a:p>
        </p:txBody>
      </p:sp>
      <p:sp>
        <p:nvSpPr>
          <p:cNvPr id="805920" name="Text Box 32"/>
          <p:cNvSpPr txBox="1">
            <a:spLocks noChangeArrowheads="1"/>
          </p:cNvSpPr>
          <p:nvPr/>
        </p:nvSpPr>
        <p:spPr bwMode="auto">
          <a:xfrm>
            <a:off x="3198813" y="5105400"/>
            <a:ext cx="54292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*=2</a:t>
            </a:r>
          </a:p>
        </p:txBody>
      </p:sp>
      <p:sp>
        <p:nvSpPr>
          <p:cNvPr id="805921" name="Text Box 33"/>
          <p:cNvSpPr txBox="1">
            <a:spLocks noChangeArrowheads="1"/>
          </p:cNvSpPr>
          <p:nvPr/>
        </p:nvSpPr>
        <p:spPr bwMode="auto">
          <a:xfrm>
            <a:off x="2784475" y="5446713"/>
            <a:ext cx="298450" cy="3397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kumimoji="1" lang="en-US" altLang="zh-CN" b="1">
                <a:solidFill>
                  <a:schemeClr val="accent2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06870" name="Rectangle 3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2.2.2  do_while</a:t>
            </a:r>
            <a:r>
              <a:rPr lang="zh-CN" altLang="en-US" sz="4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5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805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"/>
                                        <p:tgtEl>
                                          <p:spTgt spid="805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" dur="500"/>
                                        <p:tgtEl>
                                          <p:spTgt spid="805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05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0" dur="500"/>
                                        <p:tgtEl>
                                          <p:spTgt spid="805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5916" grpId="0" animBg="1" autoUpdateAnimBg="0"/>
      <p:bldP spid="805917" grpId="0" animBg="1" autoUpdateAnimBg="0"/>
      <p:bldP spid="805918" grpId="0" animBg="1" autoUpdateAnimBg="0"/>
      <p:bldP spid="805919" grpId="0" autoUpdateAnimBg="0"/>
      <p:bldP spid="805920" grpId="0" autoUpdateAnimBg="0"/>
      <p:bldP spid="805921" grpId="0" animBg="1" autoUpdateAnimBg="0"/>
    </p:bld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Text Box 2"/>
          <p:cNvSpPr txBox="1">
            <a:spLocks noChangeArrowheads="1"/>
          </p:cNvSpPr>
          <p:nvPr/>
        </p:nvSpPr>
        <p:spPr bwMode="auto">
          <a:xfrm>
            <a:off x="609600" y="690563"/>
            <a:ext cx="5856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2-12  </a:t>
            </a:r>
            <a:r>
              <a:rPr kumimoji="1" lang="zh-CN" altLang="en-US" sz="2000" b="1">
                <a:latin typeface="Times New Roman" pitchFamily="18" charset="0"/>
              </a:rPr>
              <a:t>输入二进制数字串，转换成十进制正整数。</a:t>
            </a:r>
          </a:p>
        </p:txBody>
      </p:sp>
      <p:sp>
        <p:nvSpPr>
          <p:cNvPr id="207875" name="Rectangle 3"/>
          <p:cNvSpPr>
            <a:spLocks noChangeArrowheads="1"/>
          </p:cNvSpPr>
          <p:nvPr/>
        </p:nvSpPr>
        <p:spPr bwMode="auto">
          <a:xfrm>
            <a:off x="1181100" y="1066800"/>
            <a:ext cx="697230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220000"/>
              </a:lnSpc>
            </a:pPr>
            <a:r>
              <a:rPr kumimoji="1" lang="zh-CN" altLang="en-US" b="1">
                <a:latin typeface="宋体" pitchFamily="2" charset="-122"/>
              </a:rPr>
              <a:t>二进制数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n-1</a:t>
            </a:r>
            <a:r>
              <a:rPr kumimoji="1" lang="en-US" altLang="zh-CN" b="1">
                <a:latin typeface="Times New Roman" pitchFamily="18" charset="0"/>
              </a:rPr>
              <a:t>…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2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1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0</a:t>
            </a:r>
            <a:r>
              <a:rPr kumimoji="1" lang="zh-CN" altLang="en-US" b="1">
                <a:latin typeface="宋体" pitchFamily="2" charset="-122"/>
              </a:rPr>
              <a:t>有转换为十进制</a:t>
            </a:r>
            <a:r>
              <a:rPr kumimoji="1" lang="en-US" altLang="zh-CN" b="1">
                <a:latin typeface="宋体" pitchFamily="2" charset="-122"/>
              </a:rPr>
              <a:t>Dec</a:t>
            </a:r>
            <a:r>
              <a:rPr kumimoji="1" lang="zh-CN" altLang="en-US" b="1">
                <a:latin typeface="宋体" pitchFamily="2" charset="-122"/>
              </a:rPr>
              <a:t>的公式：</a:t>
            </a:r>
          </a:p>
          <a:p>
            <a:pPr>
              <a:lnSpc>
                <a:spcPct val="220000"/>
              </a:lnSpc>
            </a:pPr>
            <a:r>
              <a:rPr kumimoji="1" lang="en-US" altLang="zh-CN" b="1">
                <a:latin typeface="宋体" pitchFamily="2" charset="-122"/>
              </a:rPr>
              <a:t>Dec = b</a:t>
            </a:r>
            <a:r>
              <a:rPr kumimoji="1" lang="en-US" altLang="zh-CN" b="1" baseline="-30000">
                <a:latin typeface="宋体" pitchFamily="2" charset="-122"/>
              </a:rPr>
              <a:t>n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n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n-1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n-1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Times New Roman" pitchFamily="18" charset="0"/>
              </a:rPr>
              <a:t>…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2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2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1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1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0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0</a:t>
            </a:r>
            <a:r>
              <a:rPr kumimoji="1" lang="en-US" altLang="zh-CN" b="1">
                <a:latin typeface="Times New Roman" pitchFamily="18" charset="0"/>
              </a:rPr>
              <a:t> </a:t>
            </a:r>
          </a:p>
        </p:txBody>
      </p:sp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762000" y="2959100"/>
            <a:ext cx="221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输入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—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移位  转换</a:t>
            </a:r>
          </a:p>
        </p:txBody>
      </p:sp>
      <p:sp>
        <p:nvSpPr>
          <p:cNvPr id="207877" name="Text Box 5"/>
          <p:cNvSpPr txBox="1">
            <a:spLocks noChangeArrowheads="1"/>
          </p:cNvSpPr>
          <p:nvPr/>
        </p:nvSpPr>
        <p:spPr bwMode="auto">
          <a:xfrm>
            <a:off x="815975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07878" name="Text Box 6"/>
          <p:cNvSpPr txBox="1">
            <a:spLocks noChangeArrowheads="1"/>
          </p:cNvSpPr>
          <p:nvPr/>
        </p:nvSpPr>
        <p:spPr bwMode="auto">
          <a:xfrm>
            <a:off x="734060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07879" name="Text Box 7"/>
          <p:cNvSpPr txBox="1">
            <a:spLocks noChangeArrowheads="1"/>
          </p:cNvSpPr>
          <p:nvPr/>
        </p:nvSpPr>
        <p:spPr bwMode="auto">
          <a:xfrm>
            <a:off x="706755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07880" name="Text Box 8"/>
          <p:cNvSpPr txBox="1">
            <a:spLocks noChangeArrowheads="1"/>
          </p:cNvSpPr>
          <p:nvPr/>
        </p:nvSpPr>
        <p:spPr bwMode="auto">
          <a:xfrm>
            <a:off x="679450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33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07881" name="Text Box 9"/>
          <p:cNvSpPr txBox="1">
            <a:spLocks noChangeArrowheads="1"/>
          </p:cNvSpPr>
          <p:nvPr/>
        </p:nvSpPr>
        <p:spPr bwMode="auto">
          <a:xfrm>
            <a:off x="761365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07882" name="Text Box 10"/>
          <p:cNvSpPr txBox="1">
            <a:spLocks noChangeArrowheads="1"/>
          </p:cNvSpPr>
          <p:nvPr/>
        </p:nvSpPr>
        <p:spPr bwMode="auto">
          <a:xfrm>
            <a:off x="788670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07883" name="Text Box 11"/>
          <p:cNvSpPr txBox="1">
            <a:spLocks noChangeArrowheads="1"/>
          </p:cNvSpPr>
          <p:nvPr/>
        </p:nvSpPr>
        <p:spPr bwMode="auto">
          <a:xfrm>
            <a:off x="6292850" y="3522663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b="1">
                <a:latin typeface="Times New Roman" pitchFamily="18" charset="0"/>
              </a:rPr>
              <a:t>输入串</a:t>
            </a:r>
          </a:p>
        </p:txBody>
      </p:sp>
      <p:grpSp>
        <p:nvGrpSpPr>
          <p:cNvPr id="207884" name="Group 12"/>
          <p:cNvGrpSpPr>
            <a:grpSpLocks/>
          </p:cNvGrpSpPr>
          <p:nvPr/>
        </p:nvGrpSpPr>
        <p:grpSpPr bwMode="auto">
          <a:xfrm>
            <a:off x="1219200" y="3522663"/>
            <a:ext cx="3429000" cy="976312"/>
            <a:chOff x="768" y="2219"/>
            <a:chExt cx="2160" cy="615"/>
          </a:xfrm>
        </p:grpSpPr>
        <p:grpSp>
          <p:nvGrpSpPr>
            <p:cNvPr id="207897" name="Group 13"/>
            <p:cNvGrpSpPr>
              <a:grpSpLocks/>
            </p:cNvGrpSpPr>
            <p:nvPr/>
          </p:nvGrpSpPr>
          <p:grpSpPr bwMode="auto">
            <a:xfrm>
              <a:off x="768" y="2498"/>
              <a:ext cx="2160" cy="336"/>
              <a:chOff x="1152" y="2160"/>
              <a:chExt cx="1920" cy="240"/>
            </a:xfrm>
          </p:grpSpPr>
          <p:sp>
            <p:nvSpPr>
              <p:cNvPr id="207899" name="Rectangle 14"/>
              <p:cNvSpPr>
                <a:spLocks noChangeArrowheads="1"/>
              </p:cNvSpPr>
              <p:nvPr/>
            </p:nvSpPr>
            <p:spPr bwMode="auto">
              <a:xfrm>
                <a:off x="1152" y="2160"/>
                <a:ext cx="192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7900" name="Line 15"/>
              <p:cNvSpPr>
                <a:spLocks noChangeShapeType="1"/>
              </p:cNvSpPr>
              <p:nvPr/>
            </p:nvSpPr>
            <p:spPr bwMode="auto">
              <a:xfrm>
                <a:off x="139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7901" name="Line 16"/>
              <p:cNvSpPr>
                <a:spLocks noChangeShapeType="1"/>
              </p:cNvSpPr>
              <p:nvPr/>
            </p:nvSpPr>
            <p:spPr bwMode="auto">
              <a:xfrm>
                <a:off x="163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7902" name="Line 17"/>
              <p:cNvSpPr>
                <a:spLocks noChangeShapeType="1"/>
              </p:cNvSpPr>
              <p:nvPr/>
            </p:nvSpPr>
            <p:spPr bwMode="auto">
              <a:xfrm>
                <a:off x="187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7903" name="Line 18"/>
              <p:cNvSpPr>
                <a:spLocks noChangeShapeType="1"/>
              </p:cNvSpPr>
              <p:nvPr/>
            </p:nvSpPr>
            <p:spPr bwMode="auto">
              <a:xfrm>
                <a:off x="211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7904" name="Line 19"/>
              <p:cNvSpPr>
                <a:spLocks noChangeShapeType="1"/>
              </p:cNvSpPr>
              <p:nvPr/>
            </p:nvSpPr>
            <p:spPr bwMode="auto">
              <a:xfrm>
                <a:off x="235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7905" name="Line 20"/>
              <p:cNvSpPr>
                <a:spLocks noChangeShapeType="1"/>
              </p:cNvSpPr>
              <p:nvPr/>
            </p:nvSpPr>
            <p:spPr bwMode="auto">
              <a:xfrm>
                <a:off x="259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7906" name="Line 21"/>
              <p:cNvSpPr>
                <a:spLocks noChangeShapeType="1"/>
              </p:cNvSpPr>
              <p:nvPr/>
            </p:nvSpPr>
            <p:spPr bwMode="auto">
              <a:xfrm>
                <a:off x="283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7898" name="Text Box 22"/>
            <p:cNvSpPr txBox="1">
              <a:spLocks noChangeArrowheads="1"/>
            </p:cNvSpPr>
            <p:nvPr/>
          </p:nvSpPr>
          <p:spPr bwMode="auto">
            <a:xfrm>
              <a:off x="796" y="2219"/>
              <a:ext cx="5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b="1">
                  <a:latin typeface="Times New Roman" pitchFamily="18" charset="0"/>
                </a:rPr>
                <a:t>Binary</a:t>
              </a:r>
            </a:p>
          </p:txBody>
        </p:sp>
      </p:grpSp>
      <p:grpSp>
        <p:nvGrpSpPr>
          <p:cNvPr id="207885" name="Group 23"/>
          <p:cNvGrpSpPr>
            <a:grpSpLocks/>
          </p:cNvGrpSpPr>
          <p:nvPr/>
        </p:nvGrpSpPr>
        <p:grpSpPr bwMode="auto">
          <a:xfrm>
            <a:off x="1250950" y="4894263"/>
            <a:ext cx="2787650" cy="896937"/>
            <a:chOff x="788" y="3083"/>
            <a:chExt cx="1756" cy="565"/>
          </a:xfrm>
        </p:grpSpPr>
        <p:sp>
          <p:nvSpPr>
            <p:cNvPr id="207895" name="Text Box 24"/>
            <p:cNvSpPr txBox="1">
              <a:spLocks noChangeArrowheads="1"/>
            </p:cNvSpPr>
            <p:nvPr/>
          </p:nvSpPr>
          <p:spPr bwMode="auto">
            <a:xfrm>
              <a:off x="788" y="3083"/>
              <a:ext cx="6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b="1">
                  <a:latin typeface="Times New Roman" pitchFamily="18" charset="0"/>
                </a:rPr>
                <a:t>Decimal</a:t>
              </a:r>
            </a:p>
          </p:txBody>
        </p:sp>
        <p:sp>
          <p:nvSpPr>
            <p:cNvPr id="806937" name="Rectangle 25"/>
            <p:cNvSpPr>
              <a:spLocks noChangeArrowheads="1"/>
            </p:cNvSpPr>
            <p:nvPr/>
          </p:nvSpPr>
          <p:spPr bwMode="auto">
            <a:xfrm>
              <a:off x="1152" y="3411"/>
              <a:ext cx="1392" cy="23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FF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81320" dir="3080412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b="1">
                  <a:latin typeface="Times New Roman" pitchFamily="18" charset="0"/>
                </a:rPr>
                <a:t>2</a:t>
              </a:r>
            </a:p>
          </p:txBody>
        </p:sp>
      </p:grpSp>
      <p:sp>
        <p:nvSpPr>
          <p:cNvPr id="207886" name="Text Box 26"/>
          <p:cNvSpPr txBox="1">
            <a:spLocks noChangeArrowheads="1"/>
          </p:cNvSpPr>
          <p:nvPr/>
        </p:nvSpPr>
        <p:spPr bwMode="auto">
          <a:xfrm>
            <a:off x="4294188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 i="1">
                <a:latin typeface="Times New Roman" pitchFamily="18" charset="0"/>
              </a:rPr>
              <a:t>0</a:t>
            </a:r>
          </a:p>
        </p:txBody>
      </p:sp>
      <p:sp>
        <p:nvSpPr>
          <p:cNvPr id="207887" name="Text Box 27"/>
          <p:cNvSpPr txBox="1">
            <a:spLocks noChangeArrowheads="1"/>
          </p:cNvSpPr>
          <p:nvPr/>
        </p:nvSpPr>
        <p:spPr bwMode="auto">
          <a:xfrm>
            <a:off x="3435350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0</a:t>
            </a:r>
          </a:p>
        </p:txBody>
      </p:sp>
      <p:sp>
        <p:nvSpPr>
          <p:cNvPr id="207888" name="Text Box 28"/>
          <p:cNvSpPr txBox="1">
            <a:spLocks noChangeArrowheads="1"/>
          </p:cNvSpPr>
          <p:nvPr/>
        </p:nvSpPr>
        <p:spPr bwMode="auto">
          <a:xfrm>
            <a:off x="3863975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1</a:t>
            </a:r>
          </a:p>
        </p:txBody>
      </p:sp>
      <p:sp>
        <p:nvSpPr>
          <p:cNvPr id="806941" name="Line 29"/>
          <p:cNvSpPr>
            <a:spLocks noChangeShapeType="1"/>
          </p:cNvSpPr>
          <p:nvPr/>
        </p:nvSpPr>
        <p:spPr bwMode="auto">
          <a:xfrm flipH="1" flipV="1">
            <a:off x="4648200" y="4264025"/>
            <a:ext cx="2133600" cy="3175"/>
          </a:xfrm>
          <a:prstGeom prst="line">
            <a:avLst/>
          </a:prstGeom>
          <a:noFill/>
          <a:ln w="19050">
            <a:solidFill>
              <a:srgbClr val="FF3300"/>
            </a:solidFill>
            <a:prstDash val="dash"/>
            <a:round/>
            <a:headEnd/>
            <a:tailEnd type="stealth" w="lg" len="lg"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806942" name="Text Box 30"/>
          <p:cNvSpPr txBox="1">
            <a:spLocks noChangeArrowheads="1"/>
          </p:cNvSpPr>
          <p:nvPr/>
        </p:nvSpPr>
        <p:spPr bwMode="auto">
          <a:xfrm>
            <a:off x="3190875" y="5102225"/>
            <a:ext cx="5588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+=0</a:t>
            </a:r>
          </a:p>
        </p:txBody>
      </p:sp>
      <p:sp>
        <p:nvSpPr>
          <p:cNvPr id="806943" name="AutoShape 31"/>
          <p:cNvSpPr>
            <a:spLocks noChangeArrowheads="1"/>
          </p:cNvSpPr>
          <p:nvPr/>
        </p:nvSpPr>
        <p:spPr bwMode="auto">
          <a:xfrm rot="5400000">
            <a:off x="2514600" y="4835525"/>
            <a:ext cx="838200" cy="304800"/>
          </a:xfrm>
          <a:custGeom>
            <a:avLst/>
            <a:gdLst>
              <a:gd name="T0" fmla="*/ 626981 w 21600"/>
              <a:gd name="T1" fmla="*/ 0 h 21600"/>
              <a:gd name="T2" fmla="*/ 0 w 21600"/>
              <a:gd name="T3" fmla="*/ 152400 h 21600"/>
              <a:gd name="T4" fmla="*/ 626981 w 21600"/>
              <a:gd name="T5" fmla="*/ 304800 h 21600"/>
              <a:gd name="T6" fmla="*/ 838200 w 21600"/>
              <a:gd name="T7" fmla="*/ 1524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528 h 21600"/>
              <a:gd name="T14" fmla="*/ 18943 w 21600"/>
              <a:gd name="T15" fmla="*/ 1607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157" y="0"/>
                </a:moveTo>
                <a:lnTo>
                  <a:pt x="16157" y="5528"/>
                </a:lnTo>
                <a:lnTo>
                  <a:pt x="3375" y="5528"/>
                </a:lnTo>
                <a:lnTo>
                  <a:pt x="3375" y="16072"/>
                </a:lnTo>
                <a:lnTo>
                  <a:pt x="16157" y="16072"/>
                </a:lnTo>
                <a:lnTo>
                  <a:pt x="16157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528"/>
                </a:moveTo>
                <a:lnTo>
                  <a:pt x="1350" y="16072"/>
                </a:lnTo>
                <a:lnTo>
                  <a:pt x="2700" y="16072"/>
                </a:lnTo>
                <a:lnTo>
                  <a:pt x="2700" y="5528"/>
                </a:lnTo>
                <a:close/>
              </a:path>
              <a:path w="21600" h="21600">
                <a:moveTo>
                  <a:pt x="0" y="5528"/>
                </a:moveTo>
                <a:lnTo>
                  <a:pt x="0" y="16072"/>
                </a:lnTo>
                <a:lnTo>
                  <a:pt x="675" y="16072"/>
                </a:lnTo>
                <a:lnTo>
                  <a:pt x="675" y="5528"/>
                </a:lnTo>
                <a:close/>
              </a:path>
            </a:pathLst>
          </a:custGeom>
          <a:solidFill>
            <a:srgbClr val="FF66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 anchor="ctr">
            <a:spAutoFit/>
            <a:flatTx/>
          </a:bodyPr>
          <a:lstStyle/>
          <a:p>
            <a:endParaRPr lang="zh-CN" altLang="en-US"/>
          </a:p>
        </p:txBody>
      </p:sp>
      <p:sp>
        <p:nvSpPr>
          <p:cNvPr id="806944" name="Text Box 32"/>
          <p:cNvSpPr txBox="1">
            <a:spLocks noChangeArrowheads="1"/>
          </p:cNvSpPr>
          <p:nvPr/>
        </p:nvSpPr>
        <p:spPr bwMode="auto">
          <a:xfrm>
            <a:off x="2784475" y="5443538"/>
            <a:ext cx="298450" cy="3397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kumimoji="1" lang="en-US" altLang="zh-CN" b="1">
                <a:solidFill>
                  <a:schemeClr val="accent2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806945" name="Text Box 33"/>
          <p:cNvSpPr txBox="1">
            <a:spLocks noChangeArrowheads="1"/>
          </p:cNvSpPr>
          <p:nvPr/>
        </p:nvSpPr>
        <p:spPr bwMode="auto">
          <a:xfrm>
            <a:off x="4294188" y="4038600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33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07894" name="Rectangle 3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2.2.2  do_while</a:t>
            </a:r>
            <a:r>
              <a:rPr lang="zh-CN" altLang="en-US" sz="4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6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6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06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06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06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06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06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6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06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06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06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06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06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06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06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06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06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6941" grpId="0" animBg="1"/>
      <p:bldP spid="806942" grpId="0" autoUpdateAnimBg="0"/>
      <p:bldP spid="806943" grpId="0" animBg="1"/>
      <p:bldP spid="806944" grpId="0" animBg="1" autoUpdateAnimBg="0"/>
      <p:bldP spid="806945" grpId="0" animBg="1" autoUpdateAnimBg="0"/>
    </p:bld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Text Box 2"/>
          <p:cNvSpPr txBox="1">
            <a:spLocks noChangeArrowheads="1"/>
          </p:cNvSpPr>
          <p:nvPr/>
        </p:nvSpPr>
        <p:spPr bwMode="auto">
          <a:xfrm>
            <a:off x="609600" y="690563"/>
            <a:ext cx="5856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2-12  </a:t>
            </a:r>
            <a:r>
              <a:rPr kumimoji="1" lang="zh-CN" altLang="en-US" sz="2000" b="1">
                <a:latin typeface="Times New Roman" pitchFamily="18" charset="0"/>
              </a:rPr>
              <a:t>输入二进制数字串，转换成十进制正整数。</a:t>
            </a:r>
          </a:p>
        </p:txBody>
      </p:sp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1181100" y="1066800"/>
            <a:ext cx="697230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220000"/>
              </a:lnSpc>
            </a:pPr>
            <a:r>
              <a:rPr kumimoji="1" lang="zh-CN" altLang="en-US" b="1">
                <a:latin typeface="宋体" pitchFamily="2" charset="-122"/>
              </a:rPr>
              <a:t>二进制数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n-1</a:t>
            </a:r>
            <a:r>
              <a:rPr kumimoji="1" lang="en-US" altLang="zh-CN" b="1">
                <a:latin typeface="Times New Roman" pitchFamily="18" charset="0"/>
              </a:rPr>
              <a:t>…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2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1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0</a:t>
            </a:r>
            <a:r>
              <a:rPr kumimoji="1" lang="zh-CN" altLang="en-US" b="1">
                <a:latin typeface="宋体" pitchFamily="2" charset="-122"/>
              </a:rPr>
              <a:t>有转换为十进制</a:t>
            </a:r>
            <a:r>
              <a:rPr kumimoji="1" lang="en-US" altLang="zh-CN" b="1">
                <a:latin typeface="宋体" pitchFamily="2" charset="-122"/>
              </a:rPr>
              <a:t>Dec</a:t>
            </a:r>
            <a:r>
              <a:rPr kumimoji="1" lang="zh-CN" altLang="en-US" b="1">
                <a:latin typeface="宋体" pitchFamily="2" charset="-122"/>
              </a:rPr>
              <a:t>的公式：</a:t>
            </a:r>
          </a:p>
          <a:p>
            <a:pPr>
              <a:lnSpc>
                <a:spcPct val="220000"/>
              </a:lnSpc>
            </a:pPr>
            <a:r>
              <a:rPr kumimoji="1" lang="en-US" altLang="zh-CN" b="1">
                <a:latin typeface="宋体" pitchFamily="2" charset="-122"/>
              </a:rPr>
              <a:t>Dec = b</a:t>
            </a:r>
            <a:r>
              <a:rPr kumimoji="1" lang="en-US" altLang="zh-CN" b="1" baseline="-30000">
                <a:latin typeface="宋体" pitchFamily="2" charset="-122"/>
              </a:rPr>
              <a:t>n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n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n-1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n-1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Times New Roman" pitchFamily="18" charset="0"/>
              </a:rPr>
              <a:t>…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2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2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1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1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0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0</a:t>
            </a:r>
            <a:r>
              <a:rPr kumimoji="1" lang="en-US" altLang="zh-CN" b="1">
                <a:latin typeface="Times New Roman" pitchFamily="18" charset="0"/>
              </a:rPr>
              <a:t> </a:t>
            </a:r>
          </a:p>
        </p:txBody>
      </p:sp>
      <p:sp>
        <p:nvSpPr>
          <p:cNvPr id="208900" name="Text Box 4"/>
          <p:cNvSpPr txBox="1">
            <a:spLocks noChangeArrowheads="1"/>
          </p:cNvSpPr>
          <p:nvPr/>
        </p:nvSpPr>
        <p:spPr bwMode="auto">
          <a:xfrm>
            <a:off x="762000" y="2959100"/>
            <a:ext cx="221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输入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—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移位  转换</a:t>
            </a:r>
          </a:p>
        </p:txBody>
      </p:sp>
      <p:sp>
        <p:nvSpPr>
          <p:cNvPr id="208901" name="Text Box 5"/>
          <p:cNvSpPr txBox="1">
            <a:spLocks noChangeArrowheads="1"/>
          </p:cNvSpPr>
          <p:nvPr/>
        </p:nvSpPr>
        <p:spPr bwMode="auto">
          <a:xfrm>
            <a:off x="815975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08902" name="Text Box 6"/>
          <p:cNvSpPr txBox="1">
            <a:spLocks noChangeArrowheads="1"/>
          </p:cNvSpPr>
          <p:nvPr/>
        </p:nvSpPr>
        <p:spPr bwMode="auto">
          <a:xfrm>
            <a:off x="734060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08903" name="Text Box 7"/>
          <p:cNvSpPr txBox="1">
            <a:spLocks noChangeArrowheads="1"/>
          </p:cNvSpPr>
          <p:nvPr/>
        </p:nvSpPr>
        <p:spPr bwMode="auto">
          <a:xfrm>
            <a:off x="706755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08904" name="Text Box 8"/>
          <p:cNvSpPr txBox="1">
            <a:spLocks noChangeArrowheads="1"/>
          </p:cNvSpPr>
          <p:nvPr/>
        </p:nvSpPr>
        <p:spPr bwMode="auto">
          <a:xfrm>
            <a:off x="761365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08905" name="Text Box 9"/>
          <p:cNvSpPr txBox="1">
            <a:spLocks noChangeArrowheads="1"/>
          </p:cNvSpPr>
          <p:nvPr/>
        </p:nvSpPr>
        <p:spPr bwMode="auto">
          <a:xfrm>
            <a:off x="788670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08906" name="Text Box 10"/>
          <p:cNvSpPr txBox="1">
            <a:spLocks noChangeArrowheads="1"/>
          </p:cNvSpPr>
          <p:nvPr/>
        </p:nvSpPr>
        <p:spPr bwMode="auto">
          <a:xfrm>
            <a:off x="6292850" y="3522663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b="1">
                <a:latin typeface="Times New Roman" pitchFamily="18" charset="0"/>
              </a:rPr>
              <a:t>输入串</a:t>
            </a:r>
          </a:p>
        </p:txBody>
      </p:sp>
      <p:grpSp>
        <p:nvGrpSpPr>
          <p:cNvPr id="208907" name="Group 11"/>
          <p:cNvGrpSpPr>
            <a:grpSpLocks/>
          </p:cNvGrpSpPr>
          <p:nvPr/>
        </p:nvGrpSpPr>
        <p:grpSpPr bwMode="auto">
          <a:xfrm>
            <a:off x="1219200" y="3522663"/>
            <a:ext cx="3429000" cy="976312"/>
            <a:chOff x="768" y="2219"/>
            <a:chExt cx="2160" cy="615"/>
          </a:xfrm>
        </p:grpSpPr>
        <p:grpSp>
          <p:nvGrpSpPr>
            <p:cNvPr id="208922" name="Group 12"/>
            <p:cNvGrpSpPr>
              <a:grpSpLocks/>
            </p:cNvGrpSpPr>
            <p:nvPr/>
          </p:nvGrpSpPr>
          <p:grpSpPr bwMode="auto">
            <a:xfrm>
              <a:off x="768" y="2498"/>
              <a:ext cx="2160" cy="336"/>
              <a:chOff x="1152" y="2160"/>
              <a:chExt cx="1920" cy="240"/>
            </a:xfrm>
          </p:grpSpPr>
          <p:sp>
            <p:nvSpPr>
              <p:cNvPr id="208924" name="Rectangle 13"/>
              <p:cNvSpPr>
                <a:spLocks noChangeArrowheads="1"/>
              </p:cNvSpPr>
              <p:nvPr/>
            </p:nvSpPr>
            <p:spPr bwMode="auto">
              <a:xfrm>
                <a:off x="1152" y="2160"/>
                <a:ext cx="192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8925" name="Line 14"/>
              <p:cNvSpPr>
                <a:spLocks noChangeShapeType="1"/>
              </p:cNvSpPr>
              <p:nvPr/>
            </p:nvSpPr>
            <p:spPr bwMode="auto">
              <a:xfrm>
                <a:off x="139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8926" name="Line 15"/>
              <p:cNvSpPr>
                <a:spLocks noChangeShapeType="1"/>
              </p:cNvSpPr>
              <p:nvPr/>
            </p:nvSpPr>
            <p:spPr bwMode="auto">
              <a:xfrm>
                <a:off x="163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8927" name="Line 16"/>
              <p:cNvSpPr>
                <a:spLocks noChangeShapeType="1"/>
              </p:cNvSpPr>
              <p:nvPr/>
            </p:nvSpPr>
            <p:spPr bwMode="auto">
              <a:xfrm>
                <a:off x="187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8928" name="Line 17"/>
              <p:cNvSpPr>
                <a:spLocks noChangeShapeType="1"/>
              </p:cNvSpPr>
              <p:nvPr/>
            </p:nvSpPr>
            <p:spPr bwMode="auto">
              <a:xfrm>
                <a:off x="211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8929" name="Line 18"/>
              <p:cNvSpPr>
                <a:spLocks noChangeShapeType="1"/>
              </p:cNvSpPr>
              <p:nvPr/>
            </p:nvSpPr>
            <p:spPr bwMode="auto">
              <a:xfrm>
                <a:off x="235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8930" name="Line 19"/>
              <p:cNvSpPr>
                <a:spLocks noChangeShapeType="1"/>
              </p:cNvSpPr>
              <p:nvPr/>
            </p:nvSpPr>
            <p:spPr bwMode="auto">
              <a:xfrm>
                <a:off x="259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8931" name="Line 20"/>
              <p:cNvSpPr>
                <a:spLocks noChangeShapeType="1"/>
              </p:cNvSpPr>
              <p:nvPr/>
            </p:nvSpPr>
            <p:spPr bwMode="auto">
              <a:xfrm>
                <a:off x="283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8923" name="Text Box 21"/>
            <p:cNvSpPr txBox="1">
              <a:spLocks noChangeArrowheads="1"/>
            </p:cNvSpPr>
            <p:nvPr/>
          </p:nvSpPr>
          <p:spPr bwMode="auto">
            <a:xfrm>
              <a:off x="796" y="2219"/>
              <a:ext cx="5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b="1">
                  <a:latin typeface="Times New Roman" pitchFamily="18" charset="0"/>
                </a:rPr>
                <a:t>Binary</a:t>
              </a:r>
            </a:p>
          </p:txBody>
        </p:sp>
      </p:grpSp>
      <p:grpSp>
        <p:nvGrpSpPr>
          <p:cNvPr id="208908" name="Group 22"/>
          <p:cNvGrpSpPr>
            <a:grpSpLocks/>
          </p:cNvGrpSpPr>
          <p:nvPr/>
        </p:nvGrpSpPr>
        <p:grpSpPr bwMode="auto">
          <a:xfrm>
            <a:off x="1250950" y="4894263"/>
            <a:ext cx="2787650" cy="896937"/>
            <a:chOff x="788" y="3083"/>
            <a:chExt cx="1756" cy="565"/>
          </a:xfrm>
        </p:grpSpPr>
        <p:sp>
          <p:nvSpPr>
            <p:cNvPr id="208920" name="Text Box 23"/>
            <p:cNvSpPr txBox="1">
              <a:spLocks noChangeArrowheads="1"/>
            </p:cNvSpPr>
            <p:nvPr/>
          </p:nvSpPr>
          <p:spPr bwMode="auto">
            <a:xfrm>
              <a:off x="788" y="3083"/>
              <a:ext cx="6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b="1">
                  <a:latin typeface="Times New Roman" pitchFamily="18" charset="0"/>
                </a:rPr>
                <a:t>Decimal</a:t>
              </a:r>
            </a:p>
          </p:txBody>
        </p:sp>
        <p:sp>
          <p:nvSpPr>
            <p:cNvPr id="807960" name="Rectangle 24"/>
            <p:cNvSpPr>
              <a:spLocks noChangeArrowheads="1"/>
            </p:cNvSpPr>
            <p:nvPr/>
          </p:nvSpPr>
          <p:spPr bwMode="auto">
            <a:xfrm>
              <a:off x="1152" y="3411"/>
              <a:ext cx="1392" cy="23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FF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81320" dir="3080412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b="1">
                  <a:latin typeface="Times New Roman" pitchFamily="18" charset="0"/>
                </a:rPr>
                <a:t>2</a:t>
              </a:r>
            </a:p>
          </p:txBody>
        </p:sp>
      </p:grpSp>
      <p:sp>
        <p:nvSpPr>
          <p:cNvPr id="208909" name="Text Box 25"/>
          <p:cNvSpPr txBox="1">
            <a:spLocks noChangeArrowheads="1"/>
          </p:cNvSpPr>
          <p:nvPr/>
        </p:nvSpPr>
        <p:spPr bwMode="auto">
          <a:xfrm>
            <a:off x="4294188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0</a:t>
            </a:r>
          </a:p>
        </p:txBody>
      </p:sp>
      <p:sp>
        <p:nvSpPr>
          <p:cNvPr id="208910" name="Text Box 26"/>
          <p:cNvSpPr txBox="1">
            <a:spLocks noChangeArrowheads="1"/>
          </p:cNvSpPr>
          <p:nvPr/>
        </p:nvSpPr>
        <p:spPr bwMode="auto">
          <a:xfrm>
            <a:off x="3435350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0</a:t>
            </a:r>
          </a:p>
        </p:txBody>
      </p:sp>
      <p:sp>
        <p:nvSpPr>
          <p:cNvPr id="208911" name="Text Box 27"/>
          <p:cNvSpPr txBox="1">
            <a:spLocks noChangeArrowheads="1"/>
          </p:cNvSpPr>
          <p:nvPr/>
        </p:nvSpPr>
        <p:spPr bwMode="auto">
          <a:xfrm>
            <a:off x="3863975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1</a:t>
            </a:r>
          </a:p>
        </p:txBody>
      </p:sp>
      <p:sp>
        <p:nvSpPr>
          <p:cNvPr id="807964" name="Text Box 28"/>
          <p:cNvSpPr txBox="1">
            <a:spLocks noChangeArrowheads="1"/>
          </p:cNvSpPr>
          <p:nvPr/>
        </p:nvSpPr>
        <p:spPr bwMode="auto">
          <a:xfrm>
            <a:off x="4294188" y="4052888"/>
            <a:ext cx="298450" cy="366712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 i="1">
                <a:latin typeface="Times New Roman" pitchFamily="18" charset="0"/>
              </a:rPr>
              <a:t>0</a:t>
            </a:r>
          </a:p>
        </p:txBody>
      </p:sp>
      <p:sp>
        <p:nvSpPr>
          <p:cNvPr id="807965" name="Text Box 29"/>
          <p:cNvSpPr txBox="1">
            <a:spLocks noChangeArrowheads="1"/>
          </p:cNvSpPr>
          <p:nvPr/>
        </p:nvSpPr>
        <p:spPr bwMode="auto">
          <a:xfrm>
            <a:off x="3005138" y="4052888"/>
            <a:ext cx="298450" cy="366712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0</a:t>
            </a:r>
          </a:p>
        </p:txBody>
      </p:sp>
      <p:sp>
        <p:nvSpPr>
          <p:cNvPr id="807966" name="Text Box 30"/>
          <p:cNvSpPr txBox="1">
            <a:spLocks noChangeArrowheads="1"/>
          </p:cNvSpPr>
          <p:nvPr/>
        </p:nvSpPr>
        <p:spPr bwMode="auto">
          <a:xfrm>
            <a:off x="3435350" y="4052888"/>
            <a:ext cx="298450" cy="366712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1</a:t>
            </a:r>
          </a:p>
        </p:txBody>
      </p:sp>
      <p:sp>
        <p:nvSpPr>
          <p:cNvPr id="807967" name="Text Box 31"/>
          <p:cNvSpPr txBox="1">
            <a:spLocks noChangeArrowheads="1"/>
          </p:cNvSpPr>
          <p:nvPr/>
        </p:nvSpPr>
        <p:spPr bwMode="auto">
          <a:xfrm>
            <a:off x="3863975" y="4052888"/>
            <a:ext cx="298450" cy="366712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0</a:t>
            </a:r>
          </a:p>
        </p:txBody>
      </p:sp>
      <p:sp>
        <p:nvSpPr>
          <p:cNvPr id="807968" name="Text Box 32"/>
          <p:cNvSpPr txBox="1">
            <a:spLocks noChangeArrowheads="1"/>
          </p:cNvSpPr>
          <p:nvPr/>
        </p:nvSpPr>
        <p:spPr bwMode="auto">
          <a:xfrm>
            <a:off x="3733800" y="3657600"/>
            <a:ext cx="5270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×2</a:t>
            </a:r>
          </a:p>
        </p:txBody>
      </p:sp>
      <p:sp>
        <p:nvSpPr>
          <p:cNvPr id="807969" name="Text Box 33"/>
          <p:cNvSpPr txBox="1">
            <a:spLocks noChangeArrowheads="1"/>
          </p:cNvSpPr>
          <p:nvPr/>
        </p:nvSpPr>
        <p:spPr bwMode="auto">
          <a:xfrm>
            <a:off x="3198813" y="5105400"/>
            <a:ext cx="54292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*=2</a:t>
            </a:r>
          </a:p>
        </p:txBody>
      </p:sp>
      <p:sp>
        <p:nvSpPr>
          <p:cNvPr id="807970" name="Text Box 34"/>
          <p:cNvSpPr txBox="1">
            <a:spLocks noChangeArrowheads="1"/>
          </p:cNvSpPr>
          <p:nvPr/>
        </p:nvSpPr>
        <p:spPr bwMode="auto">
          <a:xfrm>
            <a:off x="2784475" y="5446713"/>
            <a:ext cx="298450" cy="3397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kumimoji="1" lang="en-US" altLang="zh-CN" b="1">
                <a:solidFill>
                  <a:schemeClr val="accent2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08919" name="Rectangle 3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2.2.2  do_while</a:t>
            </a:r>
            <a:r>
              <a:rPr lang="zh-CN" altLang="en-US" sz="4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7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807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"/>
                                        <p:tgtEl>
                                          <p:spTgt spid="807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" dur="500"/>
                                        <p:tgtEl>
                                          <p:spTgt spid="807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500"/>
                                        <p:tgtEl>
                                          <p:spTgt spid="807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807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4" dur="500"/>
                                        <p:tgtEl>
                                          <p:spTgt spid="807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7964" grpId="0" animBg="1" autoUpdateAnimBg="0"/>
      <p:bldP spid="807965" grpId="0" animBg="1" autoUpdateAnimBg="0"/>
      <p:bldP spid="807966" grpId="0" animBg="1" autoUpdateAnimBg="0"/>
      <p:bldP spid="807967" grpId="0" animBg="1" autoUpdateAnimBg="0"/>
      <p:bldP spid="807968" grpId="0" autoUpdateAnimBg="0"/>
      <p:bldP spid="807969" grpId="0" autoUpdateAnimBg="0"/>
      <p:bldP spid="807970" grpId="0" animBg="1" autoUpdateAnimBg="0"/>
    </p:bld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Text Box 2"/>
          <p:cNvSpPr txBox="1">
            <a:spLocks noChangeArrowheads="1"/>
          </p:cNvSpPr>
          <p:nvPr/>
        </p:nvSpPr>
        <p:spPr bwMode="auto">
          <a:xfrm>
            <a:off x="609600" y="690563"/>
            <a:ext cx="5856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2-12  </a:t>
            </a:r>
            <a:r>
              <a:rPr kumimoji="1" lang="zh-CN" altLang="en-US" sz="2000" b="1">
                <a:latin typeface="Times New Roman" pitchFamily="18" charset="0"/>
              </a:rPr>
              <a:t>输入二进制数字串，转换成十进制正整数。</a:t>
            </a:r>
          </a:p>
        </p:txBody>
      </p:sp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1181100" y="1066800"/>
            <a:ext cx="697230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220000"/>
              </a:lnSpc>
            </a:pPr>
            <a:r>
              <a:rPr kumimoji="1" lang="zh-CN" altLang="en-US" b="1">
                <a:latin typeface="宋体" pitchFamily="2" charset="-122"/>
              </a:rPr>
              <a:t>二进制数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n-1</a:t>
            </a:r>
            <a:r>
              <a:rPr kumimoji="1" lang="en-US" altLang="zh-CN" b="1">
                <a:latin typeface="Times New Roman" pitchFamily="18" charset="0"/>
              </a:rPr>
              <a:t>…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2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1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0</a:t>
            </a:r>
            <a:r>
              <a:rPr kumimoji="1" lang="zh-CN" altLang="en-US" b="1">
                <a:latin typeface="宋体" pitchFamily="2" charset="-122"/>
              </a:rPr>
              <a:t>有转换为十进制</a:t>
            </a:r>
            <a:r>
              <a:rPr kumimoji="1" lang="en-US" altLang="zh-CN" b="1">
                <a:latin typeface="宋体" pitchFamily="2" charset="-122"/>
              </a:rPr>
              <a:t>Dec</a:t>
            </a:r>
            <a:r>
              <a:rPr kumimoji="1" lang="zh-CN" altLang="en-US" b="1">
                <a:latin typeface="宋体" pitchFamily="2" charset="-122"/>
              </a:rPr>
              <a:t>的公式：</a:t>
            </a:r>
          </a:p>
          <a:p>
            <a:pPr>
              <a:lnSpc>
                <a:spcPct val="220000"/>
              </a:lnSpc>
            </a:pPr>
            <a:r>
              <a:rPr kumimoji="1" lang="en-US" altLang="zh-CN" b="1">
                <a:latin typeface="宋体" pitchFamily="2" charset="-122"/>
              </a:rPr>
              <a:t>Dec = b</a:t>
            </a:r>
            <a:r>
              <a:rPr kumimoji="1" lang="en-US" altLang="zh-CN" b="1" baseline="-30000">
                <a:latin typeface="宋体" pitchFamily="2" charset="-122"/>
              </a:rPr>
              <a:t>n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n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n-1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n-1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Times New Roman" pitchFamily="18" charset="0"/>
              </a:rPr>
              <a:t>…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2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2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1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1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0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0</a:t>
            </a:r>
            <a:r>
              <a:rPr kumimoji="1" lang="en-US" altLang="zh-CN" b="1">
                <a:latin typeface="Times New Roman" pitchFamily="18" charset="0"/>
              </a:rPr>
              <a:t> </a:t>
            </a:r>
          </a:p>
        </p:txBody>
      </p:sp>
      <p:sp>
        <p:nvSpPr>
          <p:cNvPr id="209924" name="Text Box 4"/>
          <p:cNvSpPr txBox="1">
            <a:spLocks noChangeArrowheads="1"/>
          </p:cNvSpPr>
          <p:nvPr/>
        </p:nvSpPr>
        <p:spPr bwMode="auto">
          <a:xfrm>
            <a:off x="762000" y="2959100"/>
            <a:ext cx="221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输入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—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移位  转换</a:t>
            </a:r>
          </a:p>
        </p:txBody>
      </p:sp>
      <p:sp>
        <p:nvSpPr>
          <p:cNvPr id="209925" name="Text Box 5"/>
          <p:cNvSpPr txBox="1">
            <a:spLocks noChangeArrowheads="1"/>
          </p:cNvSpPr>
          <p:nvPr/>
        </p:nvSpPr>
        <p:spPr bwMode="auto">
          <a:xfrm>
            <a:off x="815975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09926" name="Text Box 6"/>
          <p:cNvSpPr txBox="1">
            <a:spLocks noChangeArrowheads="1"/>
          </p:cNvSpPr>
          <p:nvPr/>
        </p:nvSpPr>
        <p:spPr bwMode="auto">
          <a:xfrm>
            <a:off x="734060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09927" name="Text Box 7"/>
          <p:cNvSpPr txBox="1">
            <a:spLocks noChangeArrowheads="1"/>
          </p:cNvSpPr>
          <p:nvPr/>
        </p:nvSpPr>
        <p:spPr bwMode="auto">
          <a:xfrm>
            <a:off x="706755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33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09928" name="Text Box 8"/>
          <p:cNvSpPr txBox="1">
            <a:spLocks noChangeArrowheads="1"/>
          </p:cNvSpPr>
          <p:nvPr/>
        </p:nvSpPr>
        <p:spPr bwMode="auto">
          <a:xfrm>
            <a:off x="761365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09929" name="Text Box 9"/>
          <p:cNvSpPr txBox="1">
            <a:spLocks noChangeArrowheads="1"/>
          </p:cNvSpPr>
          <p:nvPr/>
        </p:nvSpPr>
        <p:spPr bwMode="auto">
          <a:xfrm>
            <a:off x="788670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09930" name="Text Box 10"/>
          <p:cNvSpPr txBox="1">
            <a:spLocks noChangeArrowheads="1"/>
          </p:cNvSpPr>
          <p:nvPr/>
        </p:nvSpPr>
        <p:spPr bwMode="auto">
          <a:xfrm>
            <a:off x="6292850" y="3522663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b="1">
                <a:latin typeface="Times New Roman" pitchFamily="18" charset="0"/>
              </a:rPr>
              <a:t>输入串</a:t>
            </a:r>
          </a:p>
        </p:txBody>
      </p:sp>
      <p:grpSp>
        <p:nvGrpSpPr>
          <p:cNvPr id="209931" name="Group 11"/>
          <p:cNvGrpSpPr>
            <a:grpSpLocks/>
          </p:cNvGrpSpPr>
          <p:nvPr/>
        </p:nvGrpSpPr>
        <p:grpSpPr bwMode="auto">
          <a:xfrm>
            <a:off x="1219200" y="3522663"/>
            <a:ext cx="3429000" cy="976312"/>
            <a:chOff x="768" y="2219"/>
            <a:chExt cx="2160" cy="615"/>
          </a:xfrm>
        </p:grpSpPr>
        <p:grpSp>
          <p:nvGrpSpPr>
            <p:cNvPr id="209945" name="Group 12"/>
            <p:cNvGrpSpPr>
              <a:grpSpLocks/>
            </p:cNvGrpSpPr>
            <p:nvPr/>
          </p:nvGrpSpPr>
          <p:grpSpPr bwMode="auto">
            <a:xfrm>
              <a:off x="768" y="2498"/>
              <a:ext cx="2160" cy="336"/>
              <a:chOff x="1152" y="2160"/>
              <a:chExt cx="1920" cy="240"/>
            </a:xfrm>
          </p:grpSpPr>
          <p:sp>
            <p:nvSpPr>
              <p:cNvPr id="209947" name="Rectangle 13"/>
              <p:cNvSpPr>
                <a:spLocks noChangeArrowheads="1"/>
              </p:cNvSpPr>
              <p:nvPr/>
            </p:nvSpPr>
            <p:spPr bwMode="auto">
              <a:xfrm>
                <a:off x="1152" y="2160"/>
                <a:ext cx="192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9948" name="Line 14"/>
              <p:cNvSpPr>
                <a:spLocks noChangeShapeType="1"/>
              </p:cNvSpPr>
              <p:nvPr/>
            </p:nvSpPr>
            <p:spPr bwMode="auto">
              <a:xfrm>
                <a:off x="139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9949" name="Line 15"/>
              <p:cNvSpPr>
                <a:spLocks noChangeShapeType="1"/>
              </p:cNvSpPr>
              <p:nvPr/>
            </p:nvSpPr>
            <p:spPr bwMode="auto">
              <a:xfrm>
                <a:off x="163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9950" name="Line 16"/>
              <p:cNvSpPr>
                <a:spLocks noChangeShapeType="1"/>
              </p:cNvSpPr>
              <p:nvPr/>
            </p:nvSpPr>
            <p:spPr bwMode="auto">
              <a:xfrm>
                <a:off x="187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9951" name="Line 17"/>
              <p:cNvSpPr>
                <a:spLocks noChangeShapeType="1"/>
              </p:cNvSpPr>
              <p:nvPr/>
            </p:nvSpPr>
            <p:spPr bwMode="auto">
              <a:xfrm>
                <a:off x="211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9952" name="Line 18"/>
              <p:cNvSpPr>
                <a:spLocks noChangeShapeType="1"/>
              </p:cNvSpPr>
              <p:nvPr/>
            </p:nvSpPr>
            <p:spPr bwMode="auto">
              <a:xfrm>
                <a:off x="235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9953" name="Line 19"/>
              <p:cNvSpPr>
                <a:spLocks noChangeShapeType="1"/>
              </p:cNvSpPr>
              <p:nvPr/>
            </p:nvSpPr>
            <p:spPr bwMode="auto">
              <a:xfrm>
                <a:off x="259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9954" name="Line 20"/>
              <p:cNvSpPr>
                <a:spLocks noChangeShapeType="1"/>
              </p:cNvSpPr>
              <p:nvPr/>
            </p:nvSpPr>
            <p:spPr bwMode="auto">
              <a:xfrm>
                <a:off x="283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9946" name="Text Box 21"/>
            <p:cNvSpPr txBox="1">
              <a:spLocks noChangeArrowheads="1"/>
            </p:cNvSpPr>
            <p:nvPr/>
          </p:nvSpPr>
          <p:spPr bwMode="auto">
            <a:xfrm>
              <a:off x="796" y="2219"/>
              <a:ext cx="5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b="1">
                  <a:latin typeface="Times New Roman" pitchFamily="18" charset="0"/>
                </a:rPr>
                <a:t>Binary</a:t>
              </a:r>
            </a:p>
          </p:txBody>
        </p:sp>
      </p:grpSp>
      <p:grpSp>
        <p:nvGrpSpPr>
          <p:cNvPr id="209932" name="Group 22"/>
          <p:cNvGrpSpPr>
            <a:grpSpLocks/>
          </p:cNvGrpSpPr>
          <p:nvPr/>
        </p:nvGrpSpPr>
        <p:grpSpPr bwMode="auto">
          <a:xfrm>
            <a:off x="1250950" y="4894263"/>
            <a:ext cx="2787650" cy="896937"/>
            <a:chOff x="788" y="3083"/>
            <a:chExt cx="1756" cy="565"/>
          </a:xfrm>
        </p:grpSpPr>
        <p:sp>
          <p:nvSpPr>
            <p:cNvPr id="209943" name="Text Box 23"/>
            <p:cNvSpPr txBox="1">
              <a:spLocks noChangeArrowheads="1"/>
            </p:cNvSpPr>
            <p:nvPr/>
          </p:nvSpPr>
          <p:spPr bwMode="auto">
            <a:xfrm>
              <a:off x="788" y="3083"/>
              <a:ext cx="6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b="1">
                  <a:latin typeface="Times New Roman" pitchFamily="18" charset="0"/>
                </a:rPr>
                <a:t>Decimal</a:t>
              </a:r>
            </a:p>
          </p:txBody>
        </p:sp>
        <p:sp>
          <p:nvSpPr>
            <p:cNvPr id="808984" name="Rectangle 24"/>
            <p:cNvSpPr>
              <a:spLocks noChangeArrowheads="1"/>
            </p:cNvSpPr>
            <p:nvPr/>
          </p:nvSpPr>
          <p:spPr bwMode="auto">
            <a:xfrm>
              <a:off x="1152" y="3411"/>
              <a:ext cx="1392" cy="23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FF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81320" dir="3080412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b="1">
                  <a:latin typeface="Times New Roman" pitchFamily="18" charset="0"/>
                </a:rPr>
                <a:t>4</a:t>
              </a:r>
            </a:p>
          </p:txBody>
        </p:sp>
      </p:grpSp>
      <p:sp>
        <p:nvSpPr>
          <p:cNvPr id="209933" name="Text Box 25"/>
          <p:cNvSpPr txBox="1">
            <a:spLocks noChangeArrowheads="1"/>
          </p:cNvSpPr>
          <p:nvPr/>
        </p:nvSpPr>
        <p:spPr bwMode="auto">
          <a:xfrm>
            <a:off x="4294188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 i="1">
                <a:latin typeface="Times New Roman" pitchFamily="18" charset="0"/>
              </a:rPr>
              <a:t>0</a:t>
            </a:r>
          </a:p>
        </p:txBody>
      </p:sp>
      <p:sp>
        <p:nvSpPr>
          <p:cNvPr id="209934" name="Text Box 26"/>
          <p:cNvSpPr txBox="1">
            <a:spLocks noChangeArrowheads="1"/>
          </p:cNvSpPr>
          <p:nvPr/>
        </p:nvSpPr>
        <p:spPr bwMode="auto">
          <a:xfrm>
            <a:off x="3005138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0</a:t>
            </a:r>
          </a:p>
        </p:txBody>
      </p:sp>
      <p:sp>
        <p:nvSpPr>
          <p:cNvPr id="209935" name="Text Box 27"/>
          <p:cNvSpPr txBox="1">
            <a:spLocks noChangeArrowheads="1"/>
          </p:cNvSpPr>
          <p:nvPr/>
        </p:nvSpPr>
        <p:spPr bwMode="auto">
          <a:xfrm>
            <a:off x="3435350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1</a:t>
            </a:r>
          </a:p>
        </p:txBody>
      </p:sp>
      <p:sp>
        <p:nvSpPr>
          <p:cNvPr id="209936" name="Text Box 28"/>
          <p:cNvSpPr txBox="1">
            <a:spLocks noChangeArrowheads="1"/>
          </p:cNvSpPr>
          <p:nvPr/>
        </p:nvSpPr>
        <p:spPr bwMode="auto">
          <a:xfrm>
            <a:off x="3863975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0</a:t>
            </a:r>
          </a:p>
        </p:txBody>
      </p:sp>
      <p:sp>
        <p:nvSpPr>
          <p:cNvPr id="808989" name="Line 29"/>
          <p:cNvSpPr>
            <a:spLocks noChangeShapeType="1"/>
          </p:cNvSpPr>
          <p:nvPr/>
        </p:nvSpPr>
        <p:spPr bwMode="auto">
          <a:xfrm flipH="1" flipV="1">
            <a:off x="4648200" y="4267200"/>
            <a:ext cx="2362200" cy="0"/>
          </a:xfrm>
          <a:prstGeom prst="line">
            <a:avLst/>
          </a:prstGeom>
          <a:noFill/>
          <a:ln w="19050">
            <a:solidFill>
              <a:srgbClr val="FF3300"/>
            </a:solidFill>
            <a:prstDash val="dash"/>
            <a:round/>
            <a:headEnd/>
            <a:tailEnd type="stealth" w="lg" len="lg"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808990" name="Text Box 30"/>
          <p:cNvSpPr txBox="1">
            <a:spLocks noChangeArrowheads="1"/>
          </p:cNvSpPr>
          <p:nvPr/>
        </p:nvSpPr>
        <p:spPr bwMode="auto">
          <a:xfrm>
            <a:off x="3200400" y="5102225"/>
            <a:ext cx="5588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+=1</a:t>
            </a:r>
          </a:p>
        </p:txBody>
      </p:sp>
      <p:sp>
        <p:nvSpPr>
          <p:cNvPr id="808991" name="AutoShape 31"/>
          <p:cNvSpPr>
            <a:spLocks noChangeArrowheads="1"/>
          </p:cNvSpPr>
          <p:nvPr/>
        </p:nvSpPr>
        <p:spPr bwMode="auto">
          <a:xfrm rot="5400000">
            <a:off x="2514600" y="4835525"/>
            <a:ext cx="838200" cy="304800"/>
          </a:xfrm>
          <a:custGeom>
            <a:avLst/>
            <a:gdLst>
              <a:gd name="T0" fmla="*/ 626981 w 21600"/>
              <a:gd name="T1" fmla="*/ 0 h 21600"/>
              <a:gd name="T2" fmla="*/ 0 w 21600"/>
              <a:gd name="T3" fmla="*/ 152400 h 21600"/>
              <a:gd name="T4" fmla="*/ 626981 w 21600"/>
              <a:gd name="T5" fmla="*/ 304800 h 21600"/>
              <a:gd name="T6" fmla="*/ 838200 w 21600"/>
              <a:gd name="T7" fmla="*/ 1524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528 h 21600"/>
              <a:gd name="T14" fmla="*/ 18943 w 21600"/>
              <a:gd name="T15" fmla="*/ 1607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157" y="0"/>
                </a:moveTo>
                <a:lnTo>
                  <a:pt x="16157" y="5528"/>
                </a:lnTo>
                <a:lnTo>
                  <a:pt x="3375" y="5528"/>
                </a:lnTo>
                <a:lnTo>
                  <a:pt x="3375" y="16072"/>
                </a:lnTo>
                <a:lnTo>
                  <a:pt x="16157" y="16072"/>
                </a:lnTo>
                <a:lnTo>
                  <a:pt x="16157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528"/>
                </a:moveTo>
                <a:lnTo>
                  <a:pt x="1350" y="16072"/>
                </a:lnTo>
                <a:lnTo>
                  <a:pt x="2700" y="16072"/>
                </a:lnTo>
                <a:lnTo>
                  <a:pt x="2700" y="5528"/>
                </a:lnTo>
                <a:close/>
              </a:path>
              <a:path w="21600" h="21600">
                <a:moveTo>
                  <a:pt x="0" y="5528"/>
                </a:moveTo>
                <a:lnTo>
                  <a:pt x="0" y="16072"/>
                </a:lnTo>
                <a:lnTo>
                  <a:pt x="675" y="16072"/>
                </a:lnTo>
                <a:lnTo>
                  <a:pt x="675" y="5528"/>
                </a:lnTo>
                <a:close/>
              </a:path>
            </a:pathLst>
          </a:custGeom>
          <a:solidFill>
            <a:srgbClr val="FF66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 anchor="ctr">
            <a:spAutoFit/>
            <a:flatTx/>
          </a:bodyPr>
          <a:lstStyle/>
          <a:p>
            <a:endParaRPr lang="zh-CN" altLang="en-US"/>
          </a:p>
        </p:txBody>
      </p:sp>
      <p:sp>
        <p:nvSpPr>
          <p:cNvPr id="808992" name="Text Box 32"/>
          <p:cNvSpPr txBox="1">
            <a:spLocks noChangeArrowheads="1"/>
          </p:cNvSpPr>
          <p:nvPr/>
        </p:nvSpPr>
        <p:spPr bwMode="auto">
          <a:xfrm>
            <a:off x="2784475" y="5443538"/>
            <a:ext cx="298450" cy="3397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kumimoji="1" lang="en-US" altLang="zh-CN" b="1">
                <a:solidFill>
                  <a:schemeClr val="accent2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808993" name="Text Box 33"/>
          <p:cNvSpPr txBox="1">
            <a:spLocks noChangeArrowheads="1"/>
          </p:cNvSpPr>
          <p:nvPr/>
        </p:nvSpPr>
        <p:spPr bwMode="auto">
          <a:xfrm>
            <a:off x="4294188" y="4038600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33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09942" name="Rectangle 3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2.2.2  do_while</a:t>
            </a:r>
            <a:r>
              <a:rPr lang="zh-CN" altLang="en-US" sz="4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8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8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08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08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08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08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08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8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08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08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08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08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08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08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08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08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08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9" grpId="0" animBg="1"/>
      <p:bldP spid="808990" grpId="0" autoUpdateAnimBg="0"/>
      <p:bldP spid="808991" grpId="0" animBg="1"/>
      <p:bldP spid="808992" grpId="0" animBg="1" autoUpdateAnimBg="0"/>
      <p:bldP spid="808993" grpId="0" animBg="1" autoUpdateAnimBg="0"/>
    </p:bld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Text Box 2"/>
          <p:cNvSpPr txBox="1">
            <a:spLocks noChangeArrowheads="1"/>
          </p:cNvSpPr>
          <p:nvPr/>
        </p:nvSpPr>
        <p:spPr bwMode="auto">
          <a:xfrm>
            <a:off x="609600" y="690563"/>
            <a:ext cx="5856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2-12  </a:t>
            </a:r>
            <a:r>
              <a:rPr kumimoji="1" lang="zh-CN" altLang="en-US" sz="2000" b="1">
                <a:latin typeface="Times New Roman" pitchFamily="18" charset="0"/>
              </a:rPr>
              <a:t>输入二进制数字串，转换成十进制正整数。</a:t>
            </a:r>
          </a:p>
        </p:txBody>
      </p:sp>
      <p:sp>
        <p:nvSpPr>
          <p:cNvPr id="210947" name="Rectangle 3"/>
          <p:cNvSpPr>
            <a:spLocks noChangeArrowheads="1"/>
          </p:cNvSpPr>
          <p:nvPr/>
        </p:nvSpPr>
        <p:spPr bwMode="auto">
          <a:xfrm>
            <a:off x="1181100" y="1066800"/>
            <a:ext cx="697230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220000"/>
              </a:lnSpc>
            </a:pPr>
            <a:r>
              <a:rPr kumimoji="1" lang="zh-CN" altLang="en-US" b="1">
                <a:latin typeface="宋体" pitchFamily="2" charset="-122"/>
              </a:rPr>
              <a:t>二进制数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n-1</a:t>
            </a:r>
            <a:r>
              <a:rPr kumimoji="1" lang="en-US" altLang="zh-CN" b="1">
                <a:latin typeface="Times New Roman" pitchFamily="18" charset="0"/>
              </a:rPr>
              <a:t>…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2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1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0</a:t>
            </a:r>
            <a:r>
              <a:rPr kumimoji="1" lang="zh-CN" altLang="en-US" b="1">
                <a:latin typeface="宋体" pitchFamily="2" charset="-122"/>
              </a:rPr>
              <a:t>有转换为十进制</a:t>
            </a:r>
            <a:r>
              <a:rPr kumimoji="1" lang="en-US" altLang="zh-CN" b="1">
                <a:latin typeface="宋体" pitchFamily="2" charset="-122"/>
              </a:rPr>
              <a:t>Dec</a:t>
            </a:r>
            <a:r>
              <a:rPr kumimoji="1" lang="zh-CN" altLang="en-US" b="1">
                <a:latin typeface="宋体" pitchFamily="2" charset="-122"/>
              </a:rPr>
              <a:t>的公式：</a:t>
            </a:r>
          </a:p>
          <a:p>
            <a:pPr>
              <a:lnSpc>
                <a:spcPct val="220000"/>
              </a:lnSpc>
            </a:pPr>
            <a:r>
              <a:rPr kumimoji="1" lang="en-US" altLang="zh-CN" b="1">
                <a:latin typeface="宋体" pitchFamily="2" charset="-122"/>
              </a:rPr>
              <a:t>Dec = b</a:t>
            </a:r>
            <a:r>
              <a:rPr kumimoji="1" lang="en-US" altLang="zh-CN" b="1" baseline="-30000">
                <a:latin typeface="宋体" pitchFamily="2" charset="-122"/>
              </a:rPr>
              <a:t>n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n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n-1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n-1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Times New Roman" pitchFamily="18" charset="0"/>
              </a:rPr>
              <a:t>…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2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2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1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1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0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0</a:t>
            </a:r>
            <a:r>
              <a:rPr kumimoji="1" lang="en-US" altLang="zh-CN" b="1">
                <a:latin typeface="Times New Roman" pitchFamily="18" charset="0"/>
              </a:rPr>
              <a:t> </a:t>
            </a:r>
          </a:p>
        </p:txBody>
      </p:sp>
      <p:sp>
        <p:nvSpPr>
          <p:cNvPr id="210948" name="Text Box 4"/>
          <p:cNvSpPr txBox="1">
            <a:spLocks noChangeArrowheads="1"/>
          </p:cNvSpPr>
          <p:nvPr/>
        </p:nvSpPr>
        <p:spPr bwMode="auto">
          <a:xfrm>
            <a:off x="762000" y="2959100"/>
            <a:ext cx="221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输入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—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移位  转换</a:t>
            </a:r>
          </a:p>
        </p:txBody>
      </p:sp>
      <p:sp>
        <p:nvSpPr>
          <p:cNvPr id="210949" name="Text Box 5"/>
          <p:cNvSpPr txBox="1">
            <a:spLocks noChangeArrowheads="1"/>
          </p:cNvSpPr>
          <p:nvPr/>
        </p:nvSpPr>
        <p:spPr bwMode="auto">
          <a:xfrm>
            <a:off x="815975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10950" name="Text Box 6"/>
          <p:cNvSpPr txBox="1">
            <a:spLocks noChangeArrowheads="1"/>
          </p:cNvSpPr>
          <p:nvPr/>
        </p:nvSpPr>
        <p:spPr bwMode="auto">
          <a:xfrm>
            <a:off x="734060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10951" name="Text Box 7"/>
          <p:cNvSpPr txBox="1">
            <a:spLocks noChangeArrowheads="1"/>
          </p:cNvSpPr>
          <p:nvPr/>
        </p:nvSpPr>
        <p:spPr bwMode="auto">
          <a:xfrm>
            <a:off x="761365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10952" name="Text Box 8"/>
          <p:cNvSpPr txBox="1">
            <a:spLocks noChangeArrowheads="1"/>
          </p:cNvSpPr>
          <p:nvPr/>
        </p:nvSpPr>
        <p:spPr bwMode="auto">
          <a:xfrm>
            <a:off x="788670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10953" name="Text Box 9"/>
          <p:cNvSpPr txBox="1">
            <a:spLocks noChangeArrowheads="1"/>
          </p:cNvSpPr>
          <p:nvPr/>
        </p:nvSpPr>
        <p:spPr bwMode="auto">
          <a:xfrm>
            <a:off x="6292850" y="3522663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b="1">
                <a:latin typeface="Times New Roman" pitchFamily="18" charset="0"/>
              </a:rPr>
              <a:t>输入串</a:t>
            </a:r>
          </a:p>
        </p:txBody>
      </p:sp>
      <p:grpSp>
        <p:nvGrpSpPr>
          <p:cNvPr id="210954" name="Group 10"/>
          <p:cNvGrpSpPr>
            <a:grpSpLocks/>
          </p:cNvGrpSpPr>
          <p:nvPr/>
        </p:nvGrpSpPr>
        <p:grpSpPr bwMode="auto">
          <a:xfrm>
            <a:off x="1219200" y="3522663"/>
            <a:ext cx="3429000" cy="976312"/>
            <a:chOff x="768" y="2219"/>
            <a:chExt cx="2160" cy="615"/>
          </a:xfrm>
        </p:grpSpPr>
        <p:grpSp>
          <p:nvGrpSpPr>
            <p:cNvPr id="210972" name="Group 11"/>
            <p:cNvGrpSpPr>
              <a:grpSpLocks/>
            </p:cNvGrpSpPr>
            <p:nvPr/>
          </p:nvGrpSpPr>
          <p:grpSpPr bwMode="auto">
            <a:xfrm>
              <a:off x="768" y="2498"/>
              <a:ext cx="2160" cy="336"/>
              <a:chOff x="1152" y="2160"/>
              <a:chExt cx="1920" cy="240"/>
            </a:xfrm>
          </p:grpSpPr>
          <p:sp>
            <p:nvSpPr>
              <p:cNvPr id="210974" name="Rectangle 12"/>
              <p:cNvSpPr>
                <a:spLocks noChangeArrowheads="1"/>
              </p:cNvSpPr>
              <p:nvPr/>
            </p:nvSpPr>
            <p:spPr bwMode="auto">
              <a:xfrm>
                <a:off x="1152" y="2160"/>
                <a:ext cx="192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0975" name="Line 13"/>
              <p:cNvSpPr>
                <a:spLocks noChangeShapeType="1"/>
              </p:cNvSpPr>
              <p:nvPr/>
            </p:nvSpPr>
            <p:spPr bwMode="auto">
              <a:xfrm>
                <a:off x="139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0976" name="Line 14"/>
              <p:cNvSpPr>
                <a:spLocks noChangeShapeType="1"/>
              </p:cNvSpPr>
              <p:nvPr/>
            </p:nvSpPr>
            <p:spPr bwMode="auto">
              <a:xfrm>
                <a:off x="163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0977" name="Line 15"/>
              <p:cNvSpPr>
                <a:spLocks noChangeShapeType="1"/>
              </p:cNvSpPr>
              <p:nvPr/>
            </p:nvSpPr>
            <p:spPr bwMode="auto">
              <a:xfrm>
                <a:off x="187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0978" name="Line 16"/>
              <p:cNvSpPr>
                <a:spLocks noChangeShapeType="1"/>
              </p:cNvSpPr>
              <p:nvPr/>
            </p:nvSpPr>
            <p:spPr bwMode="auto">
              <a:xfrm>
                <a:off x="211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0979" name="Line 17"/>
              <p:cNvSpPr>
                <a:spLocks noChangeShapeType="1"/>
              </p:cNvSpPr>
              <p:nvPr/>
            </p:nvSpPr>
            <p:spPr bwMode="auto">
              <a:xfrm>
                <a:off x="235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0980" name="Line 18"/>
              <p:cNvSpPr>
                <a:spLocks noChangeShapeType="1"/>
              </p:cNvSpPr>
              <p:nvPr/>
            </p:nvSpPr>
            <p:spPr bwMode="auto">
              <a:xfrm>
                <a:off x="259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0981" name="Line 19"/>
              <p:cNvSpPr>
                <a:spLocks noChangeShapeType="1"/>
              </p:cNvSpPr>
              <p:nvPr/>
            </p:nvSpPr>
            <p:spPr bwMode="auto">
              <a:xfrm>
                <a:off x="283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10973" name="Text Box 20"/>
            <p:cNvSpPr txBox="1">
              <a:spLocks noChangeArrowheads="1"/>
            </p:cNvSpPr>
            <p:nvPr/>
          </p:nvSpPr>
          <p:spPr bwMode="auto">
            <a:xfrm>
              <a:off x="796" y="2219"/>
              <a:ext cx="5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b="1">
                  <a:latin typeface="Times New Roman" pitchFamily="18" charset="0"/>
                </a:rPr>
                <a:t>Binary</a:t>
              </a:r>
            </a:p>
          </p:txBody>
        </p:sp>
      </p:grpSp>
      <p:grpSp>
        <p:nvGrpSpPr>
          <p:cNvPr id="210955" name="Group 21"/>
          <p:cNvGrpSpPr>
            <a:grpSpLocks/>
          </p:cNvGrpSpPr>
          <p:nvPr/>
        </p:nvGrpSpPr>
        <p:grpSpPr bwMode="auto">
          <a:xfrm>
            <a:off x="1250950" y="4894263"/>
            <a:ext cx="2787650" cy="896937"/>
            <a:chOff x="788" y="3083"/>
            <a:chExt cx="1756" cy="565"/>
          </a:xfrm>
        </p:grpSpPr>
        <p:sp>
          <p:nvSpPr>
            <p:cNvPr id="210970" name="Text Box 22"/>
            <p:cNvSpPr txBox="1">
              <a:spLocks noChangeArrowheads="1"/>
            </p:cNvSpPr>
            <p:nvPr/>
          </p:nvSpPr>
          <p:spPr bwMode="auto">
            <a:xfrm>
              <a:off x="788" y="3083"/>
              <a:ext cx="6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b="1">
                  <a:latin typeface="Times New Roman" pitchFamily="18" charset="0"/>
                </a:rPr>
                <a:t>Decimal</a:t>
              </a:r>
            </a:p>
          </p:txBody>
        </p:sp>
        <p:sp>
          <p:nvSpPr>
            <p:cNvPr id="810007" name="Rectangle 23"/>
            <p:cNvSpPr>
              <a:spLocks noChangeArrowheads="1"/>
            </p:cNvSpPr>
            <p:nvPr/>
          </p:nvSpPr>
          <p:spPr bwMode="auto">
            <a:xfrm>
              <a:off x="1152" y="3411"/>
              <a:ext cx="1392" cy="23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FF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81320" dir="3080412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b="1">
                  <a:latin typeface="Times New Roman" pitchFamily="18" charset="0"/>
                </a:rPr>
                <a:t>5</a:t>
              </a:r>
            </a:p>
          </p:txBody>
        </p:sp>
      </p:grpSp>
      <p:sp>
        <p:nvSpPr>
          <p:cNvPr id="210956" name="Text Box 24"/>
          <p:cNvSpPr txBox="1">
            <a:spLocks noChangeArrowheads="1"/>
          </p:cNvSpPr>
          <p:nvPr/>
        </p:nvSpPr>
        <p:spPr bwMode="auto">
          <a:xfrm>
            <a:off x="4294188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1</a:t>
            </a:r>
          </a:p>
        </p:txBody>
      </p:sp>
      <p:sp>
        <p:nvSpPr>
          <p:cNvPr id="210957" name="Text Box 25"/>
          <p:cNvSpPr txBox="1">
            <a:spLocks noChangeArrowheads="1"/>
          </p:cNvSpPr>
          <p:nvPr/>
        </p:nvSpPr>
        <p:spPr bwMode="auto">
          <a:xfrm>
            <a:off x="3005138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0</a:t>
            </a:r>
          </a:p>
        </p:txBody>
      </p:sp>
      <p:sp>
        <p:nvSpPr>
          <p:cNvPr id="210958" name="Text Box 26"/>
          <p:cNvSpPr txBox="1">
            <a:spLocks noChangeArrowheads="1"/>
          </p:cNvSpPr>
          <p:nvPr/>
        </p:nvSpPr>
        <p:spPr bwMode="auto">
          <a:xfrm>
            <a:off x="3435350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1</a:t>
            </a:r>
          </a:p>
        </p:txBody>
      </p:sp>
      <p:sp>
        <p:nvSpPr>
          <p:cNvPr id="210959" name="Text Box 27"/>
          <p:cNvSpPr txBox="1">
            <a:spLocks noChangeArrowheads="1"/>
          </p:cNvSpPr>
          <p:nvPr/>
        </p:nvSpPr>
        <p:spPr bwMode="auto">
          <a:xfrm>
            <a:off x="3863975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0</a:t>
            </a:r>
          </a:p>
        </p:txBody>
      </p:sp>
      <p:sp>
        <p:nvSpPr>
          <p:cNvPr id="810012" name="Text Box 28"/>
          <p:cNvSpPr txBox="1">
            <a:spLocks noChangeArrowheads="1"/>
          </p:cNvSpPr>
          <p:nvPr/>
        </p:nvSpPr>
        <p:spPr bwMode="auto">
          <a:xfrm>
            <a:off x="3863975" y="4038600"/>
            <a:ext cx="298450" cy="366713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1</a:t>
            </a:r>
          </a:p>
        </p:txBody>
      </p:sp>
      <p:sp>
        <p:nvSpPr>
          <p:cNvPr id="810013" name="Text Box 29"/>
          <p:cNvSpPr txBox="1">
            <a:spLocks noChangeArrowheads="1"/>
          </p:cNvSpPr>
          <p:nvPr/>
        </p:nvSpPr>
        <p:spPr bwMode="auto">
          <a:xfrm>
            <a:off x="3003550" y="4038600"/>
            <a:ext cx="298450" cy="366713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1</a:t>
            </a:r>
          </a:p>
        </p:txBody>
      </p:sp>
      <p:sp>
        <p:nvSpPr>
          <p:cNvPr id="810014" name="Text Box 30"/>
          <p:cNvSpPr txBox="1">
            <a:spLocks noChangeArrowheads="1"/>
          </p:cNvSpPr>
          <p:nvPr/>
        </p:nvSpPr>
        <p:spPr bwMode="auto">
          <a:xfrm>
            <a:off x="3433763" y="4038600"/>
            <a:ext cx="298450" cy="366713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0</a:t>
            </a:r>
          </a:p>
        </p:txBody>
      </p:sp>
      <p:sp>
        <p:nvSpPr>
          <p:cNvPr id="810015" name="Text Box 31"/>
          <p:cNvSpPr txBox="1">
            <a:spLocks noChangeArrowheads="1"/>
          </p:cNvSpPr>
          <p:nvPr/>
        </p:nvSpPr>
        <p:spPr bwMode="auto">
          <a:xfrm>
            <a:off x="4294188" y="4038600"/>
            <a:ext cx="298450" cy="366713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 i="1">
                <a:latin typeface="Times New Roman" pitchFamily="18" charset="0"/>
              </a:rPr>
              <a:t>0</a:t>
            </a:r>
          </a:p>
        </p:txBody>
      </p:sp>
      <p:sp>
        <p:nvSpPr>
          <p:cNvPr id="810016" name="Text Box 32"/>
          <p:cNvSpPr txBox="1">
            <a:spLocks noChangeArrowheads="1"/>
          </p:cNvSpPr>
          <p:nvPr/>
        </p:nvSpPr>
        <p:spPr bwMode="auto">
          <a:xfrm>
            <a:off x="2576513" y="4038600"/>
            <a:ext cx="298450" cy="366713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0</a:t>
            </a:r>
          </a:p>
        </p:txBody>
      </p:sp>
      <p:sp>
        <p:nvSpPr>
          <p:cNvPr id="810017" name="Text Box 33"/>
          <p:cNvSpPr txBox="1">
            <a:spLocks noChangeArrowheads="1"/>
          </p:cNvSpPr>
          <p:nvPr/>
        </p:nvSpPr>
        <p:spPr bwMode="auto">
          <a:xfrm>
            <a:off x="3352800" y="3657600"/>
            <a:ext cx="5270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×2</a:t>
            </a:r>
          </a:p>
        </p:txBody>
      </p:sp>
      <p:sp>
        <p:nvSpPr>
          <p:cNvPr id="810018" name="Text Box 34"/>
          <p:cNvSpPr txBox="1">
            <a:spLocks noChangeArrowheads="1"/>
          </p:cNvSpPr>
          <p:nvPr/>
        </p:nvSpPr>
        <p:spPr bwMode="auto">
          <a:xfrm>
            <a:off x="3198813" y="5105400"/>
            <a:ext cx="54292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*=2</a:t>
            </a:r>
          </a:p>
        </p:txBody>
      </p:sp>
      <p:sp>
        <p:nvSpPr>
          <p:cNvPr id="810019" name="Text Box 35"/>
          <p:cNvSpPr txBox="1">
            <a:spLocks noChangeArrowheads="1"/>
          </p:cNvSpPr>
          <p:nvPr/>
        </p:nvSpPr>
        <p:spPr bwMode="auto">
          <a:xfrm>
            <a:off x="2727325" y="5446713"/>
            <a:ext cx="412750" cy="3397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kumimoji="1" lang="en-US" altLang="zh-CN" b="1">
                <a:solidFill>
                  <a:schemeClr val="accent2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810020" name="AutoShape 36"/>
          <p:cNvSpPr>
            <a:spLocks noChangeArrowheads="1"/>
          </p:cNvSpPr>
          <p:nvPr/>
        </p:nvSpPr>
        <p:spPr bwMode="auto">
          <a:xfrm rot="5400000">
            <a:off x="2514600" y="4835525"/>
            <a:ext cx="838200" cy="304800"/>
          </a:xfrm>
          <a:custGeom>
            <a:avLst/>
            <a:gdLst>
              <a:gd name="T0" fmla="*/ 626981 w 21600"/>
              <a:gd name="T1" fmla="*/ 0 h 21600"/>
              <a:gd name="T2" fmla="*/ 0 w 21600"/>
              <a:gd name="T3" fmla="*/ 152400 h 21600"/>
              <a:gd name="T4" fmla="*/ 626981 w 21600"/>
              <a:gd name="T5" fmla="*/ 304800 h 21600"/>
              <a:gd name="T6" fmla="*/ 838200 w 21600"/>
              <a:gd name="T7" fmla="*/ 1524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528 h 21600"/>
              <a:gd name="T14" fmla="*/ 18943 w 21600"/>
              <a:gd name="T15" fmla="*/ 1607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157" y="0"/>
                </a:moveTo>
                <a:lnTo>
                  <a:pt x="16157" y="5528"/>
                </a:lnTo>
                <a:lnTo>
                  <a:pt x="3375" y="5528"/>
                </a:lnTo>
                <a:lnTo>
                  <a:pt x="3375" y="16072"/>
                </a:lnTo>
                <a:lnTo>
                  <a:pt x="16157" y="16072"/>
                </a:lnTo>
                <a:lnTo>
                  <a:pt x="16157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528"/>
                </a:moveTo>
                <a:lnTo>
                  <a:pt x="1350" y="16072"/>
                </a:lnTo>
                <a:lnTo>
                  <a:pt x="2700" y="16072"/>
                </a:lnTo>
                <a:lnTo>
                  <a:pt x="2700" y="5528"/>
                </a:lnTo>
                <a:close/>
              </a:path>
              <a:path w="21600" h="21600">
                <a:moveTo>
                  <a:pt x="0" y="5528"/>
                </a:moveTo>
                <a:lnTo>
                  <a:pt x="0" y="16072"/>
                </a:lnTo>
                <a:lnTo>
                  <a:pt x="675" y="16072"/>
                </a:lnTo>
                <a:lnTo>
                  <a:pt x="675" y="5528"/>
                </a:lnTo>
                <a:close/>
              </a:path>
            </a:pathLst>
          </a:custGeom>
          <a:solidFill>
            <a:srgbClr val="FF66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 anchor="ctr">
            <a:spAutoFit/>
            <a:flatTx/>
          </a:bodyPr>
          <a:lstStyle/>
          <a:p>
            <a:endParaRPr lang="zh-CN" altLang="en-US"/>
          </a:p>
        </p:txBody>
      </p:sp>
      <p:sp>
        <p:nvSpPr>
          <p:cNvPr id="210969" name="Rectangle 3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2.2.2  do_while</a:t>
            </a:r>
            <a:r>
              <a:rPr lang="zh-CN" altLang="en-US" sz="4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0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810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"/>
                                        <p:tgtEl>
                                          <p:spTgt spid="810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" dur="500"/>
                                        <p:tgtEl>
                                          <p:spTgt spid="810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500"/>
                                        <p:tgtEl>
                                          <p:spTgt spid="810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500"/>
                                        <p:tgtEl>
                                          <p:spTgt spid="810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10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0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0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0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0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6" dur="500"/>
                                        <p:tgtEl>
                                          <p:spTgt spid="810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0012" grpId="0" animBg="1" autoUpdateAnimBg="0"/>
      <p:bldP spid="810013" grpId="0" animBg="1" autoUpdateAnimBg="0"/>
      <p:bldP spid="810014" grpId="0" animBg="1" autoUpdateAnimBg="0"/>
      <p:bldP spid="810015" grpId="0" animBg="1" autoUpdateAnimBg="0"/>
      <p:bldP spid="810016" grpId="0" animBg="1" autoUpdateAnimBg="0"/>
      <p:bldP spid="810017" grpId="0" autoUpdateAnimBg="0"/>
      <p:bldP spid="810018" grpId="0" autoUpdateAnimBg="0"/>
      <p:bldP spid="810019" grpId="0" animBg="1" autoUpdateAnimBg="0"/>
      <p:bldP spid="8100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8" descr="face2"/>
          <p:cNvPicPr>
            <a:picLocks noChangeAspect="1" noChangeArrowheads="1"/>
          </p:cNvPicPr>
          <p:nvPr/>
        </p:nvPicPr>
        <p:blipFill>
          <a:blip r:embed="rId2">
            <a:lum bright="42000" contrast="-4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7235" name="Text Box 3"/>
          <p:cNvSpPr txBox="1">
            <a:spLocks noChangeArrowheads="1"/>
          </p:cNvSpPr>
          <p:nvPr/>
        </p:nvSpPr>
        <p:spPr bwMode="auto">
          <a:xfrm>
            <a:off x="457200" y="1898650"/>
            <a:ext cx="8686800" cy="397031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just" eaLnBrk="1" hangingPunct="1">
              <a:lnSpc>
                <a:spcPct val="210000"/>
              </a:lnSpc>
              <a:defRPr/>
            </a:pPr>
            <a:r>
              <a:rPr kumimoji="1"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语句是程序的基本语法成分。程序设计语言的语句按功能可以分成三类：</a:t>
            </a:r>
          </a:p>
          <a:p>
            <a:pPr algn="just" eaLnBrk="1" hangingPunct="1">
              <a:lnSpc>
                <a:spcPct val="21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kumimoji="1"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1" lang="zh-CN" alt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声明语句</a:t>
            </a:r>
            <a:r>
              <a:rPr kumimoji="1"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   指示编译器分配内存，或者提供程序连接信息</a:t>
            </a:r>
          </a:p>
          <a:p>
            <a:pPr algn="just" eaLnBrk="1" hangingPunct="1">
              <a:lnSpc>
                <a:spcPct val="21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kumimoji="1"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1" lang="zh-CN" alt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操作语句</a:t>
            </a:r>
            <a:r>
              <a:rPr kumimoji="1"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   描述对数据的处理</a:t>
            </a:r>
          </a:p>
          <a:p>
            <a:pPr algn="just" eaLnBrk="1" hangingPunct="1">
              <a:lnSpc>
                <a:spcPct val="21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kumimoji="1"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1" lang="zh-CN" alt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控制语句</a:t>
            </a:r>
            <a:r>
              <a:rPr kumimoji="1"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   用于控制程序的执行流程。</a:t>
            </a:r>
          </a:p>
          <a:p>
            <a:pPr algn="just" eaLnBrk="1" hangingPunct="1">
              <a:lnSpc>
                <a:spcPct val="21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kumimoji="1" lang="zh-CN" altLang="en-US" sz="2000" b="1" smtClean="0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              所有</a:t>
            </a:r>
            <a:r>
              <a:rPr kumimoji="1"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程序都只能包含三种控制结构：</a:t>
            </a:r>
          </a:p>
          <a:p>
            <a:pPr algn="just" eaLnBrk="1" hangingPunct="1">
              <a:lnSpc>
                <a:spcPct val="21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kumimoji="1"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	       </a:t>
            </a:r>
            <a:r>
              <a:rPr kumimoji="1" lang="zh-CN" altLang="en-US" sz="2000" b="1" smtClean="0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顺序</a:t>
            </a:r>
            <a:r>
              <a:rPr kumimoji="1"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结构、选择结构和循环结构</a:t>
            </a:r>
            <a:endParaRPr kumimoji="1" lang="zh-CN" altLang="en-US" sz="2000" b="1">
              <a:latin typeface="Times New Roman" pitchFamily="18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607239" name="Rectangle 7"/>
          <p:cNvSpPr>
            <a:spLocks noGrp="1" noChangeArrowheads="1"/>
          </p:cNvSpPr>
          <p:nvPr>
            <p:ph type="ctrTitle" idx="4294967295"/>
          </p:nvPr>
        </p:nvSpPr>
        <p:spPr>
          <a:xfrm>
            <a:off x="1906588" y="685800"/>
            <a:ext cx="5561012" cy="8382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zh-CN" altLang="en-US" sz="40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第</a:t>
            </a:r>
            <a:r>
              <a:rPr lang="en-US" altLang="zh-CN" sz="40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2</a:t>
            </a:r>
            <a:r>
              <a:rPr lang="zh-CN" altLang="en-US" sz="40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章  程序控制结构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607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7235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5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2.1.1  if 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510982" name="Rectangle 6"/>
          <p:cNvSpPr>
            <a:spLocks noChangeArrowheads="1"/>
          </p:cNvSpPr>
          <p:nvPr/>
        </p:nvSpPr>
        <p:spPr bwMode="auto">
          <a:xfrm>
            <a:off x="457200" y="1573213"/>
            <a:ext cx="4191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  <a:defRPr/>
            </a:pPr>
            <a:r>
              <a:rPr kumimoji="1" lang="zh-CN" altLang="en-US" sz="2000" b="1" i="1">
                <a:solidFill>
                  <a:srgbClr val="009900"/>
                </a:solidFill>
                <a:latin typeface="Times New Roman" pitchFamily="18" charset="0"/>
              </a:rPr>
              <a:t>例：</a:t>
            </a:r>
          </a:p>
          <a:p>
            <a:pPr eaLnBrk="1" hangingPunct="1">
              <a:lnSpc>
                <a:spcPct val="16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  <a:defRPr/>
            </a:pPr>
            <a:r>
              <a:rPr kumimoji="1" lang="zh-CN" alt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   </a:t>
            </a:r>
            <a:r>
              <a:rPr kumimoji="1" lang="en-US" altLang="zh-CN" sz="2000" b="1">
                <a:latin typeface="Times New Roman" pitchFamily="18" charset="0"/>
              </a:rPr>
              <a:t>:</a:t>
            </a:r>
            <a:endParaRPr kumimoji="1" lang="en-US" altLang="zh-CN" sz="2000">
              <a:latin typeface="Times New Roman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  <a:defRPr/>
            </a:pPr>
            <a:r>
              <a:rPr kumimoji="1" lang="en-US" altLang="zh-CN" sz="2000" b="1">
                <a:latin typeface="Times New Roman" pitchFamily="18" charset="0"/>
              </a:rPr>
              <a:t>if  ( b &gt; a )   </a:t>
            </a:r>
            <a:r>
              <a:rPr kumimoji="1" lang="en-US" altLang="zh-CN" sz="2000" b="1" smtClean="0">
                <a:latin typeface="Times New Roman" pitchFamily="18" charset="0"/>
              </a:rPr>
              <a:t> </a:t>
            </a:r>
            <a:r>
              <a:rPr kumimoji="1" lang="en-US" altLang="zh-CN" sz="2000" b="1" smtClean="0">
                <a:solidFill>
                  <a:srgbClr val="FF0000"/>
                </a:solidFill>
                <a:latin typeface="Times New Roman" pitchFamily="18" charset="0"/>
              </a:rPr>
              <a:t>// yes or no</a:t>
            </a:r>
            <a:endParaRPr kumimoji="1" lang="en-US" altLang="zh-CN" sz="2000" b="1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  <a:defRPr/>
            </a:pPr>
            <a:r>
              <a:rPr kumimoji="1" lang="en-US" altLang="zh-CN" sz="2000" b="1">
                <a:latin typeface="Times New Roman" pitchFamily="18" charset="0"/>
              </a:rPr>
              <a:t>      max = b ;  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  <a:defRPr/>
            </a:pPr>
            <a:r>
              <a:rPr kumimoji="1" lang="en-US" altLang="zh-CN" sz="2000" b="1">
                <a:latin typeface="Times New Roman" pitchFamily="18" charset="0"/>
              </a:rPr>
              <a:t>   else   max = a 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  <a:defRPr/>
            </a:pPr>
            <a:r>
              <a:rPr kumimoji="1" lang="en-US" altLang="zh-CN" sz="2000" b="1">
                <a:latin typeface="Times New Roman" pitchFamily="18" charset="0"/>
              </a:rPr>
              <a:t>cout &lt;&lt; "max = " &lt;&lt; max &lt;&lt; endl;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  <a:defRPr/>
            </a:pPr>
            <a:r>
              <a:rPr kumimoji="1" lang="en-US" altLang="zh-CN" sz="2000" b="1">
                <a:latin typeface="Times New Roman" pitchFamily="18" charset="0"/>
              </a:rPr>
              <a:t>        :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953000" y="2320925"/>
            <a:ext cx="3505200" cy="1387475"/>
            <a:chOff x="3024" y="1863"/>
            <a:chExt cx="2208" cy="874"/>
          </a:xfrm>
        </p:grpSpPr>
        <p:sp>
          <p:nvSpPr>
            <p:cNvPr id="510984" name="Rectangle 8"/>
            <p:cNvSpPr>
              <a:spLocks noChangeArrowheads="1"/>
            </p:cNvSpPr>
            <p:nvPr/>
          </p:nvSpPr>
          <p:spPr bwMode="auto">
            <a:xfrm>
              <a:off x="3264" y="1872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latin typeface="Times New Roman" pitchFamily="18" charset="0"/>
                </a:rPr>
                <a:t>3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510985" name="Rectangle 9"/>
            <p:cNvSpPr>
              <a:spLocks noChangeArrowheads="1"/>
            </p:cNvSpPr>
            <p:nvPr/>
          </p:nvSpPr>
          <p:spPr bwMode="auto">
            <a:xfrm>
              <a:off x="4560" y="1872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latin typeface="Times New Roman" pitchFamily="18" charset="0"/>
                </a:rPr>
                <a:t>5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510986" name="Text Box 10"/>
            <p:cNvSpPr txBox="1">
              <a:spLocks noChangeArrowheads="1"/>
            </p:cNvSpPr>
            <p:nvPr/>
          </p:nvSpPr>
          <p:spPr bwMode="auto">
            <a:xfrm>
              <a:off x="3024" y="1863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a</a:t>
              </a:r>
              <a:endParaRPr kumimoji="1"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0987" name="Text Box 11"/>
            <p:cNvSpPr txBox="1">
              <a:spLocks noChangeArrowheads="1"/>
            </p:cNvSpPr>
            <p:nvPr/>
          </p:nvSpPr>
          <p:spPr bwMode="auto">
            <a:xfrm>
              <a:off x="4312" y="1863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b</a:t>
              </a:r>
              <a:endParaRPr kumimoji="1"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0988" name="Rectangle 12"/>
            <p:cNvSpPr>
              <a:spLocks noChangeArrowheads="1"/>
            </p:cNvSpPr>
            <p:nvPr/>
          </p:nvSpPr>
          <p:spPr bwMode="auto">
            <a:xfrm>
              <a:off x="3888" y="2496"/>
              <a:ext cx="672" cy="240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zh-CN" altLang="zh-CN" sz="2000">
                <a:latin typeface="Times New Roman" pitchFamily="18" charset="0"/>
              </a:endParaRPr>
            </a:p>
          </p:txBody>
        </p:sp>
        <p:sp>
          <p:nvSpPr>
            <p:cNvPr id="510989" name="Text Box 13"/>
            <p:cNvSpPr txBox="1">
              <a:spLocks noChangeArrowheads="1"/>
            </p:cNvSpPr>
            <p:nvPr/>
          </p:nvSpPr>
          <p:spPr bwMode="auto">
            <a:xfrm>
              <a:off x="3446" y="2487"/>
              <a:ext cx="4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max</a:t>
              </a:r>
              <a:endParaRPr kumimoji="1" lang="en-US" altLang="zh-CN" sz="20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74757" name="Rectangle 1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-26988"/>
            <a:ext cx="1104900" cy="228601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2.1.1  if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5"/>
                                        <p:tgtEl>
                                          <p:spTgt spid="510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5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75"/>
                                        <p:tgtEl>
                                          <p:spTgt spid="5109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25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75"/>
                                        <p:tgtEl>
                                          <p:spTgt spid="5109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425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75"/>
                                        <p:tgtEl>
                                          <p:spTgt spid="5109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875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75"/>
                                        <p:tgtEl>
                                          <p:spTgt spid="5109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625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75"/>
                                        <p:tgtEl>
                                          <p:spTgt spid="5109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425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75"/>
                                        <p:tgtEl>
                                          <p:spTgt spid="5109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982" grpId="0" build="p" autoUpdateAnimBg="0" advAuto="1000"/>
    </p:bld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Text Box 2"/>
          <p:cNvSpPr txBox="1">
            <a:spLocks noChangeArrowheads="1"/>
          </p:cNvSpPr>
          <p:nvPr/>
        </p:nvSpPr>
        <p:spPr bwMode="auto">
          <a:xfrm>
            <a:off x="609600" y="690563"/>
            <a:ext cx="5856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2-12  </a:t>
            </a:r>
            <a:r>
              <a:rPr kumimoji="1" lang="zh-CN" altLang="en-US" sz="2000" b="1">
                <a:latin typeface="Times New Roman" pitchFamily="18" charset="0"/>
              </a:rPr>
              <a:t>输入二进制数字串，转换成十进制正整数。</a:t>
            </a:r>
          </a:p>
        </p:txBody>
      </p:sp>
      <p:sp>
        <p:nvSpPr>
          <p:cNvPr id="211971" name="Rectangle 3"/>
          <p:cNvSpPr>
            <a:spLocks noChangeArrowheads="1"/>
          </p:cNvSpPr>
          <p:nvPr/>
        </p:nvSpPr>
        <p:spPr bwMode="auto">
          <a:xfrm>
            <a:off x="1181100" y="1066800"/>
            <a:ext cx="697230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220000"/>
              </a:lnSpc>
            </a:pPr>
            <a:r>
              <a:rPr kumimoji="1" lang="zh-CN" altLang="en-US" b="1">
                <a:latin typeface="宋体" pitchFamily="2" charset="-122"/>
              </a:rPr>
              <a:t>二进制数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n-1</a:t>
            </a:r>
            <a:r>
              <a:rPr kumimoji="1" lang="en-US" altLang="zh-CN" b="1">
                <a:latin typeface="Times New Roman" pitchFamily="18" charset="0"/>
              </a:rPr>
              <a:t>…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2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1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0</a:t>
            </a:r>
            <a:r>
              <a:rPr kumimoji="1" lang="zh-CN" altLang="en-US" b="1">
                <a:latin typeface="宋体" pitchFamily="2" charset="-122"/>
              </a:rPr>
              <a:t>有转换为十进制</a:t>
            </a:r>
            <a:r>
              <a:rPr kumimoji="1" lang="en-US" altLang="zh-CN" b="1">
                <a:latin typeface="宋体" pitchFamily="2" charset="-122"/>
              </a:rPr>
              <a:t>Dec</a:t>
            </a:r>
            <a:r>
              <a:rPr kumimoji="1" lang="zh-CN" altLang="en-US" b="1">
                <a:latin typeface="宋体" pitchFamily="2" charset="-122"/>
              </a:rPr>
              <a:t>的公式：</a:t>
            </a:r>
          </a:p>
          <a:p>
            <a:pPr>
              <a:lnSpc>
                <a:spcPct val="220000"/>
              </a:lnSpc>
            </a:pPr>
            <a:r>
              <a:rPr kumimoji="1" lang="en-US" altLang="zh-CN" b="1">
                <a:latin typeface="宋体" pitchFamily="2" charset="-122"/>
              </a:rPr>
              <a:t>Dec = b</a:t>
            </a:r>
            <a:r>
              <a:rPr kumimoji="1" lang="en-US" altLang="zh-CN" b="1" baseline="-30000">
                <a:latin typeface="宋体" pitchFamily="2" charset="-122"/>
              </a:rPr>
              <a:t>n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n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n-1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n-1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Times New Roman" pitchFamily="18" charset="0"/>
              </a:rPr>
              <a:t>…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2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2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1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1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0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0</a:t>
            </a:r>
            <a:r>
              <a:rPr kumimoji="1" lang="en-US" altLang="zh-CN" b="1">
                <a:latin typeface="Times New Roman" pitchFamily="18" charset="0"/>
              </a:rPr>
              <a:t> </a:t>
            </a:r>
          </a:p>
        </p:txBody>
      </p:sp>
      <p:sp>
        <p:nvSpPr>
          <p:cNvPr id="211972" name="Text Box 4"/>
          <p:cNvSpPr txBox="1">
            <a:spLocks noChangeArrowheads="1"/>
          </p:cNvSpPr>
          <p:nvPr/>
        </p:nvSpPr>
        <p:spPr bwMode="auto">
          <a:xfrm>
            <a:off x="762000" y="2959100"/>
            <a:ext cx="221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输入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—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移位  转换</a:t>
            </a:r>
          </a:p>
        </p:txBody>
      </p:sp>
      <p:sp>
        <p:nvSpPr>
          <p:cNvPr id="211973" name="Text Box 5"/>
          <p:cNvSpPr txBox="1">
            <a:spLocks noChangeArrowheads="1"/>
          </p:cNvSpPr>
          <p:nvPr/>
        </p:nvSpPr>
        <p:spPr bwMode="auto">
          <a:xfrm>
            <a:off x="815975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11974" name="Text Box 6"/>
          <p:cNvSpPr txBox="1">
            <a:spLocks noChangeArrowheads="1"/>
          </p:cNvSpPr>
          <p:nvPr/>
        </p:nvSpPr>
        <p:spPr bwMode="auto">
          <a:xfrm>
            <a:off x="734060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33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11975" name="Text Box 7"/>
          <p:cNvSpPr txBox="1">
            <a:spLocks noChangeArrowheads="1"/>
          </p:cNvSpPr>
          <p:nvPr/>
        </p:nvSpPr>
        <p:spPr bwMode="auto">
          <a:xfrm>
            <a:off x="761365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11976" name="Text Box 8"/>
          <p:cNvSpPr txBox="1">
            <a:spLocks noChangeArrowheads="1"/>
          </p:cNvSpPr>
          <p:nvPr/>
        </p:nvSpPr>
        <p:spPr bwMode="auto">
          <a:xfrm>
            <a:off x="788670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11977" name="Text Box 9"/>
          <p:cNvSpPr txBox="1">
            <a:spLocks noChangeArrowheads="1"/>
          </p:cNvSpPr>
          <p:nvPr/>
        </p:nvSpPr>
        <p:spPr bwMode="auto">
          <a:xfrm>
            <a:off x="6292850" y="3522663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b="1">
                <a:latin typeface="Times New Roman" pitchFamily="18" charset="0"/>
              </a:rPr>
              <a:t>输入串</a:t>
            </a:r>
          </a:p>
        </p:txBody>
      </p:sp>
      <p:grpSp>
        <p:nvGrpSpPr>
          <p:cNvPr id="211978" name="Group 10"/>
          <p:cNvGrpSpPr>
            <a:grpSpLocks/>
          </p:cNvGrpSpPr>
          <p:nvPr/>
        </p:nvGrpSpPr>
        <p:grpSpPr bwMode="auto">
          <a:xfrm>
            <a:off x="1219200" y="3522663"/>
            <a:ext cx="3429000" cy="976312"/>
            <a:chOff x="768" y="2219"/>
            <a:chExt cx="2160" cy="615"/>
          </a:xfrm>
        </p:grpSpPr>
        <p:grpSp>
          <p:nvGrpSpPr>
            <p:cNvPr id="211993" name="Group 11"/>
            <p:cNvGrpSpPr>
              <a:grpSpLocks/>
            </p:cNvGrpSpPr>
            <p:nvPr/>
          </p:nvGrpSpPr>
          <p:grpSpPr bwMode="auto">
            <a:xfrm>
              <a:off x="768" y="2498"/>
              <a:ext cx="2160" cy="336"/>
              <a:chOff x="1152" y="2160"/>
              <a:chExt cx="1920" cy="240"/>
            </a:xfrm>
          </p:grpSpPr>
          <p:sp>
            <p:nvSpPr>
              <p:cNvPr id="211995" name="Rectangle 12"/>
              <p:cNvSpPr>
                <a:spLocks noChangeArrowheads="1"/>
              </p:cNvSpPr>
              <p:nvPr/>
            </p:nvSpPr>
            <p:spPr bwMode="auto">
              <a:xfrm>
                <a:off x="1152" y="2160"/>
                <a:ext cx="192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1996" name="Line 13"/>
              <p:cNvSpPr>
                <a:spLocks noChangeShapeType="1"/>
              </p:cNvSpPr>
              <p:nvPr/>
            </p:nvSpPr>
            <p:spPr bwMode="auto">
              <a:xfrm>
                <a:off x="139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1997" name="Line 14"/>
              <p:cNvSpPr>
                <a:spLocks noChangeShapeType="1"/>
              </p:cNvSpPr>
              <p:nvPr/>
            </p:nvSpPr>
            <p:spPr bwMode="auto">
              <a:xfrm>
                <a:off x="163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1998" name="Line 15"/>
              <p:cNvSpPr>
                <a:spLocks noChangeShapeType="1"/>
              </p:cNvSpPr>
              <p:nvPr/>
            </p:nvSpPr>
            <p:spPr bwMode="auto">
              <a:xfrm>
                <a:off x="187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1999" name="Line 16"/>
              <p:cNvSpPr>
                <a:spLocks noChangeShapeType="1"/>
              </p:cNvSpPr>
              <p:nvPr/>
            </p:nvSpPr>
            <p:spPr bwMode="auto">
              <a:xfrm>
                <a:off x="211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2000" name="Line 17"/>
              <p:cNvSpPr>
                <a:spLocks noChangeShapeType="1"/>
              </p:cNvSpPr>
              <p:nvPr/>
            </p:nvSpPr>
            <p:spPr bwMode="auto">
              <a:xfrm>
                <a:off x="235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2001" name="Line 18"/>
              <p:cNvSpPr>
                <a:spLocks noChangeShapeType="1"/>
              </p:cNvSpPr>
              <p:nvPr/>
            </p:nvSpPr>
            <p:spPr bwMode="auto">
              <a:xfrm>
                <a:off x="259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2002" name="Line 19"/>
              <p:cNvSpPr>
                <a:spLocks noChangeShapeType="1"/>
              </p:cNvSpPr>
              <p:nvPr/>
            </p:nvSpPr>
            <p:spPr bwMode="auto">
              <a:xfrm>
                <a:off x="283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11994" name="Text Box 20"/>
            <p:cNvSpPr txBox="1">
              <a:spLocks noChangeArrowheads="1"/>
            </p:cNvSpPr>
            <p:nvPr/>
          </p:nvSpPr>
          <p:spPr bwMode="auto">
            <a:xfrm>
              <a:off x="796" y="2219"/>
              <a:ext cx="5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b="1">
                  <a:latin typeface="Times New Roman" pitchFamily="18" charset="0"/>
                </a:rPr>
                <a:t>Binary</a:t>
              </a:r>
            </a:p>
          </p:txBody>
        </p:sp>
      </p:grpSp>
      <p:grpSp>
        <p:nvGrpSpPr>
          <p:cNvPr id="211979" name="Group 21"/>
          <p:cNvGrpSpPr>
            <a:grpSpLocks/>
          </p:cNvGrpSpPr>
          <p:nvPr/>
        </p:nvGrpSpPr>
        <p:grpSpPr bwMode="auto">
          <a:xfrm>
            <a:off x="1250950" y="4894263"/>
            <a:ext cx="2787650" cy="896937"/>
            <a:chOff x="788" y="3083"/>
            <a:chExt cx="1756" cy="565"/>
          </a:xfrm>
        </p:grpSpPr>
        <p:sp>
          <p:nvSpPr>
            <p:cNvPr id="211991" name="Text Box 22"/>
            <p:cNvSpPr txBox="1">
              <a:spLocks noChangeArrowheads="1"/>
            </p:cNvSpPr>
            <p:nvPr/>
          </p:nvSpPr>
          <p:spPr bwMode="auto">
            <a:xfrm>
              <a:off x="788" y="3083"/>
              <a:ext cx="6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b="1">
                  <a:latin typeface="Times New Roman" pitchFamily="18" charset="0"/>
                </a:rPr>
                <a:t>Decimal</a:t>
              </a:r>
            </a:p>
          </p:txBody>
        </p:sp>
        <p:sp>
          <p:nvSpPr>
            <p:cNvPr id="811031" name="Rectangle 23"/>
            <p:cNvSpPr>
              <a:spLocks noChangeArrowheads="1"/>
            </p:cNvSpPr>
            <p:nvPr/>
          </p:nvSpPr>
          <p:spPr bwMode="auto">
            <a:xfrm>
              <a:off x="1152" y="3411"/>
              <a:ext cx="1392" cy="23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FF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81320" dir="3080412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b="1">
                  <a:latin typeface="Times New Roman" pitchFamily="18" charset="0"/>
                </a:rPr>
                <a:t>10</a:t>
              </a:r>
            </a:p>
          </p:txBody>
        </p:sp>
      </p:grpSp>
      <p:sp>
        <p:nvSpPr>
          <p:cNvPr id="211980" name="Text Box 24"/>
          <p:cNvSpPr txBox="1">
            <a:spLocks noChangeArrowheads="1"/>
          </p:cNvSpPr>
          <p:nvPr/>
        </p:nvSpPr>
        <p:spPr bwMode="auto">
          <a:xfrm>
            <a:off x="4294188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 i="1">
                <a:latin typeface="Times New Roman" pitchFamily="18" charset="0"/>
              </a:rPr>
              <a:t>0</a:t>
            </a:r>
          </a:p>
        </p:txBody>
      </p:sp>
      <p:sp>
        <p:nvSpPr>
          <p:cNvPr id="211981" name="Text Box 25"/>
          <p:cNvSpPr txBox="1">
            <a:spLocks noChangeArrowheads="1"/>
          </p:cNvSpPr>
          <p:nvPr/>
        </p:nvSpPr>
        <p:spPr bwMode="auto">
          <a:xfrm>
            <a:off x="3005138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1</a:t>
            </a:r>
          </a:p>
        </p:txBody>
      </p:sp>
      <p:sp>
        <p:nvSpPr>
          <p:cNvPr id="211982" name="Text Box 26"/>
          <p:cNvSpPr txBox="1">
            <a:spLocks noChangeArrowheads="1"/>
          </p:cNvSpPr>
          <p:nvPr/>
        </p:nvSpPr>
        <p:spPr bwMode="auto">
          <a:xfrm>
            <a:off x="2576513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0</a:t>
            </a:r>
          </a:p>
        </p:txBody>
      </p:sp>
      <p:sp>
        <p:nvSpPr>
          <p:cNvPr id="211983" name="Text Box 27"/>
          <p:cNvSpPr txBox="1">
            <a:spLocks noChangeArrowheads="1"/>
          </p:cNvSpPr>
          <p:nvPr/>
        </p:nvSpPr>
        <p:spPr bwMode="auto">
          <a:xfrm>
            <a:off x="3435350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0</a:t>
            </a:r>
          </a:p>
        </p:txBody>
      </p:sp>
      <p:sp>
        <p:nvSpPr>
          <p:cNvPr id="211984" name="Text Box 28"/>
          <p:cNvSpPr txBox="1">
            <a:spLocks noChangeArrowheads="1"/>
          </p:cNvSpPr>
          <p:nvPr/>
        </p:nvSpPr>
        <p:spPr bwMode="auto">
          <a:xfrm>
            <a:off x="3863975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1</a:t>
            </a:r>
          </a:p>
        </p:txBody>
      </p:sp>
      <p:sp>
        <p:nvSpPr>
          <p:cNvPr id="811037" name="Line 29"/>
          <p:cNvSpPr>
            <a:spLocks noChangeShapeType="1"/>
          </p:cNvSpPr>
          <p:nvPr/>
        </p:nvSpPr>
        <p:spPr bwMode="auto">
          <a:xfrm flipH="1" flipV="1">
            <a:off x="4610100" y="4267200"/>
            <a:ext cx="2705100" cy="0"/>
          </a:xfrm>
          <a:prstGeom prst="line">
            <a:avLst/>
          </a:prstGeom>
          <a:noFill/>
          <a:ln w="19050">
            <a:solidFill>
              <a:srgbClr val="FF3300"/>
            </a:solidFill>
            <a:prstDash val="dash"/>
            <a:round/>
            <a:headEnd/>
            <a:tailEnd type="stealth" w="lg" len="lg"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811038" name="Text Box 30"/>
          <p:cNvSpPr txBox="1">
            <a:spLocks noChangeArrowheads="1"/>
          </p:cNvSpPr>
          <p:nvPr/>
        </p:nvSpPr>
        <p:spPr bwMode="auto">
          <a:xfrm>
            <a:off x="3162300" y="5102225"/>
            <a:ext cx="5588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+=1</a:t>
            </a:r>
          </a:p>
        </p:txBody>
      </p:sp>
      <p:sp>
        <p:nvSpPr>
          <p:cNvPr id="811039" name="AutoShape 31"/>
          <p:cNvSpPr>
            <a:spLocks noChangeArrowheads="1"/>
          </p:cNvSpPr>
          <p:nvPr/>
        </p:nvSpPr>
        <p:spPr bwMode="auto">
          <a:xfrm rot="5400000">
            <a:off x="2476500" y="4835525"/>
            <a:ext cx="838200" cy="304800"/>
          </a:xfrm>
          <a:custGeom>
            <a:avLst/>
            <a:gdLst>
              <a:gd name="T0" fmla="*/ 626981 w 21600"/>
              <a:gd name="T1" fmla="*/ 0 h 21600"/>
              <a:gd name="T2" fmla="*/ 0 w 21600"/>
              <a:gd name="T3" fmla="*/ 152400 h 21600"/>
              <a:gd name="T4" fmla="*/ 626981 w 21600"/>
              <a:gd name="T5" fmla="*/ 304800 h 21600"/>
              <a:gd name="T6" fmla="*/ 838200 w 21600"/>
              <a:gd name="T7" fmla="*/ 1524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528 h 21600"/>
              <a:gd name="T14" fmla="*/ 18943 w 21600"/>
              <a:gd name="T15" fmla="*/ 1607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157" y="0"/>
                </a:moveTo>
                <a:lnTo>
                  <a:pt x="16157" y="5528"/>
                </a:lnTo>
                <a:lnTo>
                  <a:pt x="3375" y="5528"/>
                </a:lnTo>
                <a:lnTo>
                  <a:pt x="3375" y="16072"/>
                </a:lnTo>
                <a:lnTo>
                  <a:pt x="16157" y="16072"/>
                </a:lnTo>
                <a:lnTo>
                  <a:pt x="16157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528"/>
                </a:moveTo>
                <a:lnTo>
                  <a:pt x="1350" y="16072"/>
                </a:lnTo>
                <a:lnTo>
                  <a:pt x="2700" y="16072"/>
                </a:lnTo>
                <a:lnTo>
                  <a:pt x="2700" y="5528"/>
                </a:lnTo>
                <a:close/>
              </a:path>
              <a:path w="21600" h="21600">
                <a:moveTo>
                  <a:pt x="0" y="5528"/>
                </a:moveTo>
                <a:lnTo>
                  <a:pt x="0" y="16072"/>
                </a:lnTo>
                <a:lnTo>
                  <a:pt x="675" y="16072"/>
                </a:lnTo>
                <a:lnTo>
                  <a:pt x="675" y="5528"/>
                </a:lnTo>
                <a:close/>
              </a:path>
            </a:pathLst>
          </a:custGeom>
          <a:solidFill>
            <a:srgbClr val="FF66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 anchor="ctr">
            <a:spAutoFit/>
            <a:flatTx/>
          </a:bodyPr>
          <a:lstStyle/>
          <a:p>
            <a:endParaRPr lang="zh-CN" altLang="en-US"/>
          </a:p>
        </p:txBody>
      </p:sp>
      <p:sp>
        <p:nvSpPr>
          <p:cNvPr id="811040" name="Text Box 32"/>
          <p:cNvSpPr txBox="1">
            <a:spLocks noChangeArrowheads="1"/>
          </p:cNvSpPr>
          <p:nvPr/>
        </p:nvSpPr>
        <p:spPr bwMode="auto">
          <a:xfrm>
            <a:off x="2689225" y="5443538"/>
            <a:ext cx="412750" cy="3397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kumimoji="1" lang="en-US" altLang="zh-CN" b="1">
                <a:solidFill>
                  <a:schemeClr val="accent2"/>
                </a:solidFill>
                <a:latin typeface="Times New Roman" pitchFamily="18" charset="0"/>
              </a:rPr>
              <a:t>11</a:t>
            </a:r>
          </a:p>
        </p:txBody>
      </p:sp>
      <p:sp>
        <p:nvSpPr>
          <p:cNvPr id="811041" name="Text Box 33"/>
          <p:cNvSpPr txBox="1">
            <a:spLocks noChangeArrowheads="1"/>
          </p:cNvSpPr>
          <p:nvPr/>
        </p:nvSpPr>
        <p:spPr bwMode="auto">
          <a:xfrm>
            <a:off x="4286250" y="4038600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33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11990" name="Rectangle 3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2.2.2  do_while</a:t>
            </a:r>
            <a:r>
              <a:rPr lang="zh-CN" altLang="en-US" sz="4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1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1037" grpId="0" animBg="1"/>
      <p:bldP spid="811038" grpId="0" autoUpdateAnimBg="0"/>
      <p:bldP spid="811039" grpId="0" animBg="1"/>
      <p:bldP spid="811040" grpId="0" animBg="1" autoUpdateAnimBg="0"/>
      <p:bldP spid="811041" grpId="0" animBg="1" autoUpdateAnimBg="0"/>
    </p:bld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Text Box 2"/>
          <p:cNvSpPr txBox="1">
            <a:spLocks noChangeArrowheads="1"/>
          </p:cNvSpPr>
          <p:nvPr/>
        </p:nvSpPr>
        <p:spPr bwMode="auto">
          <a:xfrm>
            <a:off x="609600" y="690563"/>
            <a:ext cx="5856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2-12  </a:t>
            </a:r>
            <a:r>
              <a:rPr kumimoji="1" lang="zh-CN" altLang="en-US" sz="2000" b="1">
                <a:latin typeface="Times New Roman" pitchFamily="18" charset="0"/>
              </a:rPr>
              <a:t>输入二进制数字串，转换成十进制正整数。</a:t>
            </a:r>
          </a:p>
        </p:txBody>
      </p:sp>
      <p:sp>
        <p:nvSpPr>
          <p:cNvPr id="212995" name="Rectangle 3"/>
          <p:cNvSpPr>
            <a:spLocks noChangeArrowheads="1"/>
          </p:cNvSpPr>
          <p:nvPr/>
        </p:nvSpPr>
        <p:spPr bwMode="auto">
          <a:xfrm>
            <a:off x="1181100" y="1066800"/>
            <a:ext cx="697230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220000"/>
              </a:lnSpc>
            </a:pPr>
            <a:r>
              <a:rPr kumimoji="1" lang="zh-CN" altLang="en-US" b="1">
                <a:latin typeface="宋体" pitchFamily="2" charset="-122"/>
              </a:rPr>
              <a:t>二进制数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n-1</a:t>
            </a:r>
            <a:r>
              <a:rPr kumimoji="1" lang="en-US" altLang="zh-CN" b="1">
                <a:latin typeface="Times New Roman" pitchFamily="18" charset="0"/>
              </a:rPr>
              <a:t>…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2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1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0</a:t>
            </a:r>
            <a:r>
              <a:rPr kumimoji="1" lang="zh-CN" altLang="en-US" b="1">
                <a:latin typeface="宋体" pitchFamily="2" charset="-122"/>
              </a:rPr>
              <a:t>有转换为十进制</a:t>
            </a:r>
            <a:r>
              <a:rPr kumimoji="1" lang="en-US" altLang="zh-CN" b="1">
                <a:latin typeface="宋体" pitchFamily="2" charset="-122"/>
              </a:rPr>
              <a:t>Dec</a:t>
            </a:r>
            <a:r>
              <a:rPr kumimoji="1" lang="zh-CN" altLang="en-US" b="1">
                <a:latin typeface="宋体" pitchFamily="2" charset="-122"/>
              </a:rPr>
              <a:t>的公式：</a:t>
            </a:r>
          </a:p>
          <a:p>
            <a:pPr>
              <a:lnSpc>
                <a:spcPct val="220000"/>
              </a:lnSpc>
            </a:pPr>
            <a:r>
              <a:rPr kumimoji="1" lang="en-US" altLang="zh-CN" b="1">
                <a:latin typeface="宋体" pitchFamily="2" charset="-122"/>
              </a:rPr>
              <a:t>Dec = b</a:t>
            </a:r>
            <a:r>
              <a:rPr kumimoji="1" lang="en-US" altLang="zh-CN" b="1" baseline="-30000">
                <a:latin typeface="宋体" pitchFamily="2" charset="-122"/>
              </a:rPr>
              <a:t>n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n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n-1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n-1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Times New Roman" pitchFamily="18" charset="0"/>
              </a:rPr>
              <a:t>…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2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2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1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1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0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0</a:t>
            </a:r>
            <a:r>
              <a:rPr kumimoji="1" lang="en-US" altLang="zh-CN" b="1">
                <a:latin typeface="Times New Roman" pitchFamily="18" charset="0"/>
              </a:rPr>
              <a:t> </a:t>
            </a:r>
          </a:p>
        </p:txBody>
      </p:sp>
      <p:sp>
        <p:nvSpPr>
          <p:cNvPr id="212996" name="Text Box 4"/>
          <p:cNvSpPr txBox="1">
            <a:spLocks noChangeArrowheads="1"/>
          </p:cNvSpPr>
          <p:nvPr/>
        </p:nvSpPr>
        <p:spPr bwMode="auto">
          <a:xfrm>
            <a:off x="762000" y="2959100"/>
            <a:ext cx="221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输入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—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移位  转换</a:t>
            </a:r>
          </a:p>
        </p:txBody>
      </p:sp>
      <p:sp>
        <p:nvSpPr>
          <p:cNvPr id="212997" name="Text Box 5"/>
          <p:cNvSpPr txBox="1">
            <a:spLocks noChangeArrowheads="1"/>
          </p:cNvSpPr>
          <p:nvPr/>
        </p:nvSpPr>
        <p:spPr bwMode="auto">
          <a:xfrm>
            <a:off x="815975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12998" name="Text Box 6"/>
          <p:cNvSpPr txBox="1">
            <a:spLocks noChangeArrowheads="1"/>
          </p:cNvSpPr>
          <p:nvPr/>
        </p:nvSpPr>
        <p:spPr bwMode="auto">
          <a:xfrm>
            <a:off x="761365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12999" name="Text Box 7"/>
          <p:cNvSpPr txBox="1">
            <a:spLocks noChangeArrowheads="1"/>
          </p:cNvSpPr>
          <p:nvPr/>
        </p:nvSpPr>
        <p:spPr bwMode="auto">
          <a:xfrm>
            <a:off x="788670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13000" name="Text Box 8"/>
          <p:cNvSpPr txBox="1">
            <a:spLocks noChangeArrowheads="1"/>
          </p:cNvSpPr>
          <p:nvPr/>
        </p:nvSpPr>
        <p:spPr bwMode="auto">
          <a:xfrm>
            <a:off x="6292850" y="3522663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b="1">
                <a:latin typeface="Times New Roman" pitchFamily="18" charset="0"/>
              </a:rPr>
              <a:t>输入串</a:t>
            </a:r>
          </a:p>
        </p:txBody>
      </p:sp>
      <p:grpSp>
        <p:nvGrpSpPr>
          <p:cNvPr id="213001" name="Group 9"/>
          <p:cNvGrpSpPr>
            <a:grpSpLocks/>
          </p:cNvGrpSpPr>
          <p:nvPr/>
        </p:nvGrpSpPr>
        <p:grpSpPr bwMode="auto">
          <a:xfrm>
            <a:off x="1219200" y="3522663"/>
            <a:ext cx="3429000" cy="976312"/>
            <a:chOff x="768" y="2219"/>
            <a:chExt cx="2160" cy="615"/>
          </a:xfrm>
        </p:grpSpPr>
        <p:grpSp>
          <p:nvGrpSpPr>
            <p:cNvPr id="213022" name="Group 10"/>
            <p:cNvGrpSpPr>
              <a:grpSpLocks/>
            </p:cNvGrpSpPr>
            <p:nvPr/>
          </p:nvGrpSpPr>
          <p:grpSpPr bwMode="auto">
            <a:xfrm>
              <a:off x="768" y="2498"/>
              <a:ext cx="2160" cy="336"/>
              <a:chOff x="1152" y="2160"/>
              <a:chExt cx="1920" cy="240"/>
            </a:xfrm>
          </p:grpSpPr>
          <p:sp>
            <p:nvSpPr>
              <p:cNvPr id="213024" name="Rectangle 11"/>
              <p:cNvSpPr>
                <a:spLocks noChangeArrowheads="1"/>
              </p:cNvSpPr>
              <p:nvPr/>
            </p:nvSpPr>
            <p:spPr bwMode="auto">
              <a:xfrm>
                <a:off x="1152" y="2160"/>
                <a:ext cx="192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3025" name="Line 12"/>
              <p:cNvSpPr>
                <a:spLocks noChangeShapeType="1"/>
              </p:cNvSpPr>
              <p:nvPr/>
            </p:nvSpPr>
            <p:spPr bwMode="auto">
              <a:xfrm>
                <a:off x="139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3026" name="Line 13"/>
              <p:cNvSpPr>
                <a:spLocks noChangeShapeType="1"/>
              </p:cNvSpPr>
              <p:nvPr/>
            </p:nvSpPr>
            <p:spPr bwMode="auto">
              <a:xfrm>
                <a:off x="163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3027" name="Line 14"/>
              <p:cNvSpPr>
                <a:spLocks noChangeShapeType="1"/>
              </p:cNvSpPr>
              <p:nvPr/>
            </p:nvSpPr>
            <p:spPr bwMode="auto">
              <a:xfrm>
                <a:off x="187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3028" name="Line 15"/>
              <p:cNvSpPr>
                <a:spLocks noChangeShapeType="1"/>
              </p:cNvSpPr>
              <p:nvPr/>
            </p:nvSpPr>
            <p:spPr bwMode="auto">
              <a:xfrm>
                <a:off x="211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3029" name="Line 16"/>
              <p:cNvSpPr>
                <a:spLocks noChangeShapeType="1"/>
              </p:cNvSpPr>
              <p:nvPr/>
            </p:nvSpPr>
            <p:spPr bwMode="auto">
              <a:xfrm>
                <a:off x="235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3030" name="Line 17"/>
              <p:cNvSpPr>
                <a:spLocks noChangeShapeType="1"/>
              </p:cNvSpPr>
              <p:nvPr/>
            </p:nvSpPr>
            <p:spPr bwMode="auto">
              <a:xfrm>
                <a:off x="259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3031" name="Line 18"/>
              <p:cNvSpPr>
                <a:spLocks noChangeShapeType="1"/>
              </p:cNvSpPr>
              <p:nvPr/>
            </p:nvSpPr>
            <p:spPr bwMode="auto">
              <a:xfrm>
                <a:off x="283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13023" name="Text Box 19"/>
            <p:cNvSpPr txBox="1">
              <a:spLocks noChangeArrowheads="1"/>
            </p:cNvSpPr>
            <p:nvPr/>
          </p:nvSpPr>
          <p:spPr bwMode="auto">
            <a:xfrm>
              <a:off x="796" y="2219"/>
              <a:ext cx="5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b="1">
                  <a:latin typeface="Times New Roman" pitchFamily="18" charset="0"/>
                </a:rPr>
                <a:t>Binary</a:t>
              </a:r>
            </a:p>
          </p:txBody>
        </p:sp>
      </p:grpSp>
      <p:grpSp>
        <p:nvGrpSpPr>
          <p:cNvPr id="213002" name="Group 20"/>
          <p:cNvGrpSpPr>
            <a:grpSpLocks/>
          </p:cNvGrpSpPr>
          <p:nvPr/>
        </p:nvGrpSpPr>
        <p:grpSpPr bwMode="auto">
          <a:xfrm>
            <a:off x="1250950" y="4894263"/>
            <a:ext cx="2787650" cy="896937"/>
            <a:chOff x="788" y="3083"/>
            <a:chExt cx="1756" cy="565"/>
          </a:xfrm>
        </p:grpSpPr>
        <p:sp>
          <p:nvSpPr>
            <p:cNvPr id="213020" name="Text Box 21"/>
            <p:cNvSpPr txBox="1">
              <a:spLocks noChangeArrowheads="1"/>
            </p:cNvSpPr>
            <p:nvPr/>
          </p:nvSpPr>
          <p:spPr bwMode="auto">
            <a:xfrm>
              <a:off x="788" y="3083"/>
              <a:ext cx="6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b="1">
                  <a:latin typeface="Times New Roman" pitchFamily="18" charset="0"/>
                </a:rPr>
                <a:t>Decimal</a:t>
              </a:r>
            </a:p>
          </p:txBody>
        </p:sp>
        <p:sp>
          <p:nvSpPr>
            <p:cNvPr id="812054" name="Rectangle 22"/>
            <p:cNvSpPr>
              <a:spLocks noChangeArrowheads="1"/>
            </p:cNvSpPr>
            <p:nvPr/>
          </p:nvSpPr>
          <p:spPr bwMode="auto">
            <a:xfrm>
              <a:off x="1152" y="3411"/>
              <a:ext cx="1392" cy="23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FF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81320" dir="3080412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b="1">
                  <a:latin typeface="Times New Roman" pitchFamily="18" charset="0"/>
                </a:rPr>
                <a:t>11</a:t>
              </a:r>
            </a:p>
          </p:txBody>
        </p:sp>
      </p:grpSp>
      <p:grpSp>
        <p:nvGrpSpPr>
          <p:cNvPr id="213003" name="Group 23"/>
          <p:cNvGrpSpPr>
            <a:grpSpLocks/>
          </p:cNvGrpSpPr>
          <p:nvPr/>
        </p:nvGrpSpPr>
        <p:grpSpPr bwMode="auto">
          <a:xfrm>
            <a:off x="2576513" y="4041775"/>
            <a:ext cx="2016125" cy="366713"/>
            <a:chOff x="1623" y="2546"/>
            <a:chExt cx="1270" cy="231"/>
          </a:xfrm>
        </p:grpSpPr>
        <p:sp>
          <p:nvSpPr>
            <p:cNvPr id="213015" name="Text Box 24"/>
            <p:cNvSpPr txBox="1">
              <a:spLocks noChangeArrowheads="1"/>
            </p:cNvSpPr>
            <p:nvPr/>
          </p:nvSpPr>
          <p:spPr bwMode="auto">
            <a:xfrm>
              <a:off x="2705" y="2546"/>
              <a:ext cx="188" cy="231"/>
            </a:xfrm>
            <a:prstGeom prst="rect">
              <a:avLst/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13016" name="Text Box 25"/>
            <p:cNvSpPr txBox="1">
              <a:spLocks noChangeArrowheads="1"/>
            </p:cNvSpPr>
            <p:nvPr/>
          </p:nvSpPr>
          <p:spPr bwMode="auto">
            <a:xfrm>
              <a:off x="1893" y="2546"/>
              <a:ext cx="188" cy="231"/>
            </a:xfrm>
            <a:prstGeom prst="rect">
              <a:avLst/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13017" name="Text Box 26"/>
            <p:cNvSpPr txBox="1">
              <a:spLocks noChangeArrowheads="1"/>
            </p:cNvSpPr>
            <p:nvPr/>
          </p:nvSpPr>
          <p:spPr bwMode="auto">
            <a:xfrm>
              <a:off x="1623" y="2546"/>
              <a:ext cx="188" cy="231"/>
            </a:xfrm>
            <a:prstGeom prst="rect">
              <a:avLst/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13018" name="Text Box 27"/>
            <p:cNvSpPr txBox="1">
              <a:spLocks noChangeArrowheads="1"/>
            </p:cNvSpPr>
            <p:nvPr/>
          </p:nvSpPr>
          <p:spPr bwMode="auto">
            <a:xfrm>
              <a:off x="2164" y="2546"/>
              <a:ext cx="188" cy="231"/>
            </a:xfrm>
            <a:prstGeom prst="rect">
              <a:avLst/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13019" name="Text Box 28"/>
            <p:cNvSpPr txBox="1">
              <a:spLocks noChangeArrowheads="1"/>
            </p:cNvSpPr>
            <p:nvPr/>
          </p:nvSpPr>
          <p:spPr bwMode="auto">
            <a:xfrm>
              <a:off x="2434" y="2546"/>
              <a:ext cx="188" cy="231"/>
            </a:xfrm>
            <a:prstGeom prst="rect">
              <a:avLst/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1</a:t>
              </a:r>
            </a:p>
          </p:txBody>
        </p:sp>
      </p:grpSp>
      <p:sp>
        <p:nvSpPr>
          <p:cNvPr id="812061" name="Text Box 29"/>
          <p:cNvSpPr txBox="1">
            <a:spLocks noChangeArrowheads="1"/>
          </p:cNvSpPr>
          <p:nvPr/>
        </p:nvSpPr>
        <p:spPr bwMode="auto">
          <a:xfrm>
            <a:off x="3860800" y="4038600"/>
            <a:ext cx="298450" cy="366713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1</a:t>
            </a:r>
          </a:p>
        </p:txBody>
      </p:sp>
      <p:sp>
        <p:nvSpPr>
          <p:cNvPr id="812062" name="Text Box 30"/>
          <p:cNvSpPr txBox="1">
            <a:spLocks noChangeArrowheads="1"/>
          </p:cNvSpPr>
          <p:nvPr/>
        </p:nvSpPr>
        <p:spPr bwMode="auto">
          <a:xfrm>
            <a:off x="2565400" y="4038600"/>
            <a:ext cx="298450" cy="366713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1</a:t>
            </a:r>
          </a:p>
        </p:txBody>
      </p:sp>
      <p:sp>
        <p:nvSpPr>
          <p:cNvPr id="812063" name="Text Box 31"/>
          <p:cNvSpPr txBox="1">
            <a:spLocks noChangeArrowheads="1"/>
          </p:cNvSpPr>
          <p:nvPr/>
        </p:nvSpPr>
        <p:spPr bwMode="auto">
          <a:xfrm>
            <a:off x="2133600" y="4038600"/>
            <a:ext cx="298450" cy="366713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0</a:t>
            </a:r>
          </a:p>
        </p:txBody>
      </p:sp>
      <p:sp>
        <p:nvSpPr>
          <p:cNvPr id="812064" name="Text Box 32"/>
          <p:cNvSpPr txBox="1">
            <a:spLocks noChangeArrowheads="1"/>
          </p:cNvSpPr>
          <p:nvPr/>
        </p:nvSpPr>
        <p:spPr bwMode="auto">
          <a:xfrm>
            <a:off x="2997200" y="4038600"/>
            <a:ext cx="298450" cy="366713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0</a:t>
            </a:r>
          </a:p>
        </p:txBody>
      </p:sp>
      <p:sp>
        <p:nvSpPr>
          <p:cNvPr id="812065" name="Text Box 33"/>
          <p:cNvSpPr txBox="1">
            <a:spLocks noChangeArrowheads="1"/>
          </p:cNvSpPr>
          <p:nvPr/>
        </p:nvSpPr>
        <p:spPr bwMode="auto">
          <a:xfrm>
            <a:off x="3429000" y="4038600"/>
            <a:ext cx="298450" cy="366713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1</a:t>
            </a:r>
          </a:p>
        </p:txBody>
      </p:sp>
      <p:sp>
        <p:nvSpPr>
          <p:cNvPr id="812066" name="Text Box 34"/>
          <p:cNvSpPr txBox="1">
            <a:spLocks noChangeArrowheads="1"/>
          </p:cNvSpPr>
          <p:nvPr/>
        </p:nvSpPr>
        <p:spPr bwMode="auto">
          <a:xfrm>
            <a:off x="4294188" y="4038600"/>
            <a:ext cx="298450" cy="366713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 i="1">
                <a:latin typeface="Times New Roman" pitchFamily="18" charset="0"/>
              </a:rPr>
              <a:t>0</a:t>
            </a:r>
          </a:p>
        </p:txBody>
      </p:sp>
      <p:sp>
        <p:nvSpPr>
          <p:cNvPr id="812067" name="Text Box 35"/>
          <p:cNvSpPr txBox="1">
            <a:spLocks noChangeArrowheads="1"/>
          </p:cNvSpPr>
          <p:nvPr/>
        </p:nvSpPr>
        <p:spPr bwMode="auto">
          <a:xfrm>
            <a:off x="3352800" y="3657600"/>
            <a:ext cx="5270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×2</a:t>
            </a:r>
          </a:p>
        </p:txBody>
      </p:sp>
      <p:sp>
        <p:nvSpPr>
          <p:cNvPr id="812068" name="Text Box 36"/>
          <p:cNvSpPr txBox="1">
            <a:spLocks noChangeArrowheads="1"/>
          </p:cNvSpPr>
          <p:nvPr/>
        </p:nvSpPr>
        <p:spPr bwMode="auto">
          <a:xfrm>
            <a:off x="3198813" y="5105400"/>
            <a:ext cx="54292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*=2</a:t>
            </a:r>
          </a:p>
        </p:txBody>
      </p:sp>
      <p:sp>
        <p:nvSpPr>
          <p:cNvPr id="812069" name="Text Box 37"/>
          <p:cNvSpPr txBox="1">
            <a:spLocks noChangeArrowheads="1"/>
          </p:cNvSpPr>
          <p:nvPr/>
        </p:nvSpPr>
        <p:spPr bwMode="auto">
          <a:xfrm>
            <a:off x="2727325" y="5446713"/>
            <a:ext cx="412750" cy="3397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kumimoji="1" lang="en-US" altLang="zh-CN" b="1">
                <a:solidFill>
                  <a:schemeClr val="accent2"/>
                </a:solidFill>
                <a:latin typeface="Times New Roman" pitchFamily="18" charset="0"/>
              </a:rPr>
              <a:t>22</a:t>
            </a:r>
          </a:p>
        </p:txBody>
      </p:sp>
      <p:sp>
        <p:nvSpPr>
          <p:cNvPr id="812070" name="AutoShape 38"/>
          <p:cNvSpPr>
            <a:spLocks noChangeArrowheads="1"/>
          </p:cNvSpPr>
          <p:nvPr/>
        </p:nvSpPr>
        <p:spPr bwMode="auto">
          <a:xfrm rot="5400000">
            <a:off x="2514600" y="4835525"/>
            <a:ext cx="838200" cy="304800"/>
          </a:xfrm>
          <a:custGeom>
            <a:avLst/>
            <a:gdLst>
              <a:gd name="T0" fmla="*/ 626981 w 21600"/>
              <a:gd name="T1" fmla="*/ 0 h 21600"/>
              <a:gd name="T2" fmla="*/ 0 w 21600"/>
              <a:gd name="T3" fmla="*/ 152400 h 21600"/>
              <a:gd name="T4" fmla="*/ 626981 w 21600"/>
              <a:gd name="T5" fmla="*/ 304800 h 21600"/>
              <a:gd name="T6" fmla="*/ 838200 w 21600"/>
              <a:gd name="T7" fmla="*/ 1524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528 h 21600"/>
              <a:gd name="T14" fmla="*/ 18943 w 21600"/>
              <a:gd name="T15" fmla="*/ 1607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157" y="0"/>
                </a:moveTo>
                <a:lnTo>
                  <a:pt x="16157" y="5528"/>
                </a:lnTo>
                <a:lnTo>
                  <a:pt x="3375" y="5528"/>
                </a:lnTo>
                <a:lnTo>
                  <a:pt x="3375" y="16072"/>
                </a:lnTo>
                <a:lnTo>
                  <a:pt x="16157" y="16072"/>
                </a:lnTo>
                <a:lnTo>
                  <a:pt x="16157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528"/>
                </a:moveTo>
                <a:lnTo>
                  <a:pt x="1350" y="16072"/>
                </a:lnTo>
                <a:lnTo>
                  <a:pt x="2700" y="16072"/>
                </a:lnTo>
                <a:lnTo>
                  <a:pt x="2700" y="5528"/>
                </a:lnTo>
                <a:close/>
              </a:path>
              <a:path w="21600" h="21600">
                <a:moveTo>
                  <a:pt x="0" y="5528"/>
                </a:moveTo>
                <a:lnTo>
                  <a:pt x="0" y="16072"/>
                </a:lnTo>
                <a:lnTo>
                  <a:pt x="675" y="16072"/>
                </a:lnTo>
                <a:lnTo>
                  <a:pt x="675" y="5528"/>
                </a:lnTo>
                <a:close/>
              </a:path>
            </a:pathLst>
          </a:custGeom>
          <a:solidFill>
            <a:srgbClr val="FF66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 anchor="ctr">
            <a:spAutoFit/>
            <a:flatTx/>
          </a:bodyPr>
          <a:lstStyle/>
          <a:p>
            <a:endParaRPr lang="zh-CN" altLang="en-US"/>
          </a:p>
        </p:txBody>
      </p:sp>
      <p:sp>
        <p:nvSpPr>
          <p:cNvPr id="213014" name="Rectangle 3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2.2.2  do_while</a:t>
            </a:r>
            <a:r>
              <a:rPr lang="zh-CN" altLang="en-US" sz="4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81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"/>
                                        <p:tgtEl>
                                          <p:spTgt spid="81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" dur="500"/>
                                        <p:tgtEl>
                                          <p:spTgt spid="81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500"/>
                                        <p:tgtEl>
                                          <p:spTgt spid="81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500"/>
                                        <p:tgtEl>
                                          <p:spTgt spid="81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500"/>
                                        <p:tgtEl>
                                          <p:spTgt spid="81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1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1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1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1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1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0" dur="500"/>
                                        <p:tgtEl>
                                          <p:spTgt spid="81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2061" grpId="0" animBg="1" autoUpdateAnimBg="0"/>
      <p:bldP spid="812062" grpId="0" animBg="1" autoUpdateAnimBg="0"/>
      <p:bldP spid="812063" grpId="0" animBg="1" autoUpdateAnimBg="0"/>
      <p:bldP spid="812064" grpId="0" animBg="1" autoUpdateAnimBg="0"/>
      <p:bldP spid="812065" grpId="0" animBg="1" autoUpdateAnimBg="0"/>
      <p:bldP spid="812066" grpId="0" animBg="1" autoUpdateAnimBg="0"/>
      <p:bldP spid="812067" grpId="0" autoUpdateAnimBg="0"/>
      <p:bldP spid="812068" grpId="0" autoUpdateAnimBg="0"/>
      <p:bldP spid="812069" grpId="0" animBg="1" autoUpdateAnimBg="0"/>
      <p:bldP spid="812070" grpId="0" animBg="1"/>
    </p:bld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Text Box 2"/>
          <p:cNvSpPr txBox="1">
            <a:spLocks noChangeArrowheads="1"/>
          </p:cNvSpPr>
          <p:nvPr/>
        </p:nvSpPr>
        <p:spPr bwMode="auto">
          <a:xfrm>
            <a:off x="609600" y="690563"/>
            <a:ext cx="5856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2-12  </a:t>
            </a:r>
            <a:r>
              <a:rPr kumimoji="1" lang="zh-CN" altLang="en-US" sz="2000" b="1">
                <a:latin typeface="Times New Roman" pitchFamily="18" charset="0"/>
              </a:rPr>
              <a:t>输入二进制数字串，转换成十进制正整数。</a:t>
            </a:r>
          </a:p>
        </p:txBody>
      </p:sp>
      <p:sp>
        <p:nvSpPr>
          <p:cNvPr id="214019" name="Rectangle 3"/>
          <p:cNvSpPr>
            <a:spLocks noChangeArrowheads="1"/>
          </p:cNvSpPr>
          <p:nvPr/>
        </p:nvSpPr>
        <p:spPr bwMode="auto">
          <a:xfrm>
            <a:off x="1181100" y="1066800"/>
            <a:ext cx="697230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220000"/>
              </a:lnSpc>
            </a:pPr>
            <a:r>
              <a:rPr kumimoji="1" lang="zh-CN" altLang="en-US" b="1">
                <a:latin typeface="宋体" pitchFamily="2" charset="-122"/>
              </a:rPr>
              <a:t>二进制数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n-1</a:t>
            </a:r>
            <a:r>
              <a:rPr kumimoji="1" lang="en-US" altLang="zh-CN" b="1">
                <a:latin typeface="Times New Roman" pitchFamily="18" charset="0"/>
              </a:rPr>
              <a:t>…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2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1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0</a:t>
            </a:r>
            <a:r>
              <a:rPr kumimoji="1" lang="zh-CN" altLang="en-US" b="1">
                <a:latin typeface="宋体" pitchFamily="2" charset="-122"/>
              </a:rPr>
              <a:t>有转换为十进制</a:t>
            </a:r>
            <a:r>
              <a:rPr kumimoji="1" lang="en-US" altLang="zh-CN" b="1">
                <a:latin typeface="宋体" pitchFamily="2" charset="-122"/>
              </a:rPr>
              <a:t>Dec</a:t>
            </a:r>
            <a:r>
              <a:rPr kumimoji="1" lang="zh-CN" altLang="en-US" b="1">
                <a:latin typeface="宋体" pitchFamily="2" charset="-122"/>
              </a:rPr>
              <a:t>的公式：</a:t>
            </a:r>
          </a:p>
          <a:p>
            <a:pPr>
              <a:lnSpc>
                <a:spcPct val="220000"/>
              </a:lnSpc>
            </a:pPr>
            <a:r>
              <a:rPr kumimoji="1" lang="en-US" altLang="zh-CN" b="1">
                <a:latin typeface="宋体" pitchFamily="2" charset="-122"/>
              </a:rPr>
              <a:t>Dec = b</a:t>
            </a:r>
            <a:r>
              <a:rPr kumimoji="1" lang="en-US" altLang="zh-CN" b="1" baseline="-30000">
                <a:latin typeface="宋体" pitchFamily="2" charset="-122"/>
              </a:rPr>
              <a:t>n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n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n-1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n-1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Times New Roman" pitchFamily="18" charset="0"/>
              </a:rPr>
              <a:t>…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2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2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1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1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0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0</a:t>
            </a:r>
            <a:r>
              <a:rPr kumimoji="1" lang="en-US" altLang="zh-CN" b="1">
                <a:latin typeface="Times New Roman" pitchFamily="18" charset="0"/>
              </a:rPr>
              <a:t> </a:t>
            </a:r>
          </a:p>
        </p:txBody>
      </p:sp>
      <p:sp>
        <p:nvSpPr>
          <p:cNvPr id="214020" name="Text Box 4"/>
          <p:cNvSpPr txBox="1">
            <a:spLocks noChangeArrowheads="1"/>
          </p:cNvSpPr>
          <p:nvPr/>
        </p:nvSpPr>
        <p:spPr bwMode="auto">
          <a:xfrm>
            <a:off x="762000" y="2959100"/>
            <a:ext cx="221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输入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—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移位  转换</a:t>
            </a:r>
          </a:p>
        </p:txBody>
      </p:sp>
      <p:sp>
        <p:nvSpPr>
          <p:cNvPr id="214021" name="Text Box 5"/>
          <p:cNvSpPr txBox="1">
            <a:spLocks noChangeArrowheads="1"/>
          </p:cNvSpPr>
          <p:nvPr/>
        </p:nvSpPr>
        <p:spPr bwMode="auto">
          <a:xfrm>
            <a:off x="815975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14022" name="Text Box 6"/>
          <p:cNvSpPr txBox="1">
            <a:spLocks noChangeArrowheads="1"/>
          </p:cNvSpPr>
          <p:nvPr/>
        </p:nvSpPr>
        <p:spPr bwMode="auto">
          <a:xfrm>
            <a:off x="761365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33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14023" name="Text Box 7"/>
          <p:cNvSpPr txBox="1">
            <a:spLocks noChangeArrowheads="1"/>
          </p:cNvSpPr>
          <p:nvPr/>
        </p:nvSpPr>
        <p:spPr bwMode="auto">
          <a:xfrm>
            <a:off x="788670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14024" name="Text Box 8"/>
          <p:cNvSpPr txBox="1">
            <a:spLocks noChangeArrowheads="1"/>
          </p:cNvSpPr>
          <p:nvPr/>
        </p:nvSpPr>
        <p:spPr bwMode="auto">
          <a:xfrm>
            <a:off x="6292850" y="3522663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b="1">
                <a:latin typeface="Times New Roman" pitchFamily="18" charset="0"/>
              </a:rPr>
              <a:t>输入串</a:t>
            </a:r>
          </a:p>
        </p:txBody>
      </p:sp>
      <p:grpSp>
        <p:nvGrpSpPr>
          <p:cNvPr id="214025" name="Group 9"/>
          <p:cNvGrpSpPr>
            <a:grpSpLocks/>
          </p:cNvGrpSpPr>
          <p:nvPr/>
        </p:nvGrpSpPr>
        <p:grpSpPr bwMode="auto">
          <a:xfrm>
            <a:off x="1219200" y="3522663"/>
            <a:ext cx="3429000" cy="976312"/>
            <a:chOff x="768" y="2219"/>
            <a:chExt cx="2160" cy="615"/>
          </a:xfrm>
        </p:grpSpPr>
        <p:grpSp>
          <p:nvGrpSpPr>
            <p:cNvPr id="214041" name="Group 10"/>
            <p:cNvGrpSpPr>
              <a:grpSpLocks/>
            </p:cNvGrpSpPr>
            <p:nvPr/>
          </p:nvGrpSpPr>
          <p:grpSpPr bwMode="auto">
            <a:xfrm>
              <a:off x="768" y="2498"/>
              <a:ext cx="2160" cy="336"/>
              <a:chOff x="1152" y="2160"/>
              <a:chExt cx="1920" cy="240"/>
            </a:xfrm>
          </p:grpSpPr>
          <p:sp>
            <p:nvSpPr>
              <p:cNvPr id="214043" name="Rectangle 11"/>
              <p:cNvSpPr>
                <a:spLocks noChangeArrowheads="1"/>
              </p:cNvSpPr>
              <p:nvPr/>
            </p:nvSpPr>
            <p:spPr bwMode="auto">
              <a:xfrm>
                <a:off x="1152" y="2160"/>
                <a:ext cx="192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4044" name="Line 12"/>
              <p:cNvSpPr>
                <a:spLocks noChangeShapeType="1"/>
              </p:cNvSpPr>
              <p:nvPr/>
            </p:nvSpPr>
            <p:spPr bwMode="auto">
              <a:xfrm>
                <a:off x="139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4045" name="Line 13"/>
              <p:cNvSpPr>
                <a:spLocks noChangeShapeType="1"/>
              </p:cNvSpPr>
              <p:nvPr/>
            </p:nvSpPr>
            <p:spPr bwMode="auto">
              <a:xfrm>
                <a:off x="163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4046" name="Line 14"/>
              <p:cNvSpPr>
                <a:spLocks noChangeShapeType="1"/>
              </p:cNvSpPr>
              <p:nvPr/>
            </p:nvSpPr>
            <p:spPr bwMode="auto">
              <a:xfrm>
                <a:off x="187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4047" name="Line 15"/>
              <p:cNvSpPr>
                <a:spLocks noChangeShapeType="1"/>
              </p:cNvSpPr>
              <p:nvPr/>
            </p:nvSpPr>
            <p:spPr bwMode="auto">
              <a:xfrm>
                <a:off x="211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4048" name="Line 16"/>
              <p:cNvSpPr>
                <a:spLocks noChangeShapeType="1"/>
              </p:cNvSpPr>
              <p:nvPr/>
            </p:nvSpPr>
            <p:spPr bwMode="auto">
              <a:xfrm>
                <a:off x="235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4049" name="Line 17"/>
              <p:cNvSpPr>
                <a:spLocks noChangeShapeType="1"/>
              </p:cNvSpPr>
              <p:nvPr/>
            </p:nvSpPr>
            <p:spPr bwMode="auto">
              <a:xfrm>
                <a:off x="259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4050" name="Line 18"/>
              <p:cNvSpPr>
                <a:spLocks noChangeShapeType="1"/>
              </p:cNvSpPr>
              <p:nvPr/>
            </p:nvSpPr>
            <p:spPr bwMode="auto">
              <a:xfrm>
                <a:off x="283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14042" name="Text Box 19"/>
            <p:cNvSpPr txBox="1">
              <a:spLocks noChangeArrowheads="1"/>
            </p:cNvSpPr>
            <p:nvPr/>
          </p:nvSpPr>
          <p:spPr bwMode="auto">
            <a:xfrm>
              <a:off x="796" y="2219"/>
              <a:ext cx="5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b="1">
                  <a:latin typeface="Times New Roman" pitchFamily="18" charset="0"/>
                </a:rPr>
                <a:t>Binary</a:t>
              </a:r>
            </a:p>
          </p:txBody>
        </p:sp>
      </p:grpSp>
      <p:grpSp>
        <p:nvGrpSpPr>
          <p:cNvPr id="214026" name="Group 20"/>
          <p:cNvGrpSpPr>
            <a:grpSpLocks/>
          </p:cNvGrpSpPr>
          <p:nvPr/>
        </p:nvGrpSpPr>
        <p:grpSpPr bwMode="auto">
          <a:xfrm>
            <a:off x="1250950" y="4894263"/>
            <a:ext cx="2787650" cy="896937"/>
            <a:chOff x="788" y="3083"/>
            <a:chExt cx="1756" cy="565"/>
          </a:xfrm>
        </p:grpSpPr>
        <p:sp>
          <p:nvSpPr>
            <p:cNvPr id="214039" name="Text Box 21"/>
            <p:cNvSpPr txBox="1">
              <a:spLocks noChangeArrowheads="1"/>
            </p:cNvSpPr>
            <p:nvPr/>
          </p:nvSpPr>
          <p:spPr bwMode="auto">
            <a:xfrm>
              <a:off x="788" y="3083"/>
              <a:ext cx="6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b="1">
                  <a:latin typeface="Times New Roman" pitchFamily="18" charset="0"/>
                </a:rPr>
                <a:t>Decimal</a:t>
              </a:r>
            </a:p>
          </p:txBody>
        </p:sp>
        <p:sp>
          <p:nvSpPr>
            <p:cNvPr id="813078" name="Rectangle 22"/>
            <p:cNvSpPr>
              <a:spLocks noChangeArrowheads="1"/>
            </p:cNvSpPr>
            <p:nvPr/>
          </p:nvSpPr>
          <p:spPr bwMode="auto">
            <a:xfrm>
              <a:off x="1152" y="3411"/>
              <a:ext cx="1392" cy="23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FF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81320" dir="3080412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b="1">
                  <a:latin typeface="Times New Roman" pitchFamily="18" charset="0"/>
                </a:rPr>
                <a:t>22</a:t>
              </a:r>
            </a:p>
          </p:txBody>
        </p:sp>
      </p:grpSp>
      <p:sp>
        <p:nvSpPr>
          <p:cNvPr id="214027" name="Text Box 23"/>
          <p:cNvSpPr txBox="1">
            <a:spLocks noChangeArrowheads="1"/>
          </p:cNvSpPr>
          <p:nvPr/>
        </p:nvSpPr>
        <p:spPr bwMode="auto">
          <a:xfrm>
            <a:off x="4294188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 i="1">
                <a:latin typeface="Times New Roman" pitchFamily="18" charset="0"/>
              </a:rPr>
              <a:t>0</a:t>
            </a:r>
          </a:p>
        </p:txBody>
      </p:sp>
      <p:sp>
        <p:nvSpPr>
          <p:cNvPr id="214028" name="Text Box 24"/>
          <p:cNvSpPr txBox="1">
            <a:spLocks noChangeArrowheads="1"/>
          </p:cNvSpPr>
          <p:nvPr/>
        </p:nvSpPr>
        <p:spPr bwMode="auto">
          <a:xfrm>
            <a:off x="3005138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0</a:t>
            </a:r>
          </a:p>
        </p:txBody>
      </p:sp>
      <p:sp>
        <p:nvSpPr>
          <p:cNvPr id="214029" name="Text Box 25"/>
          <p:cNvSpPr txBox="1">
            <a:spLocks noChangeArrowheads="1"/>
          </p:cNvSpPr>
          <p:nvPr/>
        </p:nvSpPr>
        <p:spPr bwMode="auto">
          <a:xfrm>
            <a:off x="2576513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1</a:t>
            </a:r>
          </a:p>
        </p:txBody>
      </p:sp>
      <p:sp>
        <p:nvSpPr>
          <p:cNvPr id="214030" name="Text Box 26"/>
          <p:cNvSpPr txBox="1">
            <a:spLocks noChangeArrowheads="1"/>
          </p:cNvSpPr>
          <p:nvPr/>
        </p:nvSpPr>
        <p:spPr bwMode="auto">
          <a:xfrm>
            <a:off x="2146300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0</a:t>
            </a:r>
          </a:p>
        </p:txBody>
      </p:sp>
      <p:sp>
        <p:nvSpPr>
          <p:cNvPr id="214031" name="Text Box 27"/>
          <p:cNvSpPr txBox="1">
            <a:spLocks noChangeArrowheads="1"/>
          </p:cNvSpPr>
          <p:nvPr/>
        </p:nvSpPr>
        <p:spPr bwMode="auto">
          <a:xfrm>
            <a:off x="3435350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1</a:t>
            </a:r>
          </a:p>
        </p:txBody>
      </p:sp>
      <p:sp>
        <p:nvSpPr>
          <p:cNvPr id="214032" name="Text Box 28"/>
          <p:cNvSpPr txBox="1">
            <a:spLocks noChangeArrowheads="1"/>
          </p:cNvSpPr>
          <p:nvPr/>
        </p:nvSpPr>
        <p:spPr bwMode="auto">
          <a:xfrm>
            <a:off x="3863975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1</a:t>
            </a:r>
          </a:p>
        </p:txBody>
      </p:sp>
      <p:sp>
        <p:nvSpPr>
          <p:cNvPr id="813085" name="Line 29"/>
          <p:cNvSpPr>
            <a:spLocks noChangeShapeType="1"/>
          </p:cNvSpPr>
          <p:nvPr/>
        </p:nvSpPr>
        <p:spPr bwMode="auto">
          <a:xfrm flipH="1" flipV="1">
            <a:off x="4610100" y="4267200"/>
            <a:ext cx="3009900" cy="0"/>
          </a:xfrm>
          <a:prstGeom prst="line">
            <a:avLst/>
          </a:prstGeom>
          <a:noFill/>
          <a:ln w="19050">
            <a:solidFill>
              <a:srgbClr val="FF3300"/>
            </a:solidFill>
            <a:prstDash val="dash"/>
            <a:round/>
            <a:headEnd/>
            <a:tailEnd type="stealth" w="lg" len="lg"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813086" name="Text Box 30"/>
          <p:cNvSpPr txBox="1">
            <a:spLocks noChangeArrowheads="1"/>
          </p:cNvSpPr>
          <p:nvPr/>
        </p:nvSpPr>
        <p:spPr bwMode="auto">
          <a:xfrm>
            <a:off x="3162300" y="5102225"/>
            <a:ext cx="5588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+=0</a:t>
            </a:r>
          </a:p>
        </p:txBody>
      </p:sp>
      <p:sp>
        <p:nvSpPr>
          <p:cNvPr id="813087" name="AutoShape 31"/>
          <p:cNvSpPr>
            <a:spLocks noChangeArrowheads="1"/>
          </p:cNvSpPr>
          <p:nvPr/>
        </p:nvSpPr>
        <p:spPr bwMode="auto">
          <a:xfrm rot="5400000">
            <a:off x="2476500" y="4835525"/>
            <a:ext cx="838200" cy="304800"/>
          </a:xfrm>
          <a:custGeom>
            <a:avLst/>
            <a:gdLst>
              <a:gd name="T0" fmla="*/ 626981 w 21600"/>
              <a:gd name="T1" fmla="*/ 0 h 21600"/>
              <a:gd name="T2" fmla="*/ 0 w 21600"/>
              <a:gd name="T3" fmla="*/ 152400 h 21600"/>
              <a:gd name="T4" fmla="*/ 626981 w 21600"/>
              <a:gd name="T5" fmla="*/ 304800 h 21600"/>
              <a:gd name="T6" fmla="*/ 838200 w 21600"/>
              <a:gd name="T7" fmla="*/ 1524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528 h 21600"/>
              <a:gd name="T14" fmla="*/ 18943 w 21600"/>
              <a:gd name="T15" fmla="*/ 1607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157" y="0"/>
                </a:moveTo>
                <a:lnTo>
                  <a:pt x="16157" y="5528"/>
                </a:lnTo>
                <a:lnTo>
                  <a:pt x="3375" y="5528"/>
                </a:lnTo>
                <a:lnTo>
                  <a:pt x="3375" y="16072"/>
                </a:lnTo>
                <a:lnTo>
                  <a:pt x="16157" y="16072"/>
                </a:lnTo>
                <a:lnTo>
                  <a:pt x="16157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528"/>
                </a:moveTo>
                <a:lnTo>
                  <a:pt x="1350" y="16072"/>
                </a:lnTo>
                <a:lnTo>
                  <a:pt x="2700" y="16072"/>
                </a:lnTo>
                <a:lnTo>
                  <a:pt x="2700" y="5528"/>
                </a:lnTo>
                <a:close/>
              </a:path>
              <a:path w="21600" h="21600">
                <a:moveTo>
                  <a:pt x="0" y="5528"/>
                </a:moveTo>
                <a:lnTo>
                  <a:pt x="0" y="16072"/>
                </a:lnTo>
                <a:lnTo>
                  <a:pt x="675" y="16072"/>
                </a:lnTo>
                <a:lnTo>
                  <a:pt x="675" y="5528"/>
                </a:lnTo>
                <a:close/>
              </a:path>
            </a:pathLst>
          </a:custGeom>
          <a:solidFill>
            <a:srgbClr val="FF66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 anchor="ctr">
            <a:spAutoFit/>
            <a:flatTx/>
          </a:bodyPr>
          <a:lstStyle/>
          <a:p>
            <a:endParaRPr lang="zh-CN" altLang="en-US"/>
          </a:p>
        </p:txBody>
      </p:sp>
      <p:sp>
        <p:nvSpPr>
          <p:cNvPr id="813088" name="Text Box 32"/>
          <p:cNvSpPr txBox="1">
            <a:spLocks noChangeArrowheads="1"/>
          </p:cNvSpPr>
          <p:nvPr/>
        </p:nvSpPr>
        <p:spPr bwMode="auto">
          <a:xfrm>
            <a:off x="2689225" y="5443538"/>
            <a:ext cx="412750" cy="3397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kumimoji="1" lang="en-US" altLang="zh-CN" b="1">
                <a:solidFill>
                  <a:schemeClr val="accent2"/>
                </a:solidFill>
                <a:latin typeface="Times New Roman" pitchFamily="18" charset="0"/>
              </a:rPr>
              <a:t>22</a:t>
            </a:r>
          </a:p>
        </p:txBody>
      </p:sp>
      <p:sp>
        <p:nvSpPr>
          <p:cNvPr id="813089" name="Text Box 33"/>
          <p:cNvSpPr txBox="1">
            <a:spLocks noChangeArrowheads="1"/>
          </p:cNvSpPr>
          <p:nvPr/>
        </p:nvSpPr>
        <p:spPr bwMode="auto">
          <a:xfrm>
            <a:off x="4286250" y="4038600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33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14038" name="Rectangle 3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2.2.2  do_while</a:t>
            </a:r>
            <a:r>
              <a:rPr lang="zh-CN" altLang="en-US" sz="4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1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3085" grpId="0" animBg="1"/>
      <p:bldP spid="813086" grpId="0" autoUpdateAnimBg="0"/>
      <p:bldP spid="813087" grpId="0" animBg="1"/>
      <p:bldP spid="813088" grpId="0" animBg="1" autoUpdateAnimBg="0"/>
      <p:bldP spid="813089" grpId="0" animBg="1" autoUpdateAnimBg="0"/>
    </p:bld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Text Box 2"/>
          <p:cNvSpPr txBox="1">
            <a:spLocks noChangeArrowheads="1"/>
          </p:cNvSpPr>
          <p:nvPr/>
        </p:nvSpPr>
        <p:spPr bwMode="auto">
          <a:xfrm>
            <a:off x="609600" y="690563"/>
            <a:ext cx="5856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2-12  </a:t>
            </a:r>
            <a:r>
              <a:rPr kumimoji="1" lang="zh-CN" altLang="en-US" sz="2000" b="1">
                <a:latin typeface="Times New Roman" pitchFamily="18" charset="0"/>
              </a:rPr>
              <a:t>输入二进制数字串，转换成十进制正整数。</a:t>
            </a:r>
          </a:p>
        </p:txBody>
      </p:sp>
      <p:sp>
        <p:nvSpPr>
          <p:cNvPr id="215043" name="Rectangle 3"/>
          <p:cNvSpPr>
            <a:spLocks noChangeArrowheads="1"/>
          </p:cNvSpPr>
          <p:nvPr/>
        </p:nvSpPr>
        <p:spPr bwMode="auto">
          <a:xfrm>
            <a:off x="1181100" y="1066800"/>
            <a:ext cx="697230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220000"/>
              </a:lnSpc>
            </a:pPr>
            <a:r>
              <a:rPr kumimoji="1" lang="zh-CN" altLang="en-US" b="1">
                <a:latin typeface="宋体" pitchFamily="2" charset="-122"/>
              </a:rPr>
              <a:t>二进制数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n-1</a:t>
            </a:r>
            <a:r>
              <a:rPr kumimoji="1" lang="en-US" altLang="zh-CN" b="1">
                <a:latin typeface="Times New Roman" pitchFamily="18" charset="0"/>
              </a:rPr>
              <a:t>…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2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1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0</a:t>
            </a:r>
            <a:r>
              <a:rPr kumimoji="1" lang="zh-CN" altLang="en-US" b="1">
                <a:latin typeface="宋体" pitchFamily="2" charset="-122"/>
              </a:rPr>
              <a:t>有转换为十进制</a:t>
            </a:r>
            <a:r>
              <a:rPr kumimoji="1" lang="en-US" altLang="zh-CN" b="1">
                <a:latin typeface="宋体" pitchFamily="2" charset="-122"/>
              </a:rPr>
              <a:t>Dec</a:t>
            </a:r>
            <a:r>
              <a:rPr kumimoji="1" lang="zh-CN" altLang="en-US" b="1">
                <a:latin typeface="宋体" pitchFamily="2" charset="-122"/>
              </a:rPr>
              <a:t>的公式：</a:t>
            </a:r>
          </a:p>
          <a:p>
            <a:pPr>
              <a:lnSpc>
                <a:spcPct val="220000"/>
              </a:lnSpc>
            </a:pPr>
            <a:r>
              <a:rPr kumimoji="1" lang="en-US" altLang="zh-CN" b="1">
                <a:latin typeface="宋体" pitchFamily="2" charset="-122"/>
              </a:rPr>
              <a:t>Dec = b</a:t>
            </a:r>
            <a:r>
              <a:rPr kumimoji="1" lang="en-US" altLang="zh-CN" b="1" baseline="-30000">
                <a:latin typeface="宋体" pitchFamily="2" charset="-122"/>
              </a:rPr>
              <a:t>n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n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n-1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n-1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Times New Roman" pitchFamily="18" charset="0"/>
              </a:rPr>
              <a:t>…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2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2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1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1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0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0</a:t>
            </a:r>
            <a:r>
              <a:rPr kumimoji="1" lang="en-US" altLang="zh-CN" b="1">
                <a:latin typeface="Times New Roman" pitchFamily="18" charset="0"/>
              </a:rPr>
              <a:t> </a:t>
            </a:r>
          </a:p>
        </p:txBody>
      </p:sp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762000" y="2959100"/>
            <a:ext cx="221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输入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—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移位  转换</a:t>
            </a:r>
          </a:p>
        </p:txBody>
      </p:sp>
      <p:sp>
        <p:nvSpPr>
          <p:cNvPr id="215045" name="Text Box 5"/>
          <p:cNvSpPr txBox="1">
            <a:spLocks noChangeArrowheads="1"/>
          </p:cNvSpPr>
          <p:nvPr/>
        </p:nvSpPr>
        <p:spPr bwMode="auto">
          <a:xfrm>
            <a:off x="815975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15046" name="Text Box 6"/>
          <p:cNvSpPr txBox="1">
            <a:spLocks noChangeArrowheads="1"/>
          </p:cNvSpPr>
          <p:nvPr/>
        </p:nvSpPr>
        <p:spPr bwMode="auto">
          <a:xfrm>
            <a:off x="788670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15047" name="Text Box 7"/>
          <p:cNvSpPr txBox="1">
            <a:spLocks noChangeArrowheads="1"/>
          </p:cNvSpPr>
          <p:nvPr/>
        </p:nvSpPr>
        <p:spPr bwMode="auto">
          <a:xfrm>
            <a:off x="6292850" y="3522663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b="1">
                <a:latin typeface="Times New Roman" pitchFamily="18" charset="0"/>
              </a:rPr>
              <a:t>输入串</a:t>
            </a:r>
          </a:p>
        </p:txBody>
      </p:sp>
      <p:grpSp>
        <p:nvGrpSpPr>
          <p:cNvPr id="215048" name="Group 8"/>
          <p:cNvGrpSpPr>
            <a:grpSpLocks/>
          </p:cNvGrpSpPr>
          <p:nvPr/>
        </p:nvGrpSpPr>
        <p:grpSpPr bwMode="auto">
          <a:xfrm>
            <a:off x="1219200" y="3522663"/>
            <a:ext cx="3429000" cy="976312"/>
            <a:chOff x="768" y="2219"/>
            <a:chExt cx="2160" cy="615"/>
          </a:xfrm>
        </p:grpSpPr>
        <p:grpSp>
          <p:nvGrpSpPr>
            <p:cNvPr id="215071" name="Group 9"/>
            <p:cNvGrpSpPr>
              <a:grpSpLocks/>
            </p:cNvGrpSpPr>
            <p:nvPr/>
          </p:nvGrpSpPr>
          <p:grpSpPr bwMode="auto">
            <a:xfrm>
              <a:off x="768" y="2498"/>
              <a:ext cx="2160" cy="336"/>
              <a:chOff x="1152" y="2160"/>
              <a:chExt cx="1920" cy="240"/>
            </a:xfrm>
          </p:grpSpPr>
          <p:sp>
            <p:nvSpPr>
              <p:cNvPr id="215073" name="Rectangle 10"/>
              <p:cNvSpPr>
                <a:spLocks noChangeArrowheads="1"/>
              </p:cNvSpPr>
              <p:nvPr/>
            </p:nvSpPr>
            <p:spPr bwMode="auto">
              <a:xfrm>
                <a:off x="1152" y="2160"/>
                <a:ext cx="192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5074" name="Line 11"/>
              <p:cNvSpPr>
                <a:spLocks noChangeShapeType="1"/>
              </p:cNvSpPr>
              <p:nvPr/>
            </p:nvSpPr>
            <p:spPr bwMode="auto">
              <a:xfrm>
                <a:off x="139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5075" name="Line 12"/>
              <p:cNvSpPr>
                <a:spLocks noChangeShapeType="1"/>
              </p:cNvSpPr>
              <p:nvPr/>
            </p:nvSpPr>
            <p:spPr bwMode="auto">
              <a:xfrm>
                <a:off x="163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5076" name="Line 13"/>
              <p:cNvSpPr>
                <a:spLocks noChangeShapeType="1"/>
              </p:cNvSpPr>
              <p:nvPr/>
            </p:nvSpPr>
            <p:spPr bwMode="auto">
              <a:xfrm>
                <a:off x="187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5077" name="Line 14"/>
              <p:cNvSpPr>
                <a:spLocks noChangeShapeType="1"/>
              </p:cNvSpPr>
              <p:nvPr/>
            </p:nvSpPr>
            <p:spPr bwMode="auto">
              <a:xfrm>
                <a:off x="211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5078" name="Line 15"/>
              <p:cNvSpPr>
                <a:spLocks noChangeShapeType="1"/>
              </p:cNvSpPr>
              <p:nvPr/>
            </p:nvSpPr>
            <p:spPr bwMode="auto">
              <a:xfrm>
                <a:off x="235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5079" name="Line 16"/>
              <p:cNvSpPr>
                <a:spLocks noChangeShapeType="1"/>
              </p:cNvSpPr>
              <p:nvPr/>
            </p:nvSpPr>
            <p:spPr bwMode="auto">
              <a:xfrm>
                <a:off x="259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5080" name="Line 17"/>
              <p:cNvSpPr>
                <a:spLocks noChangeShapeType="1"/>
              </p:cNvSpPr>
              <p:nvPr/>
            </p:nvSpPr>
            <p:spPr bwMode="auto">
              <a:xfrm>
                <a:off x="283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15072" name="Text Box 18"/>
            <p:cNvSpPr txBox="1">
              <a:spLocks noChangeArrowheads="1"/>
            </p:cNvSpPr>
            <p:nvPr/>
          </p:nvSpPr>
          <p:spPr bwMode="auto">
            <a:xfrm>
              <a:off x="796" y="2219"/>
              <a:ext cx="5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b="1">
                  <a:latin typeface="Times New Roman" pitchFamily="18" charset="0"/>
                </a:rPr>
                <a:t>Binary</a:t>
              </a:r>
            </a:p>
          </p:txBody>
        </p:sp>
      </p:grpSp>
      <p:grpSp>
        <p:nvGrpSpPr>
          <p:cNvPr id="215049" name="Group 19"/>
          <p:cNvGrpSpPr>
            <a:grpSpLocks/>
          </p:cNvGrpSpPr>
          <p:nvPr/>
        </p:nvGrpSpPr>
        <p:grpSpPr bwMode="auto">
          <a:xfrm>
            <a:off x="1250950" y="4894263"/>
            <a:ext cx="2787650" cy="896937"/>
            <a:chOff x="788" y="3083"/>
            <a:chExt cx="1756" cy="565"/>
          </a:xfrm>
        </p:grpSpPr>
        <p:sp>
          <p:nvSpPr>
            <p:cNvPr id="215069" name="Text Box 20"/>
            <p:cNvSpPr txBox="1">
              <a:spLocks noChangeArrowheads="1"/>
            </p:cNvSpPr>
            <p:nvPr/>
          </p:nvSpPr>
          <p:spPr bwMode="auto">
            <a:xfrm>
              <a:off x="788" y="3083"/>
              <a:ext cx="6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b="1">
                  <a:latin typeface="Times New Roman" pitchFamily="18" charset="0"/>
                </a:rPr>
                <a:t>Decimal</a:t>
              </a:r>
            </a:p>
          </p:txBody>
        </p:sp>
        <p:sp>
          <p:nvSpPr>
            <p:cNvPr id="814101" name="Rectangle 21"/>
            <p:cNvSpPr>
              <a:spLocks noChangeArrowheads="1"/>
            </p:cNvSpPr>
            <p:nvPr/>
          </p:nvSpPr>
          <p:spPr bwMode="auto">
            <a:xfrm>
              <a:off x="1152" y="3411"/>
              <a:ext cx="1392" cy="23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FF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81320" dir="3080412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b="1">
                  <a:latin typeface="Times New Roman" pitchFamily="18" charset="0"/>
                </a:rPr>
                <a:t>22</a:t>
              </a:r>
            </a:p>
          </p:txBody>
        </p:sp>
      </p:grpSp>
      <p:grpSp>
        <p:nvGrpSpPr>
          <p:cNvPr id="215050" name="Group 22"/>
          <p:cNvGrpSpPr>
            <a:grpSpLocks/>
          </p:cNvGrpSpPr>
          <p:nvPr/>
        </p:nvGrpSpPr>
        <p:grpSpPr bwMode="auto">
          <a:xfrm>
            <a:off x="2146300" y="4041775"/>
            <a:ext cx="2446338" cy="366713"/>
            <a:chOff x="1352" y="2546"/>
            <a:chExt cx="1541" cy="231"/>
          </a:xfrm>
        </p:grpSpPr>
        <p:sp>
          <p:nvSpPr>
            <p:cNvPr id="215063" name="Text Box 23"/>
            <p:cNvSpPr txBox="1">
              <a:spLocks noChangeArrowheads="1"/>
            </p:cNvSpPr>
            <p:nvPr/>
          </p:nvSpPr>
          <p:spPr bwMode="auto">
            <a:xfrm>
              <a:off x="2705" y="2546"/>
              <a:ext cx="188" cy="231"/>
            </a:xfrm>
            <a:prstGeom prst="rect">
              <a:avLst/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15064" name="Text Box 24"/>
            <p:cNvSpPr txBox="1">
              <a:spLocks noChangeArrowheads="1"/>
            </p:cNvSpPr>
            <p:nvPr/>
          </p:nvSpPr>
          <p:spPr bwMode="auto">
            <a:xfrm>
              <a:off x="1893" y="2546"/>
              <a:ext cx="188" cy="231"/>
            </a:xfrm>
            <a:prstGeom prst="rect">
              <a:avLst/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15065" name="Text Box 25"/>
            <p:cNvSpPr txBox="1">
              <a:spLocks noChangeArrowheads="1"/>
            </p:cNvSpPr>
            <p:nvPr/>
          </p:nvSpPr>
          <p:spPr bwMode="auto">
            <a:xfrm>
              <a:off x="1623" y="2546"/>
              <a:ext cx="188" cy="231"/>
            </a:xfrm>
            <a:prstGeom prst="rect">
              <a:avLst/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15066" name="Text Box 26"/>
            <p:cNvSpPr txBox="1">
              <a:spLocks noChangeArrowheads="1"/>
            </p:cNvSpPr>
            <p:nvPr/>
          </p:nvSpPr>
          <p:spPr bwMode="auto">
            <a:xfrm>
              <a:off x="1352" y="2546"/>
              <a:ext cx="188" cy="231"/>
            </a:xfrm>
            <a:prstGeom prst="rect">
              <a:avLst/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15067" name="Text Box 27"/>
            <p:cNvSpPr txBox="1">
              <a:spLocks noChangeArrowheads="1"/>
            </p:cNvSpPr>
            <p:nvPr/>
          </p:nvSpPr>
          <p:spPr bwMode="auto">
            <a:xfrm>
              <a:off x="2164" y="2546"/>
              <a:ext cx="188" cy="231"/>
            </a:xfrm>
            <a:prstGeom prst="rect">
              <a:avLst/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15068" name="Text Box 28"/>
            <p:cNvSpPr txBox="1">
              <a:spLocks noChangeArrowheads="1"/>
            </p:cNvSpPr>
            <p:nvPr/>
          </p:nvSpPr>
          <p:spPr bwMode="auto">
            <a:xfrm>
              <a:off x="2434" y="2546"/>
              <a:ext cx="188" cy="231"/>
            </a:xfrm>
            <a:prstGeom prst="rect">
              <a:avLst/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1</a:t>
              </a:r>
            </a:p>
          </p:txBody>
        </p:sp>
      </p:grpSp>
      <p:sp>
        <p:nvSpPr>
          <p:cNvPr id="814109" name="Text Box 29"/>
          <p:cNvSpPr txBox="1">
            <a:spLocks noChangeArrowheads="1"/>
          </p:cNvSpPr>
          <p:nvPr/>
        </p:nvSpPr>
        <p:spPr bwMode="auto">
          <a:xfrm>
            <a:off x="3862388" y="4038600"/>
            <a:ext cx="298450" cy="366713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0</a:t>
            </a:r>
          </a:p>
        </p:txBody>
      </p:sp>
      <p:sp>
        <p:nvSpPr>
          <p:cNvPr id="814110" name="Text Box 30"/>
          <p:cNvSpPr txBox="1">
            <a:spLocks noChangeArrowheads="1"/>
          </p:cNvSpPr>
          <p:nvPr/>
        </p:nvSpPr>
        <p:spPr bwMode="auto">
          <a:xfrm>
            <a:off x="2574925" y="4038600"/>
            <a:ext cx="298450" cy="366713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0</a:t>
            </a:r>
          </a:p>
        </p:txBody>
      </p:sp>
      <p:sp>
        <p:nvSpPr>
          <p:cNvPr id="814111" name="Text Box 31"/>
          <p:cNvSpPr txBox="1">
            <a:spLocks noChangeArrowheads="1"/>
          </p:cNvSpPr>
          <p:nvPr/>
        </p:nvSpPr>
        <p:spPr bwMode="auto">
          <a:xfrm>
            <a:off x="2144713" y="4038600"/>
            <a:ext cx="298450" cy="366713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1</a:t>
            </a:r>
          </a:p>
        </p:txBody>
      </p:sp>
      <p:sp>
        <p:nvSpPr>
          <p:cNvPr id="814112" name="Text Box 32"/>
          <p:cNvSpPr txBox="1">
            <a:spLocks noChangeArrowheads="1"/>
          </p:cNvSpPr>
          <p:nvPr/>
        </p:nvSpPr>
        <p:spPr bwMode="auto">
          <a:xfrm>
            <a:off x="1716088" y="4038600"/>
            <a:ext cx="298450" cy="366713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0</a:t>
            </a:r>
          </a:p>
        </p:txBody>
      </p:sp>
      <p:sp>
        <p:nvSpPr>
          <p:cNvPr id="814113" name="Text Box 33"/>
          <p:cNvSpPr txBox="1">
            <a:spLocks noChangeArrowheads="1"/>
          </p:cNvSpPr>
          <p:nvPr/>
        </p:nvSpPr>
        <p:spPr bwMode="auto">
          <a:xfrm>
            <a:off x="3003550" y="4038600"/>
            <a:ext cx="298450" cy="366713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1</a:t>
            </a:r>
          </a:p>
        </p:txBody>
      </p:sp>
      <p:sp>
        <p:nvSpPr>
          <p:cNvPr id="814114" name="Text Box 34"/>
          <p:cNvSpPr txBox="1">
            <a:spLocks noChangeArrowheads="1"/>
          </p:cNvSpPr>
          <p:nvPr/>
        </p:nvSpPr>
        <p:spPr bwMode="auto">
          <a:xfrm>
            <a:off x="3433763" y="4038600"/>
            <a:ext cx="298450" cy="366713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1</a:t>
            </a:r>
          </a:p>
        </p:txBody>
      </p:sp>
      <p:sp>
        <p:nvSpPr>
          <p:cNvPr id="814115" name="Text Box 35"/>
          <p:cNvSpPr txBox="1">
            <a:spLocks noChangeArrowheads="1"/>
          </p:cNvSpPr>
          <p:nvPr/>
        </p:nvSpPr>
        <p:spPr bwMode="auto">
          <a:xfrm>
            <a:off x="4292600" y="4038600"/>
            <a:ext cx="298450" cy="366713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 i="1">
                <a:latin typeface="Times New Roman" pitchFamily="18" charset="0"/>
              </a:rPr>
              <a:t>0</a:t>
            </a:r>
          </a:p>
        </p:txBody>
      </p:sp>
      <p:sp>
        <p:nvSpPr>
          <p:cNvPr id="814116" name="Text Box 36"/>
          <p:cNvSpPr txBox="1">
            <a:spLocks noChangeArrowheads="1"/>
          </p:cNvSpPr>
          <p:nvPr/>
        </p:nvSpPr>
        <p:spPr bwMode="auto">
          <a:xfrm>
            <a:off x="3352800" y="3657600"/>
            <a:ext cx="5270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×2</a:t>
            </a:r>
          </a:p>
        </p:txBody>
      </p:sp>
      <p:sp>
        <p:nvSpPr>
          <p:cNvPr id="814117" name="Text Box 37"/>
          <p:cNvSpPr txBox="1">
            <a:spLocks noChangeArrowheads="1"/>
          </p:cNvSpPr>
          <p:nvPr/>
        </p:nvSpPr>
        <p:spPr bwMode="auto">
          <a:xfrm>
            <a:off x="3198813" y="5105400"/>
            <a:ext cx="54292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*=2</a:t>
            </a:r>
          </a:p>
        </p:txBody>
      </p:sp>
      <p:sp>
        <p:nvSpPr>
          <p:cNvPr id="814118" name="Text Box 38"/>
          <p:cNvSpPr txBox="1">
            <a:spLocks noChangeArrowheads="1"/>
          </p:cNvSpPr>
          <p:nvPr/>
        </p:nvSpPr>
        <p:spPr bwMode="auto">
          <a:xfrm>
            <a:off x="2727325" y="5446713"/>
            <a:ext cx="412750" cy="3397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kumimoji="1" lang="en-US" altLang="zh-CN" b="1">
                <a:solidFill>
                  <a:schemeClr val="accent2"/>
                </a:solidFill>
                <a:latin typeface="Times New Roman" pitchFamily="18" charset="0"/>
              </a:rPr>
              <a:t>44</a:t>
            </a:r>
          </a:p>
        </p:txBody>
      </p:sp>
      <p:sp>
        <p:nvSpPr>
          <p:cNvPr id="814119" name="AutoShape 39"/>
          <p:cNvSpPr>
            <a:spLocks noChangeArrowheads="1"/>
          </p:cNvSpPr>
          <p:nvPr/>
        </p:nvSpPr>
        <p:spPr bwMode="auto">
          <a:xfrm rot="5400000">
            <a:off x="2514600" y="4835525"/>
            <a:ext cx="838200" cy="304800"/>
          </a:xfrm>
          <a:custGeom>
            <a:avLst/>
            <a:gdLst>
              <a:gd name="T0" fmla="*/ 626981 w 21600"/>
              <a:gd name="T1" fmla="*/ 0 h 21600"/>
              <a:gd name="T2" fmla="*/ 0 w 21600"/>
              <a:gd name="T3" fmla="*/ 152400 h 21600"/>
              <a:gd name="T4" fmla="*/ 626981 w 21600"/>
              <a:gd name="T5" fmla="*/ 304800 h 21600"/>
              <a:gd name="T6" fmla="*/ 838200 w 21600"/>
              <a:gd name="T7" fmla="*/ 1524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528 h 21600"/>
              <a:gd name="T14" fmla="*/ 18943 w 21600"/>
              <a:gd name="T15" fmla="*/ 1607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157" y="0"/>
                </a:moveTo>
                <a:lnTo>
                  <a:pt x="16157" y="5528"/>
                </a:lnTo>
                <a:lnTo>
                  <a:pt x="3375" y="5528"/>
                </a:lnTo>
                <a:lnTo>
                  <a:pt x="3375" y="16072"/>
                </a:lnTo>
                <a:lnTo>
                  <a:pt x="16157" y="16072"/>
                </a:lnTo>
                <a:lnTo>
                  <a:pt x="16157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528"/>
                </a:moveTo>
                <a:lnTo>
                  <a:pt x="1350" y="16072"/>
                </a:lnTo>
                <a:lnTo>
                  <a:pt x="2700" y="16072"/>
                </a:lnTo>
                <a:lnTo>
                  <a:pt x="2700" y="5528"/>
                </a:lnTo>
                <a:close/>
              </a:path>
              <a:path w="21600" h="21600">
                <a:moveTo>
                  <a:pt x="0" y="5528"/>
                </a:moveTo>
                <a:lnTo>
                  <a:pt x="0" y="16072"/>
                </a:lnTo>
                <a:lnTo>
                  <a:pt x="675" y="16072"/>
                </a:lnTo>
                <a:lnTo>
                  <a:pt x="675" y="5528"/>
                </a:lnTo>
                <a:close/>
              </a:path>
            </a:pathLst>
          </a:custGeom>
          <a:solidFill>
            <a:srgbClr val="FF66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 anchor="ctr">
            <a:spAutoFit/>
            <a:flatTx/>
          </a:bodyPr>
          <a:lstStyle/>
          <a:p>
            <a:endParaRPr lang="zh-CN" altLang="en-US"/>
          </a:p>
        </p:txBody>
      </p:sp>
      <p:sp>
        <p:nvSpPr>
          <p:cNvPr id="215062" name="Rectangle 4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2.2.2  do_while</a:t>
            </a:r>
            <a:r>
              <a:rPr lang="zh-CN" altLang="en-US" sz="4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81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"/>
                                        <p:tgtEl>
                                          <p:spTgt spid="81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" dur="500"/>
                                        <p:tgtEl>
                                          <p:spTgt spid="81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500"/>
                                        <p:tgtEl>
                                          <p:spTgt spid="81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500"/>
                                        <p:tgtEl>
                                          <p:spTgt spid="81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500"/>
                                        <p:tgtEl>
                                          <p:spTgt spid="81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6" dur="500"/>
                                        <p:tgtEl>
                                          <p:spTgt spid="81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81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14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1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14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14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4" dur="500"/>
                                        <p:tgtEl>
                                          <p:spTgt spid="81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4109" grpId="0" animBg="1" autoUpdateAnimBg="0"/>
      <p:bldP spid="814110" grpId="0" animBg="1" autoUpdateAnimBg="0"/>
      <p:bldP spid="814111" grpId="0" animBg="1" autoUpdateAnimBg="0"/>
      <p:bldP spid="814112" grpId="0" animBg="1" autoUpdateAnimBg="0"/>
      <p:bldP spid="814113" grpId="0" animBg="1" autoUpdateAnimBg="0"/>
      <p:bldP spid="814114" grpId="0" animBg="1" autoUpdateAnimBg="0"/>
      <p:bldP spid="814115" grpId="0" animBg="1" autoUpdateAnimBg="0"/>
      <p:bldP spid="814116" grpId="0" autoUpdateAnimBg="0"/>
      <p:bldP spid="814117" grpId="0" autoUpdateAnimBg="0"/>
      <p:bldP spid="814118" grpId="0" animBg="1" autoUpdateAnimBg="0"/>
      <p:bldP spid="814119" grpId="0" animBg="1"/>
    </p:bld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Text Box 2"/>
          <p:cNvSpPr txBox="1">
            <a:spLocks noChangeArrowheads="1"/>
          </p:cNvSpPr>
          <p:nvPr/>
        </p:nvSpPr>
        <p:spPr bwMode="auto">
          <a:xfrm>
            <a:off x="609600" y="690563"/>
            <a:ext cx="5856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2-12  </a:t>
            </a:r>
            <a:r>
              <a:rPr kumimoji="1" lang="zh-CN" altLang="en-US" sz="2000" b="1">
                <a:latin typeface="Times New Roman" pitchFamily="18" charset="0"/>
              </a:rPr>
              <a:t>输入二进制数字串，转换成十进制正整数。</a:t>
            </a:r>
          </a:p>
        </p:txBody>
      </p:sp>
      <p:sp>
        <p:nvSpPr>
          <p:cNvPr id="216067" name="Rectangle 3"/>
          <p:cNvSpPr>
            <a:spLocks noChangeArrowheads="1"/>
          </p:cNvSpPr>
          <p:nvPr/>
        </p:nvSpPr>
        <p:spPr bwMode="auto">
          <a:xfrm>
            <a:off x="1181100" y="1066800"/>
            <a:ext cx="697230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220000"/>
              </a:lnSpc>
            </a:pPr>
            <a:r>
              <a:rPr kumimoji="1" lang="zh-CN" altLang="en-US" b="1">
                <a:latin typeface="宋体" pitchFamily="2" charset="-122"/>
              </a:rPr>
              <a:t>二进制数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n-1</a:t>
            </a:r>
            <a:r>
              <a:rPr kumimoji="1" lang="en-US" altLang="zh-CN" b="1">
                <a:latin typeface="Times New Roman" pitchFamily="18" charset="0"/>
              </a:rPr>
              <a:t>…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2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1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0</a:t>
            </a:r>
            <a:r>
              <a:rPr kumimoji="1" lang="zh-CN" altLang="en-US" b="1">
                <a:latin typeface="宋体" pitchFamily="2" charset="-122"/>
              </a:rPr>
              <a:t>有转换为十进制</a:t>
            </a:r>
            <a:r>
              <a:rPr kumimoji="1" lang="en-US" altLang="zh-CN" b="1">
                <a:latin typeface="宋体" pitchFamily="2" charset="-122"/>
              </a:rPr>
              <a:t>Dec</a:t>
            </a:r>
            <a:r>
              <a:rPr kumimoji="1" lang="zh-CN" altLang="en-US" b="1">
                <a:latin typeface="宋体" pitchFamily="2" charset="-122"/>
              </a:rPr>
              <a:t>的公式：</a:t>
            </a:r>
          </a:p>
          <a:p>
            <a:pPr>
              <a:lnSpc>
                <a:spcPct val="220000"/>
              </a:lnSpc>
            </a:pPr>
            <a:r>
              <a:rPr kumimoji="1" lang="en-US" altLang="zh-CN" b="1">
                <a:latin typeface="宋体" pitchFamily="2" charset="-122"/>
              </a:rPr>
              <a:t>Dec = b</a:t>
            </a:r>
            <a:r>
              <a:rPr kumimoji="1" lang="en-US" altLang="zh-CN" b="1" baseline="-30000">
                <a:latin typeface="宋体" pitchFamily="2" charset="-122"/>
              </a:rPr>
              <a:t>n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n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n-1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n-1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Times New Roman" pitchFamily="18" charset="0"/>
              </a:rPr>
              <a:t>…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2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2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1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1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0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0</a:t>
            </a:r>
            <a:r>
              <a:rPr kumimoji="1" lang="en-US" altLang="zh-CN" b="1">
                <a:latin typeface="Times New Roman" pitchFamily="18" charset="0"/>
              </a:rPr>
              <a:t> </a:t>
            </a:r>
          </a:p>
        </p:txBody>
      </p:sp>
      <p:sp>
        <p:nvSpPr>
          <p:cNvPr id="216068" name="Text Box 4"/>
          <p:cNvSpPr txBox="1">
            <a:spLocks noChangeArrowheads="1"/>
          </p:cNvSpPr>
          <p:nvPr/>
        </p:nvSpPr>
        <p:spPr bwMode="auto">
          <a:xfrm>
            <a:off x="762000" y="2959100"/>
            <a:ext cx="221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输入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—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移位  转换</a:t>
            </a:r>
          </a:p>
        </p:txBody>
      </p:sp>
      <p:sp>
        <p:nvSpPr>
          <p:cNvPr id="216069" name="Text Box 5"/>
          <p:cNvSpPr txBox="1">
            <a:spLocks noChangeArrowheads="1"/>
          </p:cNvSpPr>
          <p:nvPr/>
        </p:nvSpPr>
        <p:spPr bwMode="auto">
          <a:xfrm>
            <a:off x="815975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16070" name="Text Box 6"/>
          <p:cNvSpPr txBox="1">
            <a:spLocks noChangeArrowheads="1"/>
          </p:cNvSpPr>
          <p:nvPr/>
        </p:nvSpPr>
        <p:spPr bwMode="auto">
          <a:xfrm>
            <a:off x="788670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33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16071" name="Text Box 7"/>
          <p:cNvSpPr txBox="1">
            <a:spLocks noChangeArrowheads="1"/>
          </p:cNvSpPr>
          <p:nvPr/>
        </p:nvSpPr>
        <p:spPr bwMode="auto">
          <a:xfrm>
            <a:off x="6292850" y="3522663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b="1">
                <a:latin typeface="Times New Roman" pitchFamily="18" charset="0"/>
              </a:rPr>
              <a:t>输入串</a:t>
            </a:r>
          </a:p>
        </p:txBody>
      </p:sp>
      <p:grpSp>
        <p:nvGrpSpPr>
          <p:cNvPr id="216072" name="Group 8"/>
          <p:cNvGrpSpPr>
            <a:grpSpLocks/>
          </p:cNvGrpSpPr>
          <p:nvPr/>
        </p:nvGrpSpPr>
        <p:grpSpPr bwMode="auto">
          <a:xfrm>
            <a:off x="1219200" y="3522663"/>
            <a:ext cx="3429000" cy="976312"/>
            <a:chOff x="768" y="2219"/>
            <a:chExt cx="2160" cy="615"/>
          </a:xfrm>
        </p:grpSpPr>
        <p:grpSp>
          <p:nvGrpSpPr>
            <p:cNvPr id="216089" name="Group 9"/>
            <p:cNvGrpSpPr>
              <a:grpSpLocks/>
            </p:cNvGrpSpPr>
            <p:nvPr/>
          </p:nvGrpSpPr>
          <p:grpSpPr bwMode="auto">
            <a:xfrm>
              <a:off x="768" y="2498"/>
              <a:ext cx="2160" cy="336"/>
              <a:chOff x="1152" y="2160"/>
              <a:chExt cx="1920" cy="240"/>
            </a:xfrm>
          </p:grpSpPr>
          <p:sp>
            <p:nvSpPr>
              <p:cNvPr id="216091" name="Rectangle 10"/>
              <p:cNvSpPr>
                <a:spLocks noChangeArrowheads="1"/>
              </p:cNvSpPr>
              <p:nvPr/>
            </p:nvSpPr>
            <p:spPr bwMode="auto">
              <a:xfrm>
                <a:off x="1152" y="2160"/>
                <a:ext cx="192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6092" name="Line 11"/>
              <p:cNvSpPr>
                <a:spLocks noChangeShapeType="1"/>
              </p:cNvSpPr>
              <p:nvPr/>
            </p:nvSpPr>
            <p:spPr bwMode="auto">
              <a:xfrm>
                <a:off x="139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6093" name="Line 12"/>
              <p:cNvSpPr>
                <a:spLocks noChangeShapeType="1"/>
              </p:cNvSpPr>
              <p:nvPr/>
            </p:nvSpPr>
            <p:spPr bwMode="auto">
              <a:xfrm>
                <a:off x="163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6094" name="Line 13"/>
              <p:cNvSpPr>
                <a:spLocks noChangeShapeType="1"/>
              </p:cNvSpPr>
              <p:nvPr/>
            </p:nvSpPr>
            <p:spPr bwMode="auto">
              <a:xfrm>
                <a:off x="187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6095" name="Line 14"/>
              <p:cNvSpPr>
                <a:spLocks noChangeShapeType="1"/>
              </p:cNvSpPr>
              <p:nvPr/>
            </p:nvSpPr>
            <p:spPr bwMode="auto">
              <a:xfrm>
                <a:off x="211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6096" name="Line 15"/>
              <p:cNvSpPr>
                <a:spLocks noChangeShapeType="1"/>
              </p:cNvSpPr>
              <p:nvPr/>
            </p:nvSpPr>
            <p:spPr bwMode="auto">
              <a:xfrm>
                <a:off x="235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6097" name="Line 16"/>
              <p:cNvSpPr>
                <a:spLocks noChangeShapeType="1"/>
              </p:cNvSpPr>
              <p:nvPr/>
            </p:nvSpPr>
            <p:spPr bwMode="auto">
              <a:xfrm>
                <a:off x="259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6098" name="Line 17"/>
              <p:cNvSpPr>
                <a:spLocks noChangeShapeType="1"/>
              </p:cNvSpPr>
              <p:nvPr/>
            </p:nvSpPr>
            <p:spPr bwMode="auto">
              <a:xfrm>
                <a:off x="283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16090" name="Text Box 18"/>
            <p:cNvSpPr txBox="1">
              <a:spLocks noChangeArrowheads="1"/>
            </p:cNvSpPr>
            <p:nvPr/>
          </p:nvSpPr>
          <p:spPr bwMode="auto">
            <a:xfrm>
              <a:off x="796" y="2219"/>
              <a:ext cx="5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b="1">
                  <a:latin typeface="Times New Roman" pitchFamily="18" charset="0"/>
                </a:rPr>
                <a:t>Binary</a:t>
              </a:r>
            </a:p>
          </p:txBody>
        </p:sp>
      </p:grpSp>
      <p:grpSp>
        <p:nvGrpSpPr>
          <p:cNvPr id="216073" name="Group 19"/>
          <p:cNvGrpSpPr>
            <a:grpSpLocks/>
          </p:cNvGrpSpPr>
          <p:nvPr/>
        </p:nvGrpSpPr>
        <p:grpSpPr bwMode="auto">
          <a:xfrm>
            <a:off x="1250950" y="4894263"/>
            <a:ext cx="2787650" cy="896937"/>
            <a:chOff x="788" y="3083"/>
            <a:chExt cx="1756" cy="565"/>
          </a:xfrm>
        </p:grpSpPr>
        <p:sp>
          <p:nvSpPr>
            <p:cNvPr id="216087" name="Text Box 20"/>
            <p:cNvSpPr txBox="1">
              <a:spLocks noChangeArrowheads="1"/>
            </p:cNvSpPr>
            <p:nvPr/>
          </p:nvSpPr>
          <p:spPr bwMode="auto">
            <a:xfrm>
              <a:off x="788" y="3083"/>
              <a:ext cx="6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b="1">
                  <a:latin typeface="Times New Roman" pitchFamily="18" charset="0"/>
                </a:rPr>
                <a:t>Decimal</a:t>
              </a:r>
            </a:p>
          </p:txBody>
        </p:sp>
        <p:sp>
          <p:nvSpPr>
            <p:cNvPr id="815125" name="Rectangle 21"/>
            <p:cNvSpPr>
              <a:spLocks noChangeArrowheads="1"/>
            </p:cNvSpPr>
            <p:nvPr/>
          </p:nvSpPr>
          <p:spPr bwMode="auto">
            <a:xfrm>
              <a:off x="1152" y="3411"/>
              <a:ext cx="1392" cy="23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FF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81320" dir="3080412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b="1">
                  <a:latin typeface="Times New Roman" pitchFamily="18" charset="0"/>
                </a:rPr>
                <a:t>44</a:t>
              </a:r>
            </a:p>
          </p:txBody>
        </p:sp>
      </p:grpSp>
      <p:sp>
        <p:nvSpPr>
          <p:cNvPr id="216074" name="Text Box 22"/>
          <p:cNvSpPr txBox="1">
            <a:spLocks noChangeArrowheads="1"/>
          </p:cNvSpPr>
          <p:nvPr/>
        </p:nvSpPr>
        <p:spPr bwMode="auto">
          <a:xfrm>
            <a:off x="1717675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0</a:t>
            </a:r>
          </a:p>
        </p:txBody>
      </p:sp>
      <p:sp>
        <p:nvSpPr>
          <p:cNvPr id="216075" name="Text Box 23"/>
          <p:cNvSpPr txBox="1">
            <a:spLocks noChangeArrowheads="1"/>
          </p:cNvSpPr>
          <p:nvPr/>
        </p:nvSpPr>
        <p:spPr bwMode="auto">
          <a:xfrm>
            <a:off x="4294188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0</a:t>
            </a:r>
          </a:p>
        </p:txBody>
      </p:sp>
      <p:sp>
        <p:nvSpPr>
          <p:cNvPr id="216076" name="Text Box 24"/>
          <p:cNvSpPr txBox="1">
            <a:spLocks noChangeArrowheads="1"/>
          </p:cNvSpPr>
          <p:nvPr/>
        </p:nvSpPr>
        <p:spPr bwMode="auto">
          <a:xfrm>
            <a:off x="3005138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1</a:t>
            </a:r>
          </a:p>
        </p:txBody>
      </p:sp>
      <p:sp>
        <p:nvSpPr>
          <p:cNvPr id="216077" name="Text Box 25"/>
          <p:cNvSpPr txBox="1">
            <a:spLocks noChangeArrowheads="1"/>
          </p:cNvSpPr>
          <p:nvPr/>
        </p:nvSpPr>
        <p:spPr bwMode="auto">
          <a:xfrm>
            <a:off x="2576513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0</a:t>
            </a:r>
          </a:p>
        </p:txBody>
      </p:sp>
      <p:sp>
        <p:nvSpPr>
          <p:cNvPr id="216078" name="Text Box 26"/>
          <p:cNvSpPr txBox="1">
            <a:spLocks noChangeArrowheads="1"/>
          </p:cNvSpPr>
          <p:nvPr/>
        </p:nvSpPr>
        <p:spPr bwMode="auto">
          <a:xfrm>
            <a:off x="2146300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1</a:t>
            </a:r>
          </a:p>
        </p:txBody>
      </p:sp>
      <p:sp>
        <p:nvSpPr>
          <p:cNvPr id="216079" name="Text Box 27"/>
          <p:cNvSpPr txBox="1">
            <a:spLocks noChangeArrowheads="1"/>
          </p:cNvSpPr>
          <p:nvPr/>
        </p:nvSpPr>
        <p:spPr bwMode="auto">
          <a:xfrm>
            <a:off x="3435350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1</a:t>
            </a:r>
          </a:p>
        </p:txBody>
      </p:sp>
      <p:sp>
        <p:nvSpPr>
          <p:cNvPr id="216080" name="Text Box 28"/>
          <p:cNvSpPr txBox="1">
            <a:spLocks noChangeArrowheads="1"/>
          </p:cNvSpPr>
          <p:nvPr/>
        </p:nvSpPr>
        <p:spPr bwMode="auto">
          <a:xfrm>
            <a:off x="3863975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0</a:t>
            </a:r>
          </a:p>
        </p:txBody>
      </p:sp>
      <p:sp>
        <p:nvSpPr>
          <p:cNvPr id="815133" name="Line 29"/>
          <p:cNvSpPr>
            <a:spLocks noChangeShapeType="1"/>
          </p:cNvSpPr>
          <p:nvPr/>
        </p:nvSpPr>
        <p:spPr bwMode="auto">
          <a:xfrm flipH="1" flipV="1">
            <a:off x="4610100" y="4267200"/>
            <a:ext cx="3238500" cy="0"/>
          </a:xfrm>
          <a:prstGeom prst="line">
            <a:avLst/>
          </a:prstGeom>
          <a:noFill/>
          <a:ln w="19050">
            <a:solidFill>
              <a:srgbClr val="FF3300"/>
            </a:solidFill>
            <a:prstDash val="dash"/>
            <a:round/>
            <a:headEnd/>
            <a:tailEnd type="stealth" w="lg" len="lg"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815134" name="Text Box 30"/>
          <p:cNvSpPr txBox="1">
            <a:spLocks noChangeArrowheads="1"/>
          </p:cNvSpPr>
          <p:nvPr/>
        </p:nvSpPr>
        <p:spPr bwMode="auto">
          <a:xfrm>
            <a:off x="3162300" y="5102225"/>
            <a:ext cx="5588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+=0</a:t>
            </a:r>
          </a:p>
        </p:txBody>
      </p:sp>
      <p:sp>
        <p:nvSpPr>
          <p:cNvPr id="815135" name="AutoShape 31"/>
          <p:cNvSpPr>
            <a:spLocks noChangeArrowheads="1"/>
          </p:cNvSpPr>
          <p:nvPr/>
        </p:nvSpPr>
        <p:spPr bwMode="auto">
          <a:xfrm rot="5400000">
            <a:off x="2476500" y="4835525"/>
            <a:ext cx="838200" cy="304800"/>
          </a:xfrm>
          <a:custGeom>
            <a:avLst/>
            <a:gdLst>
              <a:gd name="T0" fmla="*/ 626981 w 21600"/>
              <a:gd name="T1" fmla="*/ 0 h 21600"/>
              <a:gd name="T2" fmla="*/ 0 w 21600"/>
              <a:gd name="T3" fmla="*/ 152400 h 21600"/>
              <a:gd name="T4" fmla="*/ 626981 w 21600"/>
              <a:gd name="T5" fmla="*/ 304800 h 21600"/>
              <a:gd name="T6" fmla="*/ 838200 w 21600"/>
              <a:gd name="T7" fmla="*/ 1524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528 h 21600"/>
              <a:gd name="T14" fmla="*/ 18943 w 21600"/>
              <a:gd name="T15" fmla="*/ 1607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157" y="0"/>
                </a:moveTo>
                <a:lnTo>
                  <a:pt x="16157" y="5528"/>
                </a:lnTo>
                <a:lnTo>
                  <a:pt x="3375" y="5528"/>
                </a:lnTo>
                <a:lnTo>
                  <a:pt x="3375" y="16072"/>
                </a:lnTo>
                <a:lnTo>
                  <a:pt x="16157" y="16072"/>
                </a:lnTo>
                <a:lnTo>
                  <a:pt x="16157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528"/>
                </a:moveTo>
                <a:lnTo>
                  <a:pt x="1350" y="16072"/>
                </a:lnTo>
                <a:lnTo>
                  <a:pt x="2700" y="16072"/>
                </a:lnTo>
                <a:lnTo>
                  <a:pt x="2700" y="5528"/>
                </a:lnTo>
                <a:close/>
              </a:path>
              <a:path w="21600" h="21600">
                <a:moveTo>
                  <a:pt x="0" y="5528"/>
                </a:moveTo>
                <a:lnTo>
                  <a:pt x="0" y="16072"/>
                </a:lnTo>
                <a:lnTo>
                  <a:pt x="675" y="16072"/>
                </a:lnTo>
                <a:lnTo>
                  <a:pt x="675" y="5528"/>
                </a:lnTo>
                <a:close/>
              </a:path>
            </a:pathLst>
          </a:custGeom>
          <a:solidFill>
            <a:srgbClr val="FF66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 anchor="ctr">
            <a:spAutoFit/>
            <a:flatTx/>
          </a:bodyPr>
          <a:lstStyle/>
          <a:p>
            <a:endParaRPr lang="zh-CN" altLang="en-US"/>
          </a:p>
        </p:txBody>
      </p:sp>
      <p:sp>
        <p:nvSpPr>
          <p:cNvPr id="815136" name="Text Box 32"/>
          <p:cNvSpPr txBox="1">
            <a:spLocks noChangeArrowheads="1"/>
          </p:cNvSpPr>
          <p:nvPr/>
        </p:nvSpPr>
        <p:spPr bwMode="auto">
          <a:xfrm>
            <a:off x="2689225" y="5443538"/>
            <a:ext cx="412750" cy="3397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kumimoji="1" lang="en-US" altLang="zh-CN" b="1">
                <a:solidFill>
                  <a:schemeClr val="accent2"/>
                </a:solidFill>
                <a:latin typeface="Times New Roman" pitchFamily="18" charset="0"/>
              </a:rPr>
              <a:t>44</a:t>
            </a:r>
          </a:p>
        </p:txBody>
      </p:sp>
      <p:sp>
        <p:nvSpPr>
          <p:cNvPr id="815137" name="Text Box 33"/>
          <p:cNvSpPr txBox="1">
            <a:spLocks noChangeArrowheads="1"/>
          </p:cNvSpPr>
          <p:nvPr/>
        </p:nvSpPr>
        <p:spPr bwMode="auto">
          <a:xfrm>
            <a:off x="4286250" y="4038600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33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16086" name="Rectangle 3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2.2.2  do_while</a:t>
            </a:r>
            <a:r>
              <a:rPr lang="zh-CN" altLang="en-US" sz="4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1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5133" grpId="0" animBg="1"/>
      <p:bldP spid="815134" grpId="0" autoUpdateAnimBg="0"/>
      <p:bldP spid="815135" grpId="0" animBg="1"/>
      <p:bldP spid="815136" grpId="0" animBg="1" autoUpdateAnimBg="0"/>
      <p:bldP spid="815137" grpId="0" animBg="1" autoUpdateAnimBg="0"/>
    </p:bld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Text Box 2"/>
          <p:cNvSpPr txBox="1">
            <a:spLocks noChangeArrowheads="1"/>
          </p:cNvSpPr>
          <p:nvPr/>
        </p:nvSpPr>
        <p:spPr bwMode="auto">
          <a:xfrm>
            <a:off x="609600" y="690563"/>
            <a:ext cx="5856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2-12  </a:t>
            </a:r>
            <a:r>
              <a:rPr kumimoji="1" lang="zh-CN" altLang="en-US" sz="2000" b="1">
                <a:latin typeface="Times New Roman" pitchFamily="18" charset="0"/>
              </a:rPr>
              <a:t>输入二进制数字串，转换成十进制正整数。</a:t>
            </a:r>
          </a:p>
        </p:txBody>
      </p:sp>
      <p:sp>
        <p:nvSpPr>
          <p:cNvPr id="217091" name="Rectangle 3"/>
          <p:cNvSpPr>
            <a:spLocks noChangeArrowheads="1"/>
          </p:cNvSpPr>
          <p:nvPr/>
        </p:nvSpPr>
        <p:spPr bwMode="auto">
          <a:xfrm>
            <a:off x="1181100" y="1066800"/>
            <a:ext cx="697230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220000"/>
              </a:lnSpc>
            </a:pPr>
            <a:r>
              <a:rPr kumimoji="1" lang="zh-CN" altLang="en-US" b="1">
                <a:latin typeface="宋体" pitchFamily="2" charset="-122"/>
              </a:rPr>
              <a:t>二进制数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n-1</a:t>
            </a:r>
            <a:r>
              <a:rPr kumimoji="1" lang="en-US" altLang="zh-CN" b="1">
                <a:latin typeface="Times New Roman" pitchFamily="18" charset="0"/>
              </a:rPr>
              <a:t>…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2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1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0</a:t>
            </a:r>
            <a:r>
              <a:rPr kumimoji="1" lang="zh-CN" altLang="en-US" b="1">
                <a:latin typeface="宋体" pitchFamily="2" charset="-122"/>
              </a:rPr>
              <a:t>有转换为十进制</a:t>
            </a:r>
            <a:r>
              <a:rPr kumimoji="1" lang="en-US" altLang="zh-CN" b="1">
                <a:latin typeface="宋体" pitchFamily="2" charset="-122"/>
              </a:rPr>
              <a:t>Dec</a:t>
            </a:r>
            <a:r>
              <a:rPr kumimoji="1" lang="zh-CN" altLang="en-US" b="1">
                <a:latin typeface="宋体" pitchFamily="2" charset="-122"/>
              </a:rPr>
              <a:t>的公式：</a:t>
            </a:r>
          </a:p>
          <a:p>
            <a:pPr>
              <a:lnSpc>
                <a:spcPct val="220000"/>
              </a:lnSpc>
            </a:pPr>
            <a:r>
              <a:rPr kumimoji="1" lang="en-US" altLang="zh-CN" b="1">
                <a:latin typeface="宋体" pitchFamily="2" charset="-122"/>
              </a:rPr>
              <a:t>Dec = b</a:t>
            </a:r>
            <a:r>
              <a:rPr kumimoji="1" lang="en-US" altLang="zh-CN" b="1" baseline="-30000">
                <a:latin typeface="宋体" pitchFamily="2" charset="-122"/>
              </a:rPr>
              <a:t>n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n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n-1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n-1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Times New Roman" pitchFamily="18" charset="0"/>
              </a:rPr>
              <a:t>…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2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2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1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1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0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0</a:t>
            </a:r>
            <a:r>
              <a:rPr kumimoji="1" lang="en-US" altLang="zh-CN" b="1">
                <a:latin typeface="Times New Roman" pitchFamily="18" charset="0"/>
              </a:rPr>
              <a:t> </a:t>
            </a:r>
          </a:p>
        </p:txBody>
      </p:sp>
      <p:sp>
        <p:nvSpPr>
          <p:cNvPr id="217092" name="Text Box 4"/>
          <p:cNvSpPr txBox="1">
            <a:spLocks noChangeArrowheads="1"/>
          </p:cNvSpPr>
          <p:nvPr/>
        </p:nvSpPr>
        <p:spPr bwMode="auto">
          <a:xfrm>
            <a:off x="762000" y="2959100"/>
            <a:ext cx="221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输入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—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移位  转换</a:t>
            </a:r>
          </a:p>
        </p:txBody>
      </p:sp>
      <p:sp>
        <p:nvSpPr>
          <p:cNvPr id="217093" name="Text Box 5"/>
          <p:cNvSpPr txBox="1">
            <a:spLocks noChangeArrowheads="1"/>
          </p:cNvSpPr>
          <p:nvPr/>
        </p:nvSpPr>
        <p:spPr bwMode="auto">
          <a:xfrm>
            <a:off x="815975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17094" name="Text Box 6"/>
          <p:cNvSpPr txBox="1">
            <a:spLocks noChangeArrowheads="1"/>
          </p:cNvSpPr>
          <p:nvPr/>
        </p:nvSpPr>
        <p:spPr bwMode="auto">
          <a:xfrm>
            <a:off x="6292850" y="3522663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b="1">
                <a:latin typeface="Times New Roman" pitchFamily="18" charset="0"/>
              </a:rPr>
              <a:t>输入串</a:t>
            </a:r>
          </a:p>
        </p:txBody>
      </p:sp>
      <p:grpSp>
        <p:nvGrpSpPr>
          <p:cNvPr id="217095" name="Group 7"/>
          <p:cNvGrpSpPr>
            <a:grpSpLocks/>
          </p:cNvGrpSpPr>
          <p:nvPr/>
        </p:nvGrpSpPr>
        <p:grpSpPr bwMode="auto">
          <a:xfrm>
            <a:off x="1219200" y="3522663"/>
            <a:ext cx="3429000" cy="976312"/>
            <a:chOff x="768" y="2219"/>
            <a:chExt cx="2160" cy="615"/>
          </a:xfrm>
        </p:grpSpPr>
        <p:grpSp>
          <p:nvGrpSpPr>
            <p:cNvPr id="217120" name="Group 8"/>
            <p:cNvGrpSpPr>
              <a:grpSpLocks/>
            </p:cNvGrpSpPr>
            <p:nvPr/>
          </p:nvGrpSpPr>
          <p:grpSpPr bwMode="auto">
            <a:xfrm>
              <a:off x="768" y="2498"/>
              <a:ext cx="2160" cy="336"/>
              <a:chOff x="1152" y="2160"/>
              <a:chExt cx="1920" cy="240"/>
            </a:xfrm>
          </p:grpSpPr>
          <p:sp>
            <p:nvSpPr>
              <p:cNvPr id="217122" name="Rectangle 9"/>
              <p:cNvSpPr>
                <a:spLocks noChangeArrowheads="1"/>
              </p:cNvSpPr>
              <p:nvPr/>
            </p:nvSpPr>
            <p:spPr bwMode="auto">
              <a:xfrm>
                <a:off x="1152" y="2160"/>
                <a:ext cx="192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7123" name="Line 10"/>
              <p:cNvSpPr>
                <a:spLocks noChangeShapeType="1"/>
              </p:cNvSpPr>
              <p:nvPr/>
            </p:nvSpPr>
            <p:spPr bwMode="auto">
              <a:xfrm>
                <a:off x="139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7124" name="Line 11"/>
              <p:cNvSpPr>
                <a:spLocks noChangeShapeType="1"/>
              </p:cNvSpPr>
              <p:nvPr/>
            </p:nvSpPr>
            <p:spPr bwMode="auto">
              <a:xfrm>
                <a:off x="163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7125" name="Line 12"/>
              <p:cNvSpPr>
                <a:spLocks noChangeShapeType="1"/>
              </p:cNvSpPr>
              <p:nvPr/>
            </p:nvSpPr>
            <p:spPr bwMode="auto">
              <a:xfrm>
                <a:off x="187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7126" name="Line 13"/>
              <p:cNvSpPr>
                <a:spLocks noChangeShapeType="1"/>
              </p:cNvSpPr>
              <p:nvPr/>
            </p:nvSpPr>
            <p:spPr bwMode="auto">
              <a:xfrm>
                <a:off x="211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7127" name="Line 14"/>
              <p:cNvSpPr>
                <a:spLocks noChangeShapeType="1"/>
              </p:cNvSpPr>
              <p:nvPr/>
            </p:nvSpPr>
            <p:spPr bwMode="auto">
              <a:xfrm>
                <a:off x="235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7128" name="Line 15"/>
              <p:cNvSpPr>
                <a:spLocks noChangeShapeType="1"/>
              </p:cNvSpPr>
              <p:nvPr/>
            </p:nvSpPr>
            <p:spPr bwMode="auto">
              <a:xfrm>
                <a:off x="259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7129" name="Line 16"/>
              <p:cNvSpPr>
                <a:spLocks noChangeShapeType="1"/>
              </p:cNvSpPr>
              <p:nvPr/>
            </p:nvSpPr>
            <p:spPr bwMode="auto">
              <a:xfrm>
                <a:off x="283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17121" name="Text Box 17"/>
            <p:cNvSpPr txBox="1">
              <a:spLocks noChangeArrowheads="1"/>
            </p:cNvSpPr>
            <p:nvPr/>
          </p:nvSpPr>
          <p:spPr bwMode="auto">
            <a:xfrm>
              <a:off x="796" y="2219"/>
              <a:ext cx="5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b="1">
                  <a:latin typeface="Times New Roman" pitchFamily="18" charset="0"/>
                </a:rPr>
                <a:t>Binary</a:t>
              </a:r>
            </a:p>
          </p:txBody>
        </p:sp>
      </p:grpSp>
      <p:grpSp>
        <p:nvGrpSpPr>
          <p:cNvPr id="217096" name="Group 18"/>
          <p:cNvGrpSpPr>
            <a:grpSpLocks/>
          </p:cNvGrpSpPr>
          <p:nvPr/>
        </p:nvGrpSpPr>
        <p:grpSpPr bwMode="auto">
          <a:xfrm>
            <a:off x="1250950" y="4894263"/>
            <a:ext cx="2787650" cy="896937"/>
            <a:chOff x="788" y="3083"/>
            <a:chExt cx="1756" cy="565"/>
          </a:xfrm>
        </p:grpSpPr>
        <p:sp>
          <p:nvSpPr>
            <p:cNvPr id="217118" name="Text Box 19"/>
            <p:cNvSpPr txBox="1">
              <a:spLocks noChangeArrowheads="1"/>
            </p:cNvSpPr>
            <p:nvPr/>
          </p:nvSpPr>
          <p:spPr bwMode="auto">
            <a:xfrm>
              <a:off x="788" y="3083"/>
              <a:ext cx="6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b="1">
                  <a:latin typeface="Times New Roman" pitchFamily="18" charset="0"/>
                </a:rPr>
                <a:t>Decimal</a:t>
              </a:r>
            </a:p>
          </p:txBody>
        </p:sp>
        <p:sp>
          <p:nvSpPr>
            <p:cNvPr id="816148" name="Rectangle 20"/>
            <p:cNvSpPr>
              <a:spLocks noChangeArrowheads="1"/>
            </p:cNvSpPr>
            <p:nvPr/>
          </p:nvSpPr>
          <p:spPr bwMode="auto">
            <a:xfrm>
              <a:off x="1152" y="3411"/>
              <a:ext cx="1392" cy="23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FF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81320" dir="3080412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b="1">
                  <a:latin typeface="Times New Roman" pitchFamily="18" charset="0"/>
                </a:rPr>
                <a:t>44</a:t>
              </a:r>
            </a:p>
          </p:txBody>
        </p:sp>
      </p:grpSp>
      <p:grpSp>
        <p:nvGrpSpPr>
          <p:cNvPr id="217097" name="Group 21"/>
          <p:cNvGrpSpPr>
            <a:grpSpLocks/>
          </p:cNvGrpSpPr>
          <p:nvPr/>
        </p:nvGrpSpPr>
        <p:grpSpPr bwMode="auto">
          <a:xfrm>
            <a:off x="1717675" y="4041775"/>
            <a:ext cx="2874963" cy="366713"/>
            <a:chOff x="1082" y="2546"/>
            <a:chExt cx="1811" cy="231"/>
          </a:xfrm>
        </p:grpSpPr>
        <p:sp>
          <p:nvSpPr>
            <p:cNvPr id="217111" name="Text Box 22"/>
            <p:cNvSpPr txBox="1">
              <a:spLocks noChangeArrowheads="1"/>
            </p:cNvSpPr>
            <p:nvPr/>
          </p:nvSpPr>
          <p:spPr bwMode="auto">
            <a:xfrm>
              <a:off x="1082" y="2546"/>
              <a:ext cx="188" cy="231"/>
            </a:xfrm>
            <a:prstGeom prst="rect">
              <a:avLst/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17112" name="Text Box 23"/>
            <p:cNvSpPr txBox="1">
              <a:spLocks noChangeArrowheads="1"/>
            </p:cNvSpPr>
            <p:nvPr/>
          </p:nvSpPr>
          <p:spPr bwMode="auto">
            <a:xfrm>
              <a:off x="2705" y="2546"/>
              <a:ext cx="188" cy="231"/>
            </a:xfrm>
            <a:prstGeom prst="rect">
              <a:avLst/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17113" name="Text Box 24"/>
            <p:cNvSpPr txBox="1">
              <a:spLocks noChangeArrowheads="1"/>
            </p:cNvSpPr>
            <p:nvPr/>
          </p:nvSpPr>
          <p:spPr bwMode="auto">
            <a:xfrm>
              <a:off x="1893" y="2546"/>
              <a:ext cx="188" cy="231"/>
            </a:xfrm>
            <a:prstGeom prst="rect">
              <a:avLst/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17114" name="Text Box 25"/>
            <p:cNvSpPr txBox="1">
              <a:spLocks noChangeArrowheads="1"/>
            </p:cNvSpPr>
            <p:nvPr/>
          </p:nvSpPr>
          <p:spPr bwMode="auto">
            <a:xfrm>
              <a:off x="1623" y="2546"/>
              <a:ext cx="188" cy="231"/>
            </a:xfrm>
            <a:prstGeom prst="rect">
              <a:avLst/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17115" name="Text Box 26"/>
            <p:cNvSpPr txBox="1">
              <a:spLocks noChangeArrowheads="1"/>
            </p:cNvSpPr>
            <p:nvPr/>
          </p:nvSpPr>
          <p:spPr bwMode="auto">
            <a:xfrm>
              <a:off x="1352" y="2546"/>
              <a:ext cx="188" cy="231"/>
            </a:xfrm>
            <a:prstGeom prst="rect">
              <a:avLst/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17116" name="Text Box 27"/>
            <p:cNvSpPr txBox="1">
              <a:spLocks noChangeArrowheads="1"/>
            </p:cNvSpPr>
            <p:nvPr/>
          </p:nvSpPr>
          <p:spPr bwMode="auto">
            <a:xfrm>
              <a:off x="2164" y="2546"/>
              <a:ext cx="188" cy="231"/>
            </a:xfrm>
            <a:prstGeom prst="rect">
              <a:avLst/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17117" name="Text Box 28"/>
            <p:cNvSpPr txBox="1">
              <a:spLocks noChangeArrowheads="1"/>
            </p:cNvSpPr>
            <p:nvPr/>
          </p:nvSpPr>
          <p:spPr bwMode="auto">
            <a:xfrm>
              <a:off x="2434" y="2546"/>
              <a:ext cx="188" cy="231"/>
            </a:xfrm>
            <a:prstGeom prst="rect">
              <a:avLst/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0</a:t>
              </a:r>
            </a:p>
          </p:txBody>
        </p:sp>
      </p:grpSp>
      <p:sp>
        <p:nvSpPr>
          <p:cNvPr id="816157" name="Text Box 29"/>
          <p:cNvSpPr txBox="1">
            <a:spLocks noChangeArrowheads="1"/>
          </p:cNvSpPr>
          <p:nvPr/>
        </p:nvSpPr>
        <p:spPr bwMode="auto">
          <a:xfrm>
            <a:off x="1287463" y="4038600"/>
            <a:ext cx="298450" cy="366713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0</a:t>
            </a:r>
          </a:p>
        </p:txBody>
      </p:sp>
      <p:sp>
        <p:nvSpPr>
          <p:cNvPr id="816158" name="Text Box 30"/>
          <p:cNvSpPr txBox="1">
            <a:spLocks noChangeArrowheads="1"/>
          </p:cNvSpPr>
          <p:nvPr/>
        </p:nvSpPr>
        <p:spPr bwMode="auto">
          <a:xfrm>
            <a:off x="3863975" y="4038600"/>
            <a:ext cx="298450" cy="366713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0</a:t>
            </a:r>
          </a:p>
        </p:txBody>
      </p:sp>
      <p:sp>
        <p:nvSpPr>
          <p:cNvPr id="816159" name="Text Box 31"/>
          <p:cNvSpPr txBox="1">
            <a:spLocks noChangeArrowheads="1"/>
          </p:cNvSpPr>
          <p:nvPr/>
        </p:nvSpPr>
        <p:spPr bwMode="auto">
          <a:xfrm>
            <a:off x="2574925" y="4038600"/>
            <a:ext cx="298450" cy="366713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1</a:t>
            </a:r>
          </a:p>
        </p:txBody>
      </p:sp>
      <p:sp>
        <p:nvSpPr>
          <p:cNvPr id="816160" name="Text Box 32"/>
          <p:cNvSpPr txBox="1">
            <a:spLocks noChangeArrowheads="1"/>
          </p:cNvSpPr>
          <p:nvPr/>
        </p:nvSpPr>
        <p:spPr bwMode="auto">
          <a:xfrm>
            <a:off x="2146300" y="4038600"/>
            <a:ext cx="298450" cy="366713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0</a:t>
            </a:r>
          </a:p>
        </p:txBody>
      </p:sp>
      <p:sp>
        <p:nvSpPr>
          <p:cNvPr id="816161" name="Text Box 33"/>
          <p:cNvSpPr txBox="1">
            <a:spLocks noChangeArrowheads="1"/>
          </p:cNvSpPr>
          <p:nvPr/>
        </p:nvSpPr>
        <p:spPr bwMode="auto">
          <a:xfrm>
            <a:off x="1716088" y="4038600"/>
            <a:ext cx="298450" cy="366713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1</a:t>
            </a:r>
          </a:p>
        </p:txBody>
      </p:sp>
      <p:sp>
        <p:nvSpPr>
          <p:cNvPr id="816162" name="Text Box 34"/>
          <p:cNvSpPr txBox="1">
            <a:spLocks noChangeArrowheads="1"/>
          </p:cNvSpPr>
          <p:nvPr/>
        </p:nvSpPr>
        <p:spPr bwMode="auto">
          <a:xfrm>
            <a:off x="3005138" y="4038600"/>
            <a:ext cx="298450" cy="366713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1</a:t>
            </a:r>
          </a:p>
        </p:txBody>
      </p:sp>
      <p:sp>
        <p:nvSpPr>
          <p:cNvPr id="816163" name="Text Box 35"/>
          <p:cNvSpPr txBox="1">
            <a:spLocks noChangeArrowheads="1"/>
          </p:cNvSpPr>
          <p:nvPr/>
        </p:nvSpPr>
        <p:spPr bwMode="auto">
          <a:xfrm>
            <a:off x="3433763" y="4038600"/>
            <a:ext cx="298450" cy="366713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0</a:t>
            </a:r>
          </a:p>
        </p:txBody>
      </p:sp>
      <p:sp>
        <p:nvSpPr>
          <p:cNvPr id="816164" name="Text Box 36"/>
          <p:cNvSpPr txBox="1">
            <a:spLocks noChangeArrowheads="1"/>
          </p:cNvSpPr>
          <p:nvPr/>
        </p:nvSpPr>
        <p:spPr bwMode="auto">
          <a:xfrm>
            <a:off x="4294188" y="4038600"/>
            <a:ext cx="298450" cy="366713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 i="1">
                <a:latin typeface="Times New Roman" pitchFamily="18" charset="0"/>
              </a:rPr>
              <a:t>0</a:t>
            </a:r>
          </a:p>
        </p:txBody>
      </p:sp>
      <p:sp>
        <p:nvSpPr>
          <p:cNvPr id="816165" name="Text Box 37"/>
          <p:cNvSpPr txBox="1">
            <a:spLocks noChangeArrowheads="1"/>
          </p:cNvSpPr>
          <p:nvPr/>
        </p:nvSpPr>
        <p:spPr bwMode="auto">
          <a:xfrm>
            <a:off x="3352800" y="3657600"/>
            <a:ext cx="5270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×2</a:t>
            </a:r>
          </a:p>
        </p:txBody>
      </p:sp>
      <p:sp>
        <p:nvSpPr>
          <p:cNvPr id="816166" name="Text Box 38"/>
          <p:cNvSpPr txBox="1">
            <a:spLocks noChangeArrowheads="1"/>
          </p:cNvSpPr>
          <p:nvPr/>
        </p:nvSpPr>
        <p:spPr bwMode="auto">
          <a:xfrm>
            <a:off x="3198813" y="5105400"/>
            <a:ext cx="54292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*=2</a:t>
            </a:r>
          </a:p>
        </p:txBody>
      </p:sp>
      <p:sp>
        <p:nvSpPr>
          <p:cNvPr id="816167" name="Text Box 39"/>
          <p:cNvSpPr txBox="1">
            <a:spLocks noChangeArrowheads="1"/>
          </p:cNvSpPr>
          <p:nvPr/>
        </p:nvSpPr>
        <p:spPr bwMode="auto">
          <a:xfrm>
            <a:off x="2727325" y="5446713"/>
            <a:ext cx="412750" cy="3397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kumimoji="1" lang="en-US" altLang="zh-CN" b="1">
                <a:solidFill>
                  <a:schemeClr val="accent2"/>
                </a:solidFill>
                <a:latin typeface="Times New Roman" pitchFamily="18" charset="0"/>
              </a:rPr>
              <a:t>88</a:t>
            </a:r>
          </a:p>
        </p:txBody>
      </p:sp>
      <p:sp>
        <p:nvSpPr>
          <p:cNvPr id="816168" name="AutoShape 40"/>
          <p:cNvSpPr>
            <a:spLocks noChangeArrowheads="1"/>
          </p:cNvSpPr>
          <p:nvPr/>
        </p:nvSpPr>
        <p:spPr bwMode="auto">
          <a:xfrm rot="5400000">
            <a:off x="2514600" y="4835525"/>
            <a:ext cx="838200" cy="304800"/>
          </a:xfrm>
          <a:custGeom>
            <a:avLst/>
            <a:gdLst>
              <a:gd name="T0" fmla="*/ 626981 w 21600"/>
              <a:gd name="T1" fmla="*/ 0 h 21600"/>
              <a:gd name="T2" fmla="*/ 0 w 21600"/>
              <a:gd name="T3" fmla="*/ 152400 h 21600"/>
              <a:gd name="T4" fmla="*/ 626981 w 21600"/>
              <a:gd name="T5" fmla="*/ 304800 h 21600"/>
              <a:gd name="T6" fmla="*/ 838200 w 21600"/>
              <a:gd name="T7" fmla="*/ 1524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528 h 21600"/>
              <a:gd name="T14" fmla="*/ 18943 w 21600"/>
              <a:gd name="T15" fmla="*/ 1607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157" y="0"/>
                </a:moveTo>
                <a:lnTo>
                  <a:pt x="16157" y="5528"/>
                </a:lnTo>
                <a:lnTo>
                  <a:pt x="3375" y="5528"/>
                </a:lnTo>
                <a:lnTo>
                  <a:pt x="3375" y="16072"/>
                </a:lnTo>
                <a:lnTo>
                  <a:pt x="16157" y="16072"/>
                </a:lnTo>
                <a:lnTo>
                  <a:pt x="16157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528"/>
                </a:moveTo>
                <a:lnTo>
                  <a:pt x="1350" y="16072"/>
                </a:lnTo>
                <a:lnTo>
                  <a:pt x="2700" y="16072"/>
                </a:lnTo>
                <a:lnTo>
                  <a:pt x="2700" y="5528"/>
                </a:lnTo>
                <a:close/>
              </a:path>
              <a:path w="21600" h="21600">
                <a:moveTo>
                  <a:pt x="0" y="5528"/>
                </a:moveTo>
                <a:lnTo>
                  <a:pt x="0" y="16072"/>
                </a:lnTo>
                <a:lnTo>
                  <a:pt x="675" y="16072"/>
                </a:lnTo>
                <a:lnTo>
                  <a:pt x="675" y="5528"/>
                </a:lnTo>
                <a:close/>
              </a:path>
            </a:pathLst>
          </a:custGeom>
          <a:solidFill>
            <a:srgbClr val="FF66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 anchor="ctr">
            <a:spAutoFit/>
            <a:flatTx/>
          </a:bodyPr>
          <a:lstStyle/>
          <a:p>
            <a:endParaRPr lang="zh-CN" altLang="en-US"/>
          </a:p>
        </p:txBody>
      </p:sp>
      <p:sp>
        <p:nvSpPr>
          <p:cNvPr id="217110" name="Rectangle 4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2.2.2  do_while</a:t>
            </a:r>
            <a:r>
              <a:rPr lang="zh-CN" altLang="en-US" sz="4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81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"/>
                                        <p:tgtEl>
                                          <p:spTgt spid="81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" dur="500"/>
                                        <p:tgtEl>
                                          <p:spTgt spid="81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500"/>
                                        <p:tgtEl>
                                          <p:spTgt spid="81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500"/>
                                        <p:tgtEl>
                                          <p:spTgt spid="81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500"/>
                                        <p:tgtEl>
                                          <p:spTgt spid="81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6" dur="500"/>
                                        <p:tgtEl>
                                          <p:spTgt spid="81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0" dur="500"/>
                                        <p:tgtEl>
                                          <p:spTgt spid="81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81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16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1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16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16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8" dur="500"/>
                                        <p:tgtEl>
                                          <p:spTgt spid="81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6157" grpId="0" animBg="1" autoUpdateAnimBg="0"/>
      <p:bldP spid="816158" grpId="0" animBg="1" autoUpdateAnimBg="0"/>
      <p:bldP spid="816159" grpId="0" animBg="1" autoUpdateAnimBg="0"/>
      <p:bldP spid="816160" grpId="0" animBg="1" autoUpdateAnimBg="0"/>
      <p:bldP spid="816161" grpId="0" animBg="1" autoUpdateAnimBg="0"/>
      <p:bldP spid="816162" grpId="0" animBg="1" autoUpdateAnimBg="0"/>
      <p:bldP spid="816163" grpId="0" animBg="1" autoUpdateAnimBg="0"/>
      <p:bldP spid="816164" grpId="0" animBg="1" autoUpdateAnimBg="0"/>
      <p:bldP spid="816165" grpId="0" autoUpdateAnimBg="0"/>
      <p:bldP spid="816166" grpId="0" autoUpdateAnimBg="0"/>
      <p:bldP spid="816167" grpId="0" animBg="1" autoUpdateAnimBg="0"/>
      <p:bldP spid="816168" grpId="0" animBg="1"/>
    </p:bld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/>
          <p:cNvSpPr txBox="1">
            <a:spLocks noChangeArrowheads="1"/>
          </p:cNvSpPr>
          <p:nvPr/>
        </p:nvSpPr>
        <p:spPr bwMode="auto">
          <a:xfrm>
            <a:off x="609600" y="690563"/>
            <a:ext cx="5856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2-12  </a:t>
            </a:r>
            <a:r>
              <a:rPr kumimoji="1" lang="zh-CN" altLang="en-US" sz="2000" b="1">
                <a:latin typeface="Times New Roman" pitchFamily="18" charset="0"/>
              </a:rPr>
              <a:t>输入二进制数字串，转换成十进制正整数。</a:t>
            </a:r>
          </a:p>
        </p:txBody>
      </p:sp>
      <p:sp>
        <p:nvSpPr>
          <p:cNvPr id="218115" name="Rectangle 3"/>
          <p:cNvSpPr>
            <a:spLocks noChangeArrowheads="1"/>
          </p:cNvSpPr>
          <p:nvPr/>
        </p:nvSpPr>
        <p:spPr bwMode="auto">
          <a:xfrm>
            <a:off x="1181100" y="1066800"/>
            <a:ext cx="697230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220000"/>
              </a:lnSpc>
            </a:pPr>
            <a:r>
              <a:rPr kumimoji="1" lang="zh-CN" altLang="en-US" b="1">
                <a:latin typeface="宋体" pitchFamily="2" charset="-122"/>
              </a:rPr>
              <a:t>二进制数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n-1</a:t>
            </a:r>
            <a:r>
              <a:rPr kumimoji="1" lang="en-US" altLang="zh-CN" b="1">
                <a:latin typeface="Times New Roman" pitchFamily="18" charset="0"/>
              </a:rPr>
              <a:t>…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2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1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0</a:t>
            </a:r>
            <a:r>
              <a:rPr kumimoji="1" lang="zh-CN" altLang="en-US" b="1">
                <a:latin typeface="宋体" pitchFamily="2" charset="-122"/>
              </a:rPr>
              <a:t>有转换为十进制</a:t>
            </a:r>
            <a:r>
              <a:rPr kumimoji="1" lang="en-US" altLang="zh-CN" b="1">
                <a:latin typeface="宋体" pitchFamily="2" charset="-122"/>
              </a:rPr>
              <a:t>Dec</a:t>
            </a:r>
            <a:r>
              <a:rPr kumimoji="1" lang="zh-CN" altLang="en-US" b="1">
                <a:latin typeface="宋体" pitchFamily="2" charset="-122"/>
              </a:rPr>
              <a:t>的公式：</a:t>
            </a:r>
          </a:p>
          <a:p>
            <a:pPr>
              <a:lnSpc>
                <a:spcPct val="220000"/>
              </a:lnSpc>
            </a:pPr>
            <a:r>
              <a:rPr kumimoji="1" lang="en-US" altLang="zh-CN" b="1">
                <a:latin typeface="宋体" pitchFamily="2" charset="-122"/>
              </a:rPr>
              <a:t>Dec = b</a:t>
            </a:r>
            <a:r>
              <a:rPr kumimoji="1" lang="en-US" altLang="zh-CN" b="1" baseline="-30000">
                <a:latin typeface="宋体" pitchFamily="2" charset="-122"/>
              </a:rPr>
              <a:t>n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n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n-1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n-1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Times New Roman" pitchFamily="18" charset="0"/>
              </a:rPr>
              <a:t>…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2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2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1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1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0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0</a:t>
            </a:r>
            <a:r>
              <a:rPr kumimoji="1" lang="en-US" altLang="zh-CN" b="1">
                <a:latin typeface="Times New Roman" pitchFamily="18" charset="0"/>
              </a:rPr>
              <a:t> </a:t>
            </a:r>
          </a:p>
        </p:txBody>
      </p:sp>
      <p:sp>
        <p:nvSpPr>
          <p:cNvPr id="218116" name="Text Box 4"/>
          <p:cNvSpPr txBox="1">
            <a:spLocks noChangeArrowheads="1"/>
          </p:cNvSpPr>
          <p:nvPr/>
        </p:nvSpPr>
        <p:spPr bwMode="auto">
          <a:xfrm>
            <a:off x="762000" y="2959100"/>
            <a:ext cx="221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输入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—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移位  转换</a:t>
            </a:r>
          </a:p>
        </p:txBody>
      </p:sp>
      <p:sp>
        <p:nvSpPr>
          <p:cNvPr id="218117" name="Text Box 5"/>
          <p:cNvSpPr txBox="1">
            <a:spLocks noChangeArrowheads="1"/>
          </p:cNvSpPr>
          <p:nvPr/>
        </p:nvSpPr>
        <p:spPr bwMode="auto">
          <a:xfrm>
            <a:off x="815975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33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18118" name="Text Box 6"/>
          <p:cNvSpPr txBox="1">
            <a:spLocks noChangeArrowheads="1"/>
          </p:cNvSpPr>
          <p:nvPr/>
        </p:nvSpPr>
        <p:spPr bwMode="auto">
          <a:xfrm>
            <a:off x="6292850" y="3522663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b="1">
                <a:latin typeface="Times New Roman" pitchFamily="18" charset="0"/>
              </a:rPr>
              <a:t>输入串</a:t>
            </a:r>
          </a:p>
        </p:txBody>
      </p:sp>
      <p:grpSp>
        <p:nvGrpSpPr>
          <p:cNvPr id="218119" name="Group 7"/>
          <p:cNvGrpSpPr>
            <a:grpSpLocks/>
          </p:cNvGrpSpPr>
          <p:nvPr/>
        </p:nvGrpSpPr>
        <p:grpSpPr bwMode="auto">
          <a:xfrm>
            <a:off x="1219200" y="3522663"/>
            <a:ext cx="3429000" cy="976312"/>
            <a:chOff x="768" y="2219"/>
            <a:chExt cx="2160" cy="615"/>
          </a:xfrm>
        </p:grpSpPr>
        <p:grpSp>
          <p:nvGrpSpPr>
            <p:cNvPr id="218146" name="Group 8"/>
            <p:cNvGrpSpPr>
              <a:grpSpLocks/>
            </p:cNvGrpSpPr>
            <p:nvPr/>
          </p:nvGrpSpPr>
          <p:grpSpPr bwMode="auto">
            <a:xfrm>
              <a:off x="768" y="2498"/>
              <a:ext cx="2160" cy="336"/>
              <a:chOff x="1152" y="2160"/>
              <a:chExt cx="1920" cy="240"/>
            </a:xfrm>
          </p:grpSpPr>
          <p:sp>
            <p:nvSpPr>
              <p:cNvPr id="218148" name="Rectangle 9"/>
              <p:cNvSpPr>
                <a:spLocks noChangeArrowheads="1"/>
              </p:cNvSpPr>
              <p:nvPr/>
            </p:nvSpPr>
            <p:spPr bwMode="auto">
              <a:xfrm>
                <a:off x="1152" y="2160"/>
                <a:ext cx="192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8149" name="Line 10"/>
              <p:cNvSpPr>
                <a:spLocks noChangeShapeType="1"/>
              </p:cNvSpPr>
              <p:nvPr/>
            </p:nvSpPr>
            <p:spPr bwMode="auto">
              <a:xfrm>
                <a:off x="139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8150" name="Line 11"/>
              <p:cNvSpPr>
                <a:spLocks noChangeShapeType="1"/>
              </p:cNvSpPr>
              <p:nvPr/>
            </p:nvSpPr>
            <p:spPr bwMode="auto">
              <a:xfrm>
                <a:off x="163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8151" name="Line 12"/>
              <p:cNvSpPr>
                <a:spLocks noChangeShapeType="1"/>
              </p:cNvSpPr>
              <p:nvPr/>
            </p:nvSpPr>
            <p:spPr bwMode="auto">
              <a:xfrm>
                <a:off x="187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8152" name="Line 13"/>
              <p:cNvSpPr>
                <a:spLocks noChangeShapeType="1"/>
              </p:cNvSpPr>
              <p:nvPr/>
            </p:nvSpPr>
            <p:spPr bwMode="auto">
              <a:xfrm>
                <a:off x="211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8153" name="Line 14"/>
              <p:cNvSpPr>
                <a:spLocks noChangeShapeType="1"/>
              </p:cNvSpPr>
              <p:nvPr/>
            </p:nvSpPr>
            <p:spPr bwMode="auto">
              <a:xfrm>
                <a:off x="235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8154" name="Line 15"/>
              <p:cNvSpPr>
                <a:spLocks noChangeShapeType="1"/>
              </p:cNvSpPr>
              <p:nvPr/>
            </p:nvSpPr>
            <p:spPr bwMode="auto">
              <a:xfrm>
                <a:off x="259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8155" name="Line 16"/>
              <p:cNvSpPr>
                <a:spLocks noChangeShapeType="1"/>
              </p:cNvSpPr>
              <p:nvPr/>
            </p:nvSpPr>
            <p:spPr bwMode="auto">
              <a:xfrm>
                <a:off x="283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18147" name="Text Box 17"/>
            <p:cNvSpPr txBox="1">
              <a:spLocks noChangeArrowheads="1"/>
            </p:cNvSpPr>
            <p:nvPr/>
          </p:nvSpPr>
          <p:spPr bwMode="auto">
            <a:xfrm>
              <a:off x="796" y="2219"/>
              <a:ext cx="5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b="1">
                  <a:latin typeface="Times New Roman" pitchFamily="18" charset="0"/>
                </a:rPr>
                <a:t>Binary</a:t>
              </a:r>
            </a:p>
          </p:txBody>
        </p:sp>
      </p:grpSp>
      <p:grpSp>
        <p:nvGrpSpPr>
          <p:cNvPr id="218120" name="Group 18"/>
          <p:cNvGrpSpPr>
            <a:grpSpLocks/>
          </p:cNvGrpSpPr>
          <p:nvPr/>
        </p:nvGrpSpPr>
        <p:grpSpPr bwMode="auto">
          <a:xfrm>
            <a:off x="1250950" y="4894263"/>
            <a:ext cx="2787650" cy="896937"/>
            <a:chOff x="788" y="3083"/>
            <a:chExt cx="1756" cy="565"/>
          </a:xfrm>
        </p:grpSpPr>
        <p:sp>
          <p:nvSpPr>
            <p:cNvPr id="218144" name="Text Box 19"/>
            <p:cNvSpPr txBox="1">
              <a:spLocks noChangeArrowheads="1"/>
            </p:cNvSpPr>
            <p:nvPr/>
          </p:nvSpPr>
          <p:spPr bwMode="auto">
            <a:xfrm>
              <a:off x="788" y="3083"/>
              <a:ext cx="6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b="1">
                  <a:latin typeface="Times New Roman" pitchFamily="18" charset="0"/>
                </a:rPr>
                <a:t>Decimal</a:t>
              </a:r>
            </a:p>
          </p:txBody>
        </p:sp>
        <p:sp>
          <p:nvSpPr>
            <p:cNvPr id="817172" name="Rectangle 20"/>
            <p:cNvSpPr>
              <a:spLocks noChangeArrowheads="1"/>
            </p:cNvSpPr>
            <p:nvPr/>
          </p:nvSpPr>
          <p:spPr bwMode="auto">
            <a:xfrm>
              <a:off x="1152" y="3411"/>
              <a:ext cx="1392" cy="23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FF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81320" dir="3080412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b="1">
                  <a:latin typeface="Times New Roman" pitchFamily="18" charset="0"/>
                </a:rPr>
                <a:t>88</a:t>
              </a:r>
            </a:p>
          </p:txBody>
        </p:sp>
      </p:grpSp>
      <p:grpSp>
        <p:nvGrpSpPr>
          <p:cNvPr id="218121" name="Group 21"/>
          <p:cNvGrpSpPr>
            <a:grpSpLocks/>
          </p:cNvGrpSpPr>
          <p:nvPr/>
        </p:nvGrpSpPr>
        <p:grpSpPr bwMode="auto">
          <a:xfrm>
            <a:off x="1219200" y="3965575"/>
            <a:ext cx="3429000" cy="533400"/>
            <a:chOff x="1152" y="2160"/>
            <a:chExt cx="1920" cy="240"/>
          </a:xfrm>
        </p:grpSpPr>
        <p:sp>
          <p:nvSpPr>
            <p:cNvPr id="218136" name="Rectangle 22"/>
            <p:cNvSpPr>
              <a:spLocks noChangeArrowheads="1"/>
            </p:cNvSpPr>
            <p:nvPr/>
          </p:nvSpPr>
          <p:spPr bwMode="auto">
            <a:xfrm>
              <a:off x="1152" y="2160"/>
              <a:ext cx="1920" cy="2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18137" name="Line 23"/>
            <p:cNvSpPr>
              <a:spLocks noChangeShapeType="1"/>
            </p:cNvSpPr>
            <p:nvPr/>
          </p:nvSpPr>
          <p:spPr bwMode="auto">
            <a:xfrm>
              <a:off x="1392" y="216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18138" name="Line 24"/>
            <p:cNvSpPr>
              <a:spLocks noChangeShapeType="1"/>
            </p:cNvSpPr>
            <p:nvPr/>
          </p:nvSpPr>
          <p:spPr bwMode="auto">
            <a:xfrm>
              <a:off x="1632" y="216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18139" name="Line 25"/>
            <p:cNvSpPr>
              <a:spLocks noChangeShapeType="1"/>
            </p:cNvSpPr>
            <p:nvPr/>
          </p:nvSpPr>
          <p:spPr bwMode="auto">
            <a:xfrm>
              <a:off x="1872" y="216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18140" name="Line 26"/>
            <p:cNvSpPr>
              <a:spLocks noChangeShapeType="1"/>
            </p:cNvSpPr>
            <p:nvPr/>
          </p:nvSpPr>
          <p:spPr bwMode="auto">
            <a:xfrm>
              <a:off x="2112" y="216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18141" name="Line 27"/>
            <p:cNvSpPr>
              <a:spLocks noChangeShapeType="1"/>
            </p:cNvSpPr>
            <p:nvPr/>
          </p:nvSpPr>
          <p:spPr bwMode="auto">
            <a:xfrm>
              <a:off x="2352" y="216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18142" name="Line 28"/>
            <p:cNvSpPr>
              <a:spLocks noChangeShapeType="1"/>
            </p:cNvSpPr>
            <p:nvPr/>
          </p:nvSpPr>
          <p:spPr bwMode="auto">
            <a:xfrm>
              <a:off x="2592" y="216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18143" name="Line 29"/>
            <p:cNvSpPr>
              <a:spLocks noChangeShapeType="1"/>
            </p:cNvSpPr>
            <p:nvPr/>
          </p:nvSpPr>
          <p:spPr bwMode="auto">
            <a:xfrm>
              <a:off x="2832" y="216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218122" name="Text Box 30"/>
          <p:cNvSpPr txBox="1">
            <a:spLocks noChangeArrowheads="1"/>
          </p:cNvSpPr>
          <p:nvPr/>
        </p:nvSpPr>
        <p:spPr bwMode="auto">
          <a:xfrm>
            <a:off x="1289050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0</a:t>
            </a:r>
          </a:p>
        </p:txBody>
      </p:sp>
      <p:sp>
        <p:nvSpPr>
          <p:cNvPr id="218123" name="Text Box 31"/>
          <p:cNvSpPr txBox="1">
            <a:spLocks noChangeArrowheads="1"/>
          </p:cNvSpPr>
          <p:nvPr/>
        </p:nvSpPr>
        <p:spPr bwMode="auto">
          <a:xfrm>
            <a:off x="1717675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1</a:t>
            </a:r>
          </a:p>
        </p:txBody>
      </p:sp>
      <p:sp>
        <p:nvSpPr>
          <p:cNvPr id="218124" name="Text Box 32"/>
          <p:cNvSpPr txBox="1">
            <a:spLocks noChangeArrowheads="1"/>
          </p:cNvSpPr>
          <p:nvPr/>
        </p:nvSpPr>
        <p:spPr bwMode="auto">
          <a:xfrm>
            <a:off x="4294188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 i="1">
                <a:latin typeface="Times New Roman" pitchFamily="18" charset="0"/>
              </a:rPr>
              <a:t>0</a:t>
            </a:r>
          </a:p>
        </p:txBody>
      </p:sp>
      <p:sp>
        <p:nvSpPr>
          <p:cNvPr id="218125" name="Text Box 33"/>
          <p:cNvSpPr txBox="1">
            <a:spLocks noChangeArrowheads="1"/>
          </p:cNvSpPr>
          <p:nvPr/>
        </p:nvSpPr>
        <p:spPr bwMode="auto">
          <a:xfrm>
            <a:off x="3005138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1</a:t>
            </a:r>
          </a:p>
        </p:txBody>
      </p:sp>
      <p:sp>
        <p:nvSpPr>
          <p:cNvPr id="218126" name="Text Box 34"/>
          <p:cNvSpPr txBox="1">
            <a:spLocks noChangeArrowheads="1"/>
          </p:cNvSpPr>
          <p:nvPr/>
        </p:nvSpPr>
        <p:spPr bwMode="auto">
          <a:xfrm>
            <a:off x="2576513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1</a:t>
            </a:r>
          </a:p>
        </p:txBody>
      </p:sp>
      <p:sp>
        <p:nvSpPr>
          <p:cNvPr id="218127" name="Text Box 35"/>
          <p:cNvSpPr txBox="1">
            <a:spLocks noChangeArrowheads="1"/>
          </p:cNvSpPr>
          <p:nvPr/>
        </p:nvSpPr>
        <p:spPr bwMode="auto">
          <a:xfrm>
            <a:off x="2146300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0</a:t>
            </a:r>
          </a:p>
        </p:txBody>
      </p:sp>
      <p:sp>
        <p:nvSpPr>
          <p:cNvPr id="218128" name="Text Box 36"/>
          <p:cNvSpPr txBox="1">
            <a:spLocks noChangeArrowheads="1"/>
          </p:cNvSpPr>
          <p:nvPr/>
        </p:nvSpPr>
        <p:spPr bwMode="auto">
          <a:xfrm>
            <a:off x="3435350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0</a:t>
            </a:r>
          </a:p>
        </p:txBody>
      </p:sp>
      <p:sp>
        <p:nvSpPr>
          <p:cNvPr id="218129" name="Text Box 37"/>
          <p:cNvSpPr txBox="1">
            <a:spLocks noChangeArrowheads="1"/>
          </p:cNvSpPr>
          <p:nvPr/>
        </p:nvSpPr>
        <p:spPr bwMode="auto">
          <a:xfrm>
            <a:off x="3863975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0</a:t>
            </a:r>
          </a:p>
        </p:txBody>
      </p:sp>
      <p:sp>
        <p:nvSpPr>
          <p:cNvPr id="817190" name="Line 38"/>
          <p:cNvSpPr>
            <a:spLocks noChangeShapeType="1"/>
          </p:cNvSpPr>
          <p:nvPr/>
        </p:nvSpPr>
        <p:spPr bwMode="auto">
          <a:xfrm flipH="1" flipV="1">
            <a:off x="4610100" y="4267200"/>
            <a:ext cx="3543300" cy="0"/>
          </a:xfrm>
          <a:prstGeom prst="line">
            <a:avLst/>
          </a:prstGeom>
          <a:noFill/>
          <a:ln w="19050">
            <a:solidFill>
              <a:srgbClr val="FF3300"/>
            </a:solidFill>
            <a:prstDash val="dash"/>
            <a:round/>
            <a:headEnd/>
            <a:tailEnd type="stealth" w="lg" len="lg"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817191" name="Text Box 39"/>
          <p:cNvSpPr txBox="1">
            <a:spLocks noChangeArrowheads="1"/>
          </p:cNvSpPr>
          <p:nvPr/>
        </p:nvSpPr>
        <p:spPr bwMode="auto">
          <a:xfrm>
            <a:off x="3162300" y="5102225"/>
            <a:ext cx="5588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+=1</a:t>
            </a:r>
          </a:p>
        </p:txBody>
      </p:sp>
      <p:sp>
        <p:nvSpPr>
          <p:cNvPr id="817192" name="AutoShape 40"/>
          <p:cNvSpPr>
            <a:spLocks noChangeArrowheads="1"/>
          </p:cNvSpPr>
          <p:nvPr/>
        </p:nvSpPr>
        <p:spPr bwMode="auto">
          <a:xfrm rot="5400000">
            <a:off x="2476500" y="4835525"/>
            <a:ext cx="838200" cy="304800"/>
          </a:xfrm>
          <a:custGeom>
            <a:avLst/>
            <a:gdLst>
              <a:gd name="T0" fmla="*/ 626981 w 21600"/>
              <a:gd name="T1" fmla="*/ 0 h 21600"/>
              <a:gd name="T2" fmla="*/ 0 w 21600"/>
              <a:gd name="T3" fmla="*/ 152400 h 21600"/>
              <a:gd name="T4" fmla="*/ 626981 w 21600"/>
              <a:gd name="T5" fmla="*/ 304800 h 21600"/>
              <a:gd name="T6" fmla="*/ 838200 w 21600"/>
              <a:gd name="T7" fmla="*/ 1524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528 h 21600"/>
              <a:gd name="T14" fmla="*/ 18943 w 21600"/>
              <a:gd name="T15" fmla="*/ 1607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157" y="0"/>
                </a:moveTo>
                <a:lnTo>
                  <a:pt x="16157" y="5528"/>
                </a:lnTo>
                <a:lnTo>
                  <a:pt x="3375" y="5528"/>
                </a:lnTo>
                <a:lnTo>
                  <a:pt x="3375" y="16072"/>
                </a:lnTo>
                <a:lnTo>
                  <a:pt x="16157" y="16072"/>
                </a:lnTo>
                <a:lnTo>
                  <a:pt x="16157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528"/>
                </a:moveTo>
                <a:lnTo>
                  <a:pt x="1350" y="16072"/>
                </a:lnTo>
                <a:lnTo>
                  <a:pt x="2700" y="16072"/>
                </a:lnTo>
                <a:lnTo>
                  <a:pt x="2700" y="5528"/>
                </a:lnTo>
                <a:close/>
              </a:path>
              <a:path w="21600" h="21600">
                <a:moveTo>
                  <a:pt x="0" y="5528"/>
                </a:moveTo>
                <a:lnTo>
                  <a:pt x="0" y="16072"/>
                </a:lnTo>
                <a:lnTo>
                  <a:pt x="675" y="16072"/>
                </a:lnTo>
                <a:lnTo>
                  <a:pt x="675" y="5528"/>
                </a:lnTo>
                <a:close/>
              </a:path>
            </a:pathLst>
          </a:custGeom>
          <a:solidFill>
            <a:srgbClr val="FF66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 anchor="ctr">
            <a:spAutoFit/>
            <a:flatTx/>
          </a:bodyPr>
          <a:lstStyle/>
          <a:p>
            <a:endParaRPr lang="zh-CN" altLang="en-US"/>
          </a:p>
        </p:txBody>
      </p:sp>
      <p:sp>
        <p:nvSpPr>
          <p:cNvPr id="817193" name="Text Box 41"/>
          <p:cNvSpPr txBox="1">
            <a:spLocks noChangeArrowheads="1"/>
          </p:cNvSpPr>
          <p:nvPr/>
        </p:nvSpPr>
        <p:spPr bwMode="auto">
          <a:xfrm>
            <a:off x="2689225" y="5443538"/>
            <a:ext cx="412750" cy="3397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kumimoji="1" lang="en-US" altLang="zh-CN" b="1">
                <a:solidFill>
                  <a:schemeClr val="accent2"/>
                </a:solidFill>
                <a:latin typeface="Times New Roman" pitchFamily="18" charset="0"/>
              </a:rPr>
              <a:t>89</a:t>
            </a:r>
          </a:p>
        </p:txBody>
      </p:sp>
      <p:sp>
        <p:nvSpPr>
          <p:cNvPr id="817194" name="Text Box 42"/>
          <p:cNvSpPr txBox="1">
            <a:spLocks noChangeArrowheads="1"/>
          </p:cNvSpPr>
          <p:nvPr/>
        </p:nvSpPr>
        <p:spPr bwMode="auto">
          <a:xfrm>
            <a:off x="4286250" y="4038600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33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18135" name="Rectangle 4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2.2.2  do_while</a:t>
            </a:r>
            <a:r>
              <a:rPr lang="zh-CN" altLang="en-US" sz="4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7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7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7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7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7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7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7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7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1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7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7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7190" grpId="0" animBg="1"/>
      <p:bldP spid="817191" grpId="0" autoUpdateAnimBg="0"/>
      <p:bldP spid="817192" grpId="0" animBg="1"/>
      <p:bldP spid="817193" grpId="0" animBg="1" autoUpdateAnimBg="0"/>
      <p:bldP spid="817194" grpId="0" animBg="1" autoUpdateAnimBg="0"/>
    </p:bld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Text Box 2"/>
          <p:cNvSpPr txBox="1">
            <a:spLocks noChangeArrowheads="1"/>
          </p:cNvSpPr>
          <p:nvPr/>
        </p:nvSpPr>
        <p:spPr bwMode="auto">
          <a:xfrm>
            <a:off x="609600" y="690563"/>
            <a:ext cx="5856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2-12  </a:t>
            </a:r>
            <a:r>
              <a:rPr kumimoji="1" lang="zh-CN" altLang="en-US" sz="2000" b="1">
                <a:latin typeface="Times New Roman" pitchFamily="18" charset="0"/>
              </a:rPr>
              <a:t>输入二进制数字串，转换成十进制正整数。</a:t>
            </a:r>
          </a:p>
        </p:txBody>
      </p:sp>
      <p:sp>
        <p:nvSpPr>
          <p:cNvPr id="219139" name="Rectangle 3"/>
          <p:cNvSpPr>
            <a:spLocks noChangeArrowheads="1"/>
          </p:cNvSpPr>
          <p:nvPr/>
        </p:nvSpPr>
        <p:spPr bwMode="auto">
          <a:xfrm>
            <a:off x="1181100" y="1066800"/>
            <a:ext cx="697230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220000"/>
              </a:lnSpc>
            </a:pPr>
            <a:r>
              <a:rPr kumimoji="1" lang="zh-CN" altLang="en-US" b="1">
                <a:latin typeface="宋体" pitchFamily="2" charset="-122"/>
              </a:rPr>
              <a:t>二进制数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n-1</a:t>
            </a:r>
            <a:r>
              <a:rPr kumimoji="1" lang="en-US" altLang="zh-CN" b="1">
                <a:latin typeface="Times New Roman" pitchFamily="18" charset="0"/>
              </a:rPr>
              <a:t>…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2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1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0</a:t>
            </a:r>
            <a:r>
              <a:rPr kumimoji="1" lang="zh-CN" altLang="en-US" b="1">
                <a:latin typeface="宋体" pitchFamily="2" charset="-122"/>
              </a:rPr>
              <a:t>有转换为十进制</a:t>
            </a:r>
            <a:r>
              <a:rPr kumimoji="1" lang="en-US" altLang="zh-CN" b="1">
                <a:latin typeface="宋体" pitchFamily="2" charset="-122"/>
              </a:rPr>
              <a:t>Dec</a:t>
            </a:r>
            <a:r>
              <a:rPr kumimoji="1" lang="zh-CN" altLang="en-US" b="1">
                <a:latin typeface="宋体" pitchFamily="2" charset="-122"/>
              </a:rPr>
              <a:t>的公式：</a:t>
            </a:r>
          </a:p>
          <a:p>
            <a:pPr>
              <a:lnSpc>
                <a:spcPct val="220000"/>
              </a:lnSpc>
            </a:pPr>
            <a:r>
              <a:rPr kumimoji="1" lang="en-US" altLang="zh-CN" b="1">
                <a:latin typeface="宋体" pitchFamily="2" charset="-122"/>
              </a:rPr>
              <a:t>Dec = b</a:t>
            </a:r>
            <a:r>
              <a:rPr kumimoji="1" lang="en-US" altLang="zh-CN" b="1" baseline="-30000">
                <a:latin typeface="宋体" pitchFamily="2" charset="-122"/>
              </a:rPr>
              <a:t>n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n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n-1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n-1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Times New Roman" pitchFamily="18" charset="0"/>
              </a:rPr>
              <a:t>…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2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2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1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1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0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0</a:t>
            </a:r>
            <a:r>
              <a:rPr kumimoji="1" lang="en-US" altLang="zh-CN" b="1">
                <a:latin typeface="Times New Roman" pitchFamily="18" charset="0"/>
              </a:rPr>
              <a:t> </a:t>
            </a:r>
          </a:p>
        </p:txBody>
      </p:sp>
      <p:sp>
        <p:nvSpPr>
          <p:cNvPr id="219140" name="Text Box 4"/>
          <p:cNvSpPr txBox="1">
            <a:spLocks noChangeArrowheads="1"/>
          </p:cNvSpPr>
          <p:nvPr/>
        </p:nvSpPr>
        <p:spPr bwMode="auto">
          <a:xfrm>
            <a:off x="762000" y="2959100"/>
            <a:ext cx="221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输入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—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移位  转换</a:t>
            </a:r>
          </a:p>
        </p:txBody>
      </p:sp>
      <p:sp>
        <p:nvSpPr>
          <p:cNvPr id="219141" name="Text Box 5"/>
          <p:cNvSpPr txBox="1">
            <a:spLocks noChangeArrowheads="1"/>
          </p:cNvSpPr>
          <p:nvPr/>
        </p:nvSpPr>
        <p:spPr bwMode="auto">
          <a:xfrm>
            <a:off x="6292850" y="3522663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b="1">
                <a:latin typeface="Times New Roman" pitchFamily="18" charset="0"/>
              </a:rPr>
              <a:t>输入串</a:t>
            </a:r>
          </a:p>
        </p:txBody>
      </p:sp>
      <p:grpSp>
        <p:nvGrpSpPr>
          <p:cNvPr id="219142" name="Group 6"/>
          <p:cNvGrpSpPr>
            <a:grpSpLocks/>
          </p:cNvGrpSpPr>
          <p:nvPr/>
        </p:nvGrpSpPr>
        <p:grpSpPr bwMode="auto">
          <a:xfrm>
            <a:off x="1219200" y="3522663"/>
            <a:ext cx="3429000" cy="976312"/>
            <a:chOff x="768" y="2219"/>
            <a:chExt cx="2160" cy="615"/>
          </a:xfrm>
        </p:grpSpPr>
        <p:grpSp>
          <p:nvGrpSpPr>
            <p:cNvPr id="219173" name="Group 7"/>
            <p:cNvGrpSpPr>
              <a:grpSpLocks/>
            </p:cNvGrpSpPr>
            <p:nvPr/>
          </p:nvGrpSpPr>
          <p:grpSpPr bwMode="auto">
            <a:xfrm>
              <a:off x="768" y="2498"/>
              <a:ext cx="2160" cy="336"/>
              <a:chOff x="1152" y="2160"/>
              <a:chExt cx="1920" cy="240"/>
            </a:xfrm>
          </p:grpSpPr>
          <p:sp>
            <p:nvSpPr>
              <p:cNvPr id="219175" name="Rectangle 8"/>
              <p:cNvSpPr>
                <a:spLocks noChangeArrowheads="1"/>
              </p:cNvSpPr>
              <p:nvPr/>
            </p:nvSpPr>
            <p:spPr bwMode="auto">
              <a:xfrm>
                <a:off x="1152" y="2160"/>
                <a:ext cx="192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9176" name="Line 9"/>
              <p:cNvSpPr>
                <a:spLocks noChangeShapeType="1"/>
              </p:cNvSpPr>
              <p:nvPr/>
            </p:nvSpPr>
            <p:spPr bwMode="auto">
              <a:xfrm>
                <a:off x="139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9177" name="Line 10"/>
              <p:cNvSpPr>
                <a:spLocks noChangeShapeType="1"/>
              </p:cNvSpPr>
              <p:nvPr/>
            </p:nvSpPr>
            <p:spPr bwMode="auto">
              <a:xfrm>
                <a:off x="163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9178" name="Line 11"/>
              <p:cNvSpPr>
                <a:spLocks noChangeShapeType="1"/>
              </p:cNvSpPr>
              <p:nvPr/>
            </p:nvSpPr>
            <p:spPr bwMode="auto">
              <a:xfrm>
                <a:off x="187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9179" name="Line 12"/>
              <p:cNvSpPr>
                <a:spLocks noChangeShapeType="1"/>
              </p:cNvSpPr>
              <p:nvPr/>
            </p:nvSpPr>
            <p:spPr bwMode="auto">
              <a:xfrm>
                <a:off x="211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9180" name="Line 13"/>
              <p:cNvSpPr>
                <a:spLocks noChangeShapeType="1"/>
              </p:cNvSpPr>
              <p:nvPr/>
            </p:nvSpPr>
            <p:spPr bwMode="auto">
              <a:xfrm>
                <a:off x="235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9181" name="Line 14"/>
              <p:cNvSpPr>
                <a:spLocks noChangeShapeType="1"/>
              </p:cNvSpPr>
              <p:nvPr/>
            </p:nvSpPr>
            <p:spPr bwMode="auto">
              <a:xfrm>
                <a:off x="259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9182" name="Line 15"/>
              <p:cNvSpPr>
                <a:spLocks noChangeShapeType="1"/>
              </p:cNvSpPr>
              <p:nvPr/>
            </p:nvSpPr>
            <p:spPr bwMode="auto">
              <a:xfrm>
                <a:off x="283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19174" name="Text Box 16"/>
            <p:cNvSpPr txBox="1">
              <a:spLocks noChangeArrowheads="1"/>
            </p:cNvSpPr>
            <p:nvPr/>
          </p:nvSpPr>
          <p:spPr bwMode="auto">
            <a:xfrm>
              <a:off x="796" y="2219"/>
              <a:ext cx="5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b="1">
                  <a:latin typeface="Times New Roman" pitchFamily="18" charset="0"/>
                </a:rPr>
                <a:t>Binary</a:t>
              </a:r>
            </a:p>
          </p:txBody>
        </p:sp>
      </p:grpSp>
      <p:grpSp>
        <p:nvGrpSpPr>
          <p:cNvPr id="219143" name="Group 17"/>
          <p:cNvGrpSpPr>
            <a:grpSpLocks/>
          </p:cNvGrpSpPr>
          <p:nvPr/>
        </p:nvGrpSpPr>
        <p:grpSpPr bwMode="auto">
          <a:xfrm>
            <a:off x="1250950" y="4894263"/>
            <a:ext cx="2787650" cy="896937"/>
            <a:chOff x="788" y="3083"/>
            <a:chExt cx="1756" cy="565"/>
          </a:xfrm>
        </p:grpSpPr>
        <p:sp>
          <p:nvSpPr>
            <p:cNvPr id="219171" name="Text Box 18"/>
            <p:cNvSpPr txBox="1">
              <a:spLocks noChangeArrowheads="1"/>
            </p:cNvSpPr>
            <p:nvPr/>
          </p:nvSpPr>
          <p:spPr bwMode="auto">
            <a:xfrm>
              <a:off x="788" y="3083"/>
              <a:ext cx="6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b="1">
                  <a:latin typeface="Times New Roman" pitchFamily="18" charset="0"/>
                </a:rPr>
                <a:t>Decimal</a:t>
              </a:r>
            </a:p>
          </p:txBody>
        </p:sp>
        <p:sp>
          <p:nvSpPr>
            <p:cNvPr id="818195" name="Rectangle 19"/>
            <p:cNvSpPr>
              <a:spLocks noChangeArrowheads="1"/>
            </p:cNvSpPr>
            <p:nvPr/>
          </p:nvSpPr>
          <p:spPr bwMode="auto">
            <a:xfrm>
              <a:off x="1152" y="3411"/>
              <a:ext cx="1392" cy="23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FF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81320" dir="3080412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b="1">
                  <a:latin typeface="Times New Roman" pitchFamily="18" charset="0"/>
                </a:rPr>
                <a:t>89</a:t>
              </a:r>
            </a:p>
          </p:txBody>
        </p:sp>
      </p:grpSp>
      <p:grpSp>
        <p:nvGrpSpPr>
          <p:cNvPr id="219144" name="Group 20"/>
          <p:cNvGrpSpPr>
            <a:grpSpLocks/>
          </p:cNvGrpSpPr>
          <p:nvPr/>
        </p:nvGrpSpPr>
        <p:grpSpPr bwMode="auto">
          <a:xfrm>
            <a:off x="1219200" y="3965575"/>
            <a:ext cx="3429000" cy="533400"/>
            <a:chOff x="1152" y="2160"/>
            <a:chExt cx="1920" cy="240"/>
          </a:xfrm>
        </p:grpSpPr>
        <p:sp>
          <p:nvSpPr>
            <p:cNvPr id="219163" name="Rectangle 21"/>
            <p:cNvSpPr>
              <a:spLocks noChangeArrowheads="1"/>
            </p:cNvSpPr>
            <p:nvPr/>
          </p:nvSpPr>
          <p:spPr bwMode="auto">
            <a:xfrm>
              <a:off x="1152" y="2160"/>
              <a:ext cx="1920" cy="2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19164" name="Line 22"/>
            <p:cNvSpPr>
              <a:spLocks noChangeShapeType="1"/>
            </p:cNvSpPr>
            <p:nvPr/>
          </p:nvSpPr>
          <p:spPr bwMode="auto">
            <a:xfrm>
              <a:off x="1392" y="216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19165" name="Line 23"/>
            <p:cNvSpPr>
              <a:spLocks noChangeShapeType="1"/>
            </p:cNvSpPr>
            <p:nvPr/>
          </p:nvSpPr>
          <p:spPr bwMode="auto">
            <a:xfrm>
              <a:off x="1632" y="216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19166" name="Line 24"/>
            <p:cNvSpPr>
              <a:spLocks noChangeShapeType="1"/>
            </p:cNvSpPr>
            <p:nvPr/>
          </p:nvSpPr>
          <p:spPr bwMode="auto">
            <a:xfrm>
              <a:off x="1872" y="216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19167" name="Line 25"/>
            <p:cNvSpPr>
              <a:spLocks noChangeShapeType="1"/>
            </p:cNvSpPr>
            <p:nvPr/>
          </p:nvSpPr>
          <p:spPr bwMode="auto">
            <a:xfrm>
              <a:off x="2112" y="216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19168" name="Line 26"/>
            <p:cNvSpPr>
              <a:spLocks noChangeShapeType="1"/>
            </p:cNvSpPr>
            <p:nvPr/>
          </p:nvSpPr>
          <p:spPr bwMode="auto">
            <a:xfrm>
              <a:off x="2352" y="216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19169" name="Line 27"/>
            <p:cNvSpPr>
              <a:spLocks noChangeShapeType="1"/>
            </p:cNvSpPr>
            <p:nvPr/>
          </p:nvSpPr>
          <p:spPr bwMode="auto">
            <a:xfrm>
              <a:off x="2592" y="216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19170" name="Line 28"/>
            <p:cNvSpPr>
              <a:spLocks noChangeShapeType="1"/>
            </p:cNvSpPr>
            <p:nvPr/>
          </p:nvSpPr>
          <p:spPr bwMode="auto">
            <a:xfrm>
              <a:off x="2832" y="216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219145" name="Text Box 29"/>
          <p:cNvSpPr txBox="1">
            <a:spLocks noChangeArrowheads="1"/>
          </p:cNvSpPr>
          <p:nvPr/>
        </p:nvSpPr>
        <p:spPr bwMode="auto">
          <a:xfrm>
            <a:off x="1289050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0</a:t>
            </a:r>
          </a:p>
        </p:txBody>
      </p:sp>
      <p:sp>
        <p:nvSpPr>
          <p:cNvPr id="219146" name="Text Box 30"/>
          <p:cNvSpPr txBox="1">
            <a:spLocks noChangeArrowheads="1"/>
          </p:cNvSpPr>
          <p:nvPr/>
        </p:nvSpPr>
        <p:spPr bwMode="auto">
          <a:xfrm>
            <a:off x="1717675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1</a:t>
            </a:r>
          </a:p>
        </p:txBody>
      </p:sp>
      <p:sp>
        <p:nvSpPr>
          <p:cNvPr id="219147" name="Text Box 31"/>
          <p:cNvSpPr txBox="1">
            <a:spLocks noChangeArrowheads="1"/>
          </p:cNvSpPr>
          <p:nvPr/>
        </p:nvSpPr>
        <p:spPr bwMode="auto">
          <a:xfrm>
            <a:off x="4294188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1</a:t>
            </a:r>
          </a:p>
        </p:txBody>
      </p:sp>
      <p:sp>
        <p:nvSpPr>
          <p:cNvPr id="219148" name="Text Box 32"/>
          <p:cNvSpPr txBox="1">
            <a:spLocks noChangeArrowheads="1"/>
          </p:cNvSpPr>
          <p:nvPr/>
        </p:nvSpPr>
        <p:spPr bwMode="auto">
          <a:xfrm>
            <a:off x="3005138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1</a:t>
            </a:r>
          </a:p>
        </p:txBody>
      </p:sp>
      <p:sp>
        <p:nvSpPr>
          <p:cNvPr id="219149" name="Text Box 33"/>
          <p:cNvSpPr txBox="1">
            <a:spLocks noChangeArrowheads="1"/>
          </p:cNvSpPr>
          <p:nvPr/>
        </p:nvSpPr>
        <p:spPr bwMode="auto">
          <a:xfrm>
            <a:off x="2576513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1</a:t>
            </a:r>
          </a:p>
        </p:txBody>
      </p:sp>
      <p:sp>
        <p:nvSpPr>
          <p:cNvPr id="219150" name="Text Box 34"/>
          <p:cNvSpPr txBox="1">
            <a:spLocks noChangeArrowheads="1"/>
          </p:cNvSpPr>
          <p:nvPr/>
        </p:nvSpPr>
        <p:spPr bwMode="auto">
          <a:xfrm>
            <a:off x="2146300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0</a:t>
            </a:r>
          </a:p>
        </p:txBody>
      </p:sp>
      <p:sp>
        <p:nvSpPr>
          <p:cNvPr id="219151" name="Text Box 35"/>
          <p:cNvSpPr txBox="1">
            <a:spLocks noChangeArrowheads="1"/>
          </p:cNvSpPr>
          <p:nvPr/>
        </p:nvSpPr>
        <p:spPr bwMode="auto">
          <a:xfrm>
            <a:off x="3435350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0</a:t>
            </a:r>
          </a:p>
        </p:txBody>
      </p:sp>
      <p:sp>
        <p:nvSpPr>
          <p:cNvPr id="219152" name="Text Box 36"/>
          <p:cNvSpPr txBox="1">
            <a:spLocks noChangeArrowheads="1"/>
          </p:cNvSpPr>
          <p:nvPr/>
        </p:nvSpPr>
        <p:spPr bwMode="auto">
          <a:xfrm>
            <a:off x="3863975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0</a:t>
            </a:r>
          </a:p>
        </p:txBody>
      </p:sp>
      <p:grpSp>
        <p:nvGrpSpPr>
          <p:cNvPr id="219153" name="Group 37"/>
          <p:cNvGrpSpPr>
            <a:grpSpLocks/>
          </p:cNvGrpSpPr>
          <p:nvPr/>
        </p:nvGrpSpPr>
        <p:grpSpPr bwMode="auto">
          <a:xfrm>
            <a:off x="6248400" y="4041775"/>
            <a:ext cx="2209800" cy="366713"/>
            <a:chOff x="3936" y="2546"/>
            <a:chExt cx="1392" cy="231"/>
          </a:xfrm>
        </p:grpSpPr>
        <p:sp>
          <p:nvSpPr>
            <p:cNvPr id="219155" name="Text Box 38"/>
            <p:cNvSpPr txBox="1">
              <a:spLocks noChangeArrowheads="1"/>
            </p:cNvSpPr>
            <p:nvPr/>
          </p:nvSpPr>
          <p:spPr bwMode="auto">
            <a:xfrm>
              <a:off x="3936" y="2546"/>
              <a:ext cx="188" cy="23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solidFill>
                    <a:srgbClr val="FFFFFF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19156" name="Text Box 39"/>
            <p:cNvSpPr txBox="1">
              <a:spLocks noChangeArrowheads="1"/>
            </p:cNvSpPr>
            <p:nvPr/>
          </p:nvSpPr>
          <p:spPr bwMode="auto">
            <a:xfrm>
              <a:off x="4108" y="2546"/>
              <a:ext cx="188" cy="23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solidFill>
                    <a:srgbClr val="FFFFFF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19157" name="Text Box 40"/>
            <p:cNvSpPr txBox="1">
              <a:spLocks noChangeArrowheads="1"/>
            </p:cNvSpPr>
            <p:nvPr/>
          </p:nvSpPr>
          <p:spPr bwMode="auto">
            <a:xfrm>
              <a:off x="5140" y="2546"/>
              <a:ext cx="188" cy="23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solidFill>
                    <a:srgbClr val="FFFFFF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19158" name="Text Box 41"/>
            <p:cNvSpPr txBox="1">
              <a:spLocks noChangeArrowheads="1"/>
            </p:cNvSpPr>
            <p:nvPr/>
          </p:nvSpPr>
          <p:spPr bwMode="auto">
            <a:xfrm>
              <a:off x="4624" y="2546"/>
              <a:ext cx="188" cy="23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solidFill>
                    <a:srgbClr val="FFFFFF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19159" name="Text Box 42"/>
            <p:cNvSpPr txBox="1">
              <a:spLocks noChangeArrowheads="1"/>
            </p:cNvSpPr>
            <p:nvPr/>
          </p:nvSpPr>
          <p:spPr bwMode="auto">
            <a:xfrm>
              <a:off x="4452" y="2546"/>
              <a:ext cx="188" cy="23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solidFill>
                    <a:srgbClr val="FFFFFF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19160" name="Text Box 43"/>
            <p:cNvSpPr txBox="1">
              <a:spLocks noChangeArrowheads="1"/>
            </p:cNvSpPr>
            <p:nvPr/>
          </p:nvSpPr>
          <p:spPr bwMode="auto">
            <a:xfrm>
              <a:off x="4280" y="2546"/>
              <a:ext cx="188" cy="23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solidFill>
                    <a:srgbClr val="FFFFFF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19161" name="Text Box 44"/>
            <p:cNvSpPr txBox="1">
              <a:spLocks noChangeArrowheads="1"/>
            </p:cNvSpPr>
            <p:nvPr/>
          </p:nvSpPr>
          <p:spPr bwMode="auto">
            <a:xfrm>
              <a:off x="4796" y="2546"/>
              <a:ext cx="188" cy="23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solidFill>
                    <a:srgbClr val="FFFFFF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19162" name="Text Box 45"/>
            <p:cNvSpPr txBox="1">
              <a:spLocks noChangeArrowheads="1"/>
            </p:cNvSpPr>
            <p:nvPr/>
          </p:nvSpPr>
          <p:spPr bwMode="auto">
            <a:xfrm>
              <a:off x="4968" y="2546"/>
              <a:ext cx="188" cy="23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solidFill>
                    <a:srgbClr val="FFFFFF"/>
                  </a:solidFill>
                  <a:latin typeface="Times New Roman" pitchFamily="18" charset="0"/>
                </a:rPr>
                <a:t>0</a:t>
              </a:r>
            </a:p>
          </p:txBody>
        </p:sp>
      </p:grpSp>
      <p:sp>
        <p:nvSpPr>
          <p:cNvPr id="219154" name="Rectangle 4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2.2.2  do_while</a:t>
            </a:r>
            <a:r>
              <a:rPr lang="zh-CN" altLang="en-US" sz="4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2" name="Text Box 2"/>
          <p:cNvSpPr txBox="1">
            <a:spLocks noChangeArrowheads="1"/>
          </p:cNvSpPr>
          <p:nvPr/>
        </p:nvSpPr>
        <p:spPr bwMode="auto">
          <a:xfrm>
            <a:off x="914400" y="311150"/>
            <a:ext cx="7978775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2-12 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输入二进制数字串，转换成十进制正整数</a:t>
            </a:r>
          </a:p>
          <a:p>
            <a:pPr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#include &lt;iostream&gt;</a:t>
            </a:r>
          </a:p>
          <a:p>
            <a:pPr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std;</a:t>
            </a:r>
          </a:p>
          <a:p>
            <a:pPr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int main()</a:t>
            </a:r>
          </a:p>
          <a:p>
            <a:pPr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{ int Dec = 0 ;</a:t>
            </a:r>
          </a:p>
          <a:p>
            <a:pPr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char ch;</a:t>
            </a:r>
          </a:p>
          <a:p>
            <a:pPr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cout &lt;&lt; "Binary = " ;</a:t>
            </a:r>
          </a:p>
          <a:p>
            <a:pPr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do 	</a:t>
            </a:r>
          </a:p>
          <a:p>
            <a:pPr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{ cin.get(ch) ; </a:t>
            </a:r>
          </a:p>
          <a:p>
            <a:pPr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} while( ch !='0' &amp;&amp; ch != '1' ) ;</a:t>
            </a:r>
          </a:p>
          <a:p>
            <a:pPr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do</a:t>
            </a:r>
          </a:p>
          <a:p>
            <a:pPr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{ Dec += ch - '0';</a:t>
            </a:r>
          </a:p>
          <a:p>
            <a:pPr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cin.get(ch);</a:t>
            </a:r>
          </a:p>
          <a:p>
            <a:pPr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if ( ch=='0'||ch=='1' )</a:t>
            </a:r>
          </a:p>
          <a:p>
            <a:pPr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   Dec *= 2 ;</a:t>
            </a:r>
          </a:p>
          <a:p>
            <a:pPr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} while( ch=='0'||ch== '1' );</a:t>
            </a:r>
          </a:p>
          <a:p>
            <a:pPr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cout &lt;&lt; "Decimal = " &lt;&lt; Dec &lt;&lt; '\n';  </a:t>
            </a:r>
          </a:p>
          <a:p>
            <a:pPr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44450"/>
            <a:ext cx="12954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2.2.2  do_while</a:t>
            </a:r>
            <a:r>
              <a:rPr lang="zh-CN" altLang="en-US" sz="4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819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02" grpId="0" autoUpdateAnimBg="0"/>
    </p:bld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Text Box 2"/>
          <p:cNvSpPr txBox="1">
            <a:spLocks noChangeArrowheads="1"/>
          </p:cNvSpPr>
          <p:nvPr/>
        </p:nvSpPr>
        <p:spPr bwMode="auto">
          <a:xfrm>
            <a:off x="914400" y="311150"/>
            <a:ext cx="7978775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2-12 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输入二进制数字串，转换成十进制正整数</a:t>
            </a:r>
          </a:p>
          <a:p>
            <a:pPr>
              <a:lnSpc>
                <a:spcPct val="120000"/>
              </a:lnSpc>
            </a:pPr>
            <a:r>
              <a:rPr kumimoji="1" lang="en-US" altLang="zh-CN">
                <a:latin typeface="Times New Roman" pitchFamily="18" charset="0"/>
              </a:rPr>
              <a:t>#include &lt;iostream&gt;</a:t>
            </a:r>
          </a:p>
          <a:p>
            <a:pPr>
              <a:lnSpc>
                <a:spcPct val="120000"/>
              </a:lnSpc>
            </a:pPr>
            <a:r>
              <a:rPr kumimoji="1" lang="en-US" altLang="zh-CN">
                <a:latin typeface="Times New Roman" pitchFamily="18" charset="0"/>
              </a:rPr>
              <a:t>using namespace std;</a:t>
            </a:r>
          </a:p>
          <a:p>
            <a:pPr>
              <a:lnSpc>
                <a:spcPct val="120000"/>
              </a:lnSpc>
            </a:pPr>
            <a:r>
              <a:rPr kumimoji="1" lang="en-US" altLang="zh-CN">
                <a:latin typeface="Times New Roman" pitchFamily="18" charset="0"/>
              </a:rPr>
              <a:t>int main()</a:t>
            </a:r>
          </a:p>
          <a:p>
            <a:pPr>
              <a:lnSpc>
                <a:spcPct val="120000"/>
              </a:lnSpc>
            </a:pPr>
            <a:r>
              <a:rPr kumimoji="1" lang="en-US" altLang="zh-CN">
                <a:latin typeface="Times New Roman" pitchFamily="18" charset="0"/>
              </a:rPr>
              <a:t>{ int Dec = 0 ;</a:t>
            </a:r>
          </a:p>
          <a:p>
            <a:pPr>
              <a:lnSpc>
                <a:spcPct val="120000"/>
              </a:lnSpc>
            </a:pPr>
            <a:r>
              <a:rPr kumimoji="1" lang="en-US" altLang="zh-CN">
                <a:latin typeface="Times New Roman" pitchFamily="18" charset="0"/>
              </a:rPr>
              <a:t>  char ch;</a:t>
            </a:r>
          </a:p>
          <a:p>
            <a:pPr>
              <a:lnSpc>
                <a:spcPct val="120000"/>
              </a:lnSpc>
            </a:pPr>
            <a:r>
              <a:rPr kumimoji="1" lang="en-US" altLang="zh-CN">
                <a:latin typeface="Times New Roman" pitchFamily="18" charset="0"/>
              </a:rPr>
              <a:t>  cout &lt;&lt; "Binary = " ;</a:t>
            </a:r>
          </a:p>
          <a:p>
            <a:pPr>
              <a:lnSpc>
                <a:spcPct val="120000"/>
              </a:lnSpc>
            </a:pPr>
            <a:r>
              <a:rPr kumimoji="1" lang="en-US" altLang="zh-CN" b="1">
                <a:solidFill>
                  <a:srgbClr val="0000FF"/>
                </a:solidFill>
                <a:latin typeface="Times New Roman" pitchFamily="18" charset="0"/>
              </a:rPr>
              <a:t>  do</a:t>
            </a:r>
            <a:r>
              <a:rPr kumimoji="1" lang="en-US" altLang="zh-CN" b="1">
                <a:latin typeface="Times New Roman" pitchFamily="18" charset="0"/>
              </a:rPr>
              <a:t> 		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略去前导符号，直至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ch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存放第一个合法数字</a:t>
            </a:r>
          </a:p>
          <a:p>
            <a:pPr>
              <a:lnSpc>
                <a:spcPct val="120000"/>
              </a:lnSpc>
            </a:pPr>
            <a:r>
              <a:rPr kumimoji="1" lang="zh-CN" altLang="en-US" b="1">
                <a:latin typeface="Times New Roman" pitchFamily="18" charset="0"/>
              </a:rPr>
              <a:t>      </a:t>
            </a:r>
            <a:r>
              <a:rPr kumimoji="1" lang="en-US" altLang="zh-CN" b="1">
                <a:solidFill>
                  <a:srgbClr val="0000FF"/>
                </a:solidFill>
                <a:latin typeface="Times New Roman" pitchFamily="18" charset="0"/>
              </a:rPr>
              <a:t>{ cin.get(ch) ; </a:t>
            </a:r>
          </a:p>
          <a:p>
            <a:pPr>
              <a:lnSpc>
                <a:spcPct val="120000"/>
              </a:lnSpc>
            </a:pPr>
            <a:r>
              <a:rPr kumimoji="1" lang="en-US" altLang="zh-CN" b="1">
                <a:solidFill>
                  <a:srgbClr val="0000FF"/>
                </a:solidFill>
                <a:latin typeface="Times New Roman" pitchFamily="18" charset="0"/>
              </a:rPr>
              <a:t>      } while( ch !='0' &amp;&amp; ch != '1' ) ;</a:t>
            </a:r>
          </a:p>
          <a:p>
            <a:pPr>
              <a:lnSpc>
                <a:spcPct val="120000"/>
              </a:lnSpc>
            </a:pPr>
            <a:r>
              <a:rPr kumimoji="1" lang="en-US" altLang="zh-CN">
                <a:latin typeface="Times New Roman" pitchFamily="18" charset="0"/>
              </a:rPr>
              <a:t>  do</a:t>
            </a:r>
          </a:p>
          <a:p>
            <a:pPr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</a:t>
            </a:r>
            <a:r>
              <a:rPr kumimoji="1" lang="en-US" altLang="zh-CN">
                <a:latin typeface="Times New Roman" pitchFamily="18" charset="0"/>
              </a:rPr>
              <a:t>{ Dec += ch - '0';</a:t>
            </a:r>
          </a:p>
          <a:p>
            <a:pPr>
              <a:lnSpc>
                <a:spcPct val="120000"/>
              </a:lnSpc>
            </a:pPr>
            <a:r>
              <a:rPr kumimoji="1" lang="en-US" altLang="zh-CN">
                <a:latin typeface="Times New Roman" pitchFamily="18" charset="0"/>
              </a:rPr>
              <a:t>      cin.get(ch);</a:t>
            </a:r>
          </a:p>
          <a:p>
            <a:pPr>
              <a:lnSpc>
                <a:spcPct val="120000"/>
              </a:lnSpc>
            </a:pPr>
            <a:r>
              <a:rPr kumimoji="1" lang="en-US" altLang="zh-CN">
                <a:latin typeface="Times New Roman" pitchFamily="18" charset="0"/>
              </a:rPr>
              <a:t>      if ( ch=='0'||ch=='1' )</a:t>
            </a:r>
          </a:p>
          <a:p>
            <a:pPr>
              <a:lnSpc>
                <a:spcPct val="120000"/>
              </a:lnSpc>
            </a:pPr>
            <a:r>
              <a:rPr kumimoji="1" lang="en-US" altLang="zh-CN">
                <a:latin typeface="Times New Roman" pitchFamily="18" charset="0"/>
              </a:rPr>
              <a:t>         Dec *= 2 ;</a:t>
            </a:r>
          </a:p>
          <a:p>
            <a:pPr>
              <a:lnSpc>
                <a:spcPct val="120000"/>
              </a:lnSpc>
            </a:pPr>
            <a:r>
              <a:rPr kumimoji="1" lang="en-US" altLang="zh-CN">
                <a:latin typeface="Times New Roman" pitchFamily="18" charset="0"/>
              </a:rPr>
              <a:t>    } while( ch=='0'||ch== '1' );</a:t>
            </a:r>
          </a:p>
          <a:p>
            <a:pPr>
              <a:lnSpc>
                <a:spcPct val="120000"/>
              </a:lnSpc>
            </a:pPr>
            <a:r>
              <a:rPr kumimoji="1" lang="en-US" altLang="zh-CN">
                <a:latin typeface="Times New Roman" pitchFamily="18" charset="0"/>
              </a:rPr>
              <a:t>  cout &lt;&lt; "Decimal = " &lt;&lt; Dec &lt;&lt; '\n';  </a:t>
            </a:r>
          </a:p>
          <a:p>
            <a:pPr>
              <a:lnSpc>
                <a:spcPct val="120000"/>
              </a:lnSpc>
            </a:pPr>
            <a:r>
              <a:rPr kumimoji="1" lang="en-US" altLang="zh-CN">
                <a:latin typeface="Times New Roman" pitchFamily="18" charset="0"/>
              </a:rPr>
              <a:t>}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44450"/>
            <a:ext cx="12954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2.2.2  do_while</a:t>
            </a:r>
            <a:r>
              <a:rPr lang="zh-CN" altLang="en-US" sz="4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5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2.1.1  if 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grpSp>
        <p:nvGrpSpPr>
          <p:cNvPr id="75779" name="Group 6"/>
          <p:cNvGrpSpPr>
            <a:grpSpLocks/>
          </p:cNvGrpSpPr>
          <p:nvPr/>
        </p:nvGrpSpPr>
        <p:grpSpPr bwMode="auto">
          <a:xfrm>
            <a:off x="4953000" y="2320925"/>
            <a:ext cx="3505200" cy="1387475"/>
            <a:chOff x="3024" y="1863"/>
            <a:chExt cx="2208" cy="874"/>
          </a:xfrm>
        </p:grpSpPr>
        <p:sp>
          <p:nvSpPr>
            <p:cNvPr id="512007" name="Rectangle 7"/>
            <p:cNvSpPr>
              <a:spLocks noChangeArrowheads="1"/>
            </p:cNvSpPr>
            <p:nvPr/>
          </p:nvSpPr>
          <p:spPr bwMode="auto">
            <a:xfrm>
              <a:off x="3264" y="1872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latin typeface="Times New Roman" pitchFamily="18" charset="0"/>
                </a:rPr>
                <a:t>3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512008" name="Rectangle 8"/>
            <p:cNvSpPr>
              <a:spLocks noChangeArrowheads="1"/>
            </p:cNvSpPr>
            <p:nvPr/>
          </p:nvSpPr>
          <p:spPr bwMode="auto">
            <a:xfrm>
              <a:off x="4560" y="1872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latin typeface="Times New Roman" pitchFamily="18" charset="0"/>
                </a:rPr>
                <a:t>5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512009" name="Text Box 9"/>
            <p:cNvSpPr txBox="1">
              <a:spLocks noChangeArrowheads="1"/>
            </p:cNvSpPr>
            <p:nvPr/>
          </p:nvSpPr>
          <p:spPr bwMode="auto">
            <a:xfrm>
              <a:off x="3024" y="1863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a</a:t>
              </a:r>
              <a:endParaRPr kumimoji="1"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010" name="Text Box 10"/>
            <p:cNvSpPr txBox="1">
              <a:spLocks noChangeArrowheads="1"/>
            </p:cNvSpPr>
            <p:nvPr/>
          </p:nvSpPr>
          <p:spPr bwMode="auto">
            <a:xfrm>
              <a:off x="4312" y="1863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b</a:t>
              </a:r>
              <a:endParaRPr kumimoji="1"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011" name="Rectangle 11"/>
            <p:cNvSpPr>
              <a:spLocks noChangeArrowheads="1"/>
            </p:cNvSpPr>
            <p:nvPr/>
          </p:nvSpPr>
          <p:spPr bwMode="auto">
            <a:xfrm>
              <a:off x="3888" y="2496"/>
              <a:ext cx="672" cy="240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zh-CN" altLang="zh-CN" sz="2000">
                <a:latin typeface="Times New Roman" pitchFamily="18" charset="0"/>
              </a:endParaRPr>
            </a:p>
          </p:txBody>
        </p:sp>
        <p:sp>
          <p:nvSpPr>
            <p:cNvPr id="512012" name="Text Box 12"/>
            <p:cNvSpPr txBox="1">
              <a:spLocks noChangeArrowheads="1"/>
            </p:cNvSpPr>
            <p:nvPr/>
          </p:nvSpPr>
          <p:spPr bwMode="auto">
            <a:xfrm>
              <a:off x="3446" y="2487"/>
              <a:ext cx="4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max</a:t>
              </a:r>
              <a:endParaRPr kumimoji="1" lang="en-US" altLang="zh-CN" sz="20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75780" name="Rectangle 13"/>
          <p:cNvSpPr>
            <a:spLocks noChangeArrowheads="1"/>
          </p:cNvSpPr>
          <p:nvPr/>
        </p:nvSpPr>
        <p:spPr bwMode="auto">
          <a:xfrm>
            <a:off x="533400" y="2640013"/>
            <a:ext cx="41148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2014" name="Rectangle 14"/>
          <p:cNvSpPr>
            <a:spLocks noChangeArrowheads="1"/>
          </p:cNvSpPr>
          <p:nvPr/>
        </p:nvSpPr>
        <p:spPr bwMode="auto">
          <a:xfrm>
            <a:off x="457200" y="1573213"/>
            <a:ext cx="4191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  <a:defRPr/>
            </a:pPr>
            <a:r>
              <a:rPr kumimoji="1" lang="zh-CN" altLang="en-US" sz="2000" b="1" i="1">
                <a:solidFill>
                  <a:srgbClr val="009900"/>
                </a:solidFill>
                <a:latin typeface="Times New Roman" pitchFamily="18" charset="0"/>
              </a:rPr>
              <a:t>例：</a:t>
            </a:r>
          </a:p>
          <a:p>
            <a:pPr eaLnBrk="1" hangingPunct="1">
              <a:lnSpc>
                <a:spcPct val="16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  <a:defRPr/>
            </a:pPr>
            <a:r>
              <a:rPr kumimoji="1" lang="zh-CN" alt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   </a:t>
            </a:r>
            <a:r>
              <a:rPr kumimoji="1" lang="en-US" altLang="zh-CN" sz="2000" b="1">
                <a:latin typeface="Times New Roman" pitchFamily="18" charset="0"/>
              </a:rPr>
              <a:t>:</a:t>
            </a:r>
            <a:endParaRPr kumimoji="1" lang="en-US" altLang="zh-CN" sz="2000">
              <a:latin typeface="Times New Roman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  <a:defRPr/>
            </a:pPr>
            <a:r>
              <a:rPr kumimoji="1" lang="en-US" altLang="zh-CN" sz="2000" b="1">
                <a:solidFill>
                  <a:srgbClr val="FFFFFF"/>
                </a:solidFill>
                <a:latin typeface="Times New Roman" pitchFamily="18" charset="0"/>
              </a:rPr>
              <a:t>if  ( b &gt; a )</a:t>
            </a:r>
            <a:r>
              <a:rPr kumimoji="1" lang="en-US" altLang="zh-CN" sz="2000" b="1">
                <a:latin typeface="Times New Roman" pitchFamily="18" charset="0"/>
              </a:rPr>
              <a:t>   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  <a:defRPr/>
            </a:pPr>
            <a:r>
              <a:rPr kumimoji="1" lang="en-US" altLang="zh-CN" sz="2000" b="1">
                <a:latin typeface="Times New Roman" pitchFamily="18" charset="0"/>
              </a:rPr>
              <a:t>      max = b ;  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  <a:defRPr/>
            </a:pPr>
            <a:r>
              <a:rPr kumimoji="1" lang="en-US" altLang="zh-CN" sz="2000" b="1">
                <a:latin typeface="Times New Roman" pitchFamily="18" charset="0"/>
              </a:rPr>
              <a:t>   else   max = a 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  <a:defRPr/>
            </a:pPr>
            <a:r>
              <a:rPr kumimoji="1" lang="en-US" altLang="zh-CN" sz="2000" b="1">
                <a:latin typeface="Times New Roman" pitchFamily="18" charset="0"/>
              </a:rPr>
              <a:t>cout &lt;&lt; "max = " &lt;&lt; max &lt;&lt; endl;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  <a:defRPr/>
            </a:pPr>
            <a:r>
              <a:rPr kumimoji="1" lang="en-US" altLang="zh-CN" sz="2000" b="1">
                <a:latin typeface="Times New Roman" pitchFamily="18" charset="0"/>
              </a:rPr>
              <a:t>        :</a:t>
            </a:r>
          </a:p>
        </p:txBody>
      </p:sp>
      <p:sp>
        <p:nvSpPr>
          <p:cNvPr id="75782" name="Rectangle 1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-26988"/>
            <a:ext cx="1104900" cy="228601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2.1.1  if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Text Box 2"/>
          <p:cNvSpPr txBox="1">
            <a:spLocks noChangeArrowheads="1"/>
          </p:cNvSpPr>
          <p:nvPr/>
        </p:nvSpPr>
        <p:spPr bwMode="auto">
          <a:xfrm>
            <a:off x="914400" y="311150"/>
            <a:ext cx="7978775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2-12 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输入二进制数字串，转换成十进制正整数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#include &lt;</a:t>
            </a:r>
            <a:r>
              <a:rPr kumimoji="1" lang="en-US" altLang="zh-CN" dirty="0" err="1">
                <a:latin typeface="Times New Roman" pitchFamily="18" charset="0"/>
              </a:rPr>
              <a:t>iostream</a:t>
            </a:r>
            <a:r>
              <a:rPr kumimoji="1" lang="en-US" altLang="zh-CN" dirty="0">
                <a:latin typeface="Times New Roman" pitchFamily="18" charset="0"/>
              </a:rPr>
              <a:t>&gt;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using namespace std;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 err="1">
                <a:latin typeface="Times New Roman" pitchFamily="18" charset="0"/>
              </a:rPr>
              <a:t>int</a:t>
            </a:r>
            <a:r>
              <a:rPr kumimoji="1" lang="en-US" altLang="zh-CN" dirty="0">
                <a:latin typeface="Times New Roman" pitchFamily="18" charset="0"/>
              </a:rPr>
              <a:t> main()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{ </a:t>
            </a:r>
            <a:r>
              <a:rPr kumimoji="1" lang="en-US" altLang="zh-CN" dirty="0" err="1">
                <a:latin typeface="Times New Roman" pitchFamily="18" charset="0"/>
              </a:rPr>
              <a:t>int</a:t>
            </a:r>
            <a:r>
              <a:rPr kumimoji="1" lang="en-US" altLang="zh-CN" dirty="0">
                <a:latin typeface="Times New Roman" pitchFamily="18" charset="0"/>
              </a:rPr>
              <a:t> Dec = 0 ;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  char 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  </a:t>
            </a:r>
            <a:r>
              <a:rPr kumimoji="1" lang="en-US" altLang="zh-CN" dirty="0" err="1">
                <a:latin typeface="Times New Roman" pitchFamily="18" charset="0"/>
              </a:rPr>
              <a:t>cout</a:t>
            </a:r>
            <a:r>
              <a:rPr kumimoji="1" lang="en-US" altLang="zh-CN" dirty="0">
                <a:latin typeface="Times New Roman" pitchFamily="18" charset="0"/>
              </a:rPr>
              <a:t> &lt;&lt; "Binary = " ;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  do 		</a:t>
            </a:r>
            <a:r>
              <a:rPr kumimoji="1" lang="en-US" altLang="zh-CN" i="1" dirty="0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i="1" dirty="0">
                <a:solidFill>
                  <a:srgbClr val="008000"/>
                </a:solidFill>
                <a:latin typeface="Times New Roman" pitchFamily="18" charset="0"/>
              </a:rPr>
              <a:t>略去前导符号，直至</a:t>
            </a:r>
            <a:r>
              <a:rPr kumimoji="1" lang="en-US" altLang="zh-CN" i="1" dirty="0" err="1">
                <a:solidFill>
                  <a:srgbClr val="008000"/>
                </a:solidFill>
                <a:latin typeface="Times New Roman" pitchFamily="18" charset="0"/>
              </a:rPr>
              <a:t>ch</a:t>
            </a:r>
            <a:r>
              <a:rPr kumimoji="1" lang="zh-CN" altLang="en-US" i="1" dirty="0">
                <a:solidFill>
                  <a:srgbClr val="008000"/>
                </a:solidFill>
                <a:latin typeface="Times New Roman" pitchFamily="18" charset="0"/>
              </a:rPr>
              <a:t>存放第一个合法数字</a:t>
            </a:r>
          </a:p>
          <a:p>
            <a:pPr>
              <a:lnSpc>
                <a:spcPct val="120000"/>
              </a:lnSpc>
            </a:pPr>
            <a:r>
              <a:rPr kumimoji="1" lang="zh-CN" altLang="en-US" dirty="0">
                <a:latin typeface="Times New Roman" pitchFamily="18" charset="0"/>
              </a:rPr>
              <a:t>      </a:t>
            </a:r>
            <a:r>
              <a:rPr kumimoji="1" lang="en-US" altLang="zh-CN" dirty="0">
                <a:latin typeface="Times New Roman" pitchFamily="18" charset="0"/>
              </a:rPr>
              <a:t>{ </a:t>
            </a:r>
            <a:r>
              <a:rPr kumimoji="1" lang="en-US" altLang="zh-CN" dirty="0" err="1">
                <a:latin typeface="Times New Roman" pitchFamily="18" charset="0"/>
              </a:rPr>
              <a:t>cin.get</a:t>
            </a:r>
            <a:r>
              <a:rPr kumimoji="1" lang="en-US" altLang="zh-CN" dirty="0">
                <a:latin typeface="Times New Roman" pitchFamily="18" charset="0"/>
              </a:rPr>
              <a:t>(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) ; 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      } while( 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 !='0' &amp;&amp; 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 != '1' ) ;</a:t>
            </a:r>
          </a:p>
          <a:p>
            <a:pPr>
              <a:lnSpc>
                <a:spcPct val="120000"/>
              </a:lnSpc>
            </a:pPr>
            <a:r>
              <a:rPr kumimoji="1" lang="en-US" altLang="zh-CN" b="1" dirty="0">
                <a:solidFill>
                  <a:srgbClr val="0000FF"/>
                </a:solidFill>
                <a:latin typeface="Times New Roman" pitchFamily="18" charset="0"/>
              </a:rPr>
              <a:t>  do</a:t>
            </a:r>
            <a:r>
              <a:rPr kumimoji="1" lang="en-US" altLang="zh-CN" b="1" dirty="0">
                <a:latin typeface="Times New Roman" pitchFamily="18" charset="0"/>
              </a:rPr>
              <a:t>		</a:t>
            </a:r>
            <a:r>
              <a:rPr kumimoji="1" lang="en-US" altLang="zh-CN" b="1" dirty="0" smtClean="0">
                <a:latin typeface="Times New Roman" pitchFamily="18" charset="0"/>
              </a:rPr>
              <a:t>	</a:t>
            </a:r>
            <a:r>
              <a:rPr kumimoji="1" lang="en-US" altLang="zh-CN" b="1" i="1" dirty="0" smtClean="0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循环，逐位转换</a:t>
            </a:r>
          </a:p>
          <a:p>
            <a:pPr>
              <a:lnSpc>
                <a:spcPct val="120000"/>
              </a:lnSpc>
            </a:pPr>
            <a:r>
              <a:rPr kumimoji="1" lang="zh-CN" altLang="en-US" b="1" dirty="0">
                <a:latin typeface="Times New Roman" pitchFamily="18" charset="0"/>
              </a:rPr>
              <a:t>    </a:t>
            </a:r>
            <a:r>
              <a:rPr kumimoji="1" lang="en-US" altLang="zh-CN" b="1" dirty="0">
                <a:solidFill>
                  <a:srgbClr val="0000FF"/>
                </a:solidFill>
                <a:latin typeface="Times New Roman" pitchFamily="18" charset="0"/>
              </a:rPr>
              <a:t>{ Dec += </a:t>
            </a:r>
            <a:r>
              <a:rPr kumimoji="1" lang="en-US" altLang="zh-CN" b="1" dirty="0" err="1">
                <a:solidFill>
                  <a:srgbClr val="0000FF"/>
                </a:solidFill>
                <a:latin typeface="Times New Roman" pitchFamily="18" charset="0"/>
              </a:rPr>
              <a:t>ch</a:t>
            </a:r>
            <a:r>
              <a:rPr kumimoji="1" lang="en-US" altLang="zh-CN" b="1" dirty="0">
                <a:solidFill>
                  <a:srgbClr val="0000FF"/>
                </a:solidFill>
                <a:latin typeface="Times New Roman" pitchFamily="18" charset="0"/>
              </a:rPr>
              <a:t> - '0';</a:t>
            </a:r>
          </a:p>
          <a:p>
            <a:pPr>
              <a:lnSpc>
                <a:spcPct val="120000"/>
              </a:lnSpc>
            </a:pPr>
            <a:r>
              <a:rPr kumimoji="1" lang="en-US" altLang="zh-CN" b="1" dirty="0">
                <a:solidFill>
                  <a:srgbClr val="0000FF"/>
                </a:solidFill>
                <a:latin typeface="Times New Roman" pitchFamily="18" charset="0"/>
              </a:rPr>
              <a:t>      </a:t>
            </a:r>
            <a:r>
              <a:rPr kumimoji="1" lang="en-US" altLang="zh-CN" b="1" dirty="0" err="1">
                <a:solidFill>
                  <a:srgbClr val="0000FF"/>
                </a:solidFill>
                <a:latin typeface="Times New Roman" pitchFamily="18" charset="0"/>
              </a:rPr>
              <a:t>cin.get</a:t>
            </a:r>
            <a:r>
              <a:rPr kumimoji="1" lang="en-US" altLang="zh-CN" b="1" dirty="0">
                <a:solidFill>
                  <a:srgbClr val="0000FF"/>
                </a:solidFill>
                <a:latin typeface="Times New Roman" pitchFamily="18" charset="0"/>
              </a:rPr>
              <a:t>(</a:t>
            </a:r>
            <a:r>
              <a:rPr kumimoji="1" lang="en-US" altLang="zh-CN" b="1" dirty="0" err="1">
                <a:solidFill>
                  <a:srgbClr val="0000FF"/>
                </a:solidFill>
                <a:latin typeface="Times New Roman" pitchFamily="18" charset="0"/>
              </a:rPr>
              <a:t>ch</a:t>
            </a:r>
            <a:r>
              <a:rPr kumimoji="1" lang="en-US" altLang="zh-CN" b="1" dirty="0">
                <a:solidFill>
                  <a:srgbClr val="0000FF"/>
                </a:solidFill>
                <a:latin typeface="Times New Roman" pitchFamily="18" charset="0"/>
              </a:rPr>
              <a:t>);</a:t>
            </a:r>
          </a:p>
          <a:p>
            <a:pPr>
              <a:lnSpc>
                <a:spcPct val="120000"/>
              </a:lnSpc>
            </a:pPr>
            <a:r>
              <a:rPr kumimoji="1" lang="en-US" altLang="zh-CN" b="1" dirty="0">
                <a:solidFill>
                  <a:srgbClr val="0000FF"/>
                </a:solidFill>
                <a:latin typeface="Times New Roman" pitchFamily="18" charset="0"/>
              </a:rPr>
              <a:t>      if ( </a:t>
            </a:r>
            <a:r>
              <a:rPr kumimoji="1" lang="en-US" altLang="zh-CN" b="1" dirty="0" err="1">
                <a:solidFill>
                  <a:srgbClr val="0000FF"/>
                </a:solidFill>
                <a:latin typeface="Times New Roman" pitchFamily="18" charset="0"/>
              </a:rPr>
              <a:t>ch</a:t>
            </a:r>
            <a:r>
              <a:rPr kumimoji="1" lang="en-US" altLang="zh-CN" b="1" dirty="0">
                <a:solidFill>
                  <a:srgbClr val="0000FF"/>
                </a:solidFill>
                <a:latin typeface="Times New Roman" pitchFamily="18" charset="0"/>
              </a:rPr>
              <a:t>=='0'||</a:t>
            </a:r>
            <a:r>
              <a:rPr kumimoji="1" lang="en-US" altLang="zh-CN" b="1" dirty="0" err="1">
                <a:solidFill>
                  <a:srgbClr val="0000FF"/>
                </a:solidFill>
                <a:latin typeface="Times New Roman" pitchFamily="18" charset="0"/>
              </a:rPr>
              <a:t>ch</a:t>
            </a:r>
            <a:r>
              <a:rPr kumimoji="1" lang="en-US" altLang="zh-CN" b="1" dirty="0">
                <a:solidFill>
                  <a:srgbClr val="0000FF"/>
                </a:solidFill>
                <a:latin typeface="Times New Roman" pitchFamily="18" charset="0"/>
              </a:rPr>
              <a:t>=='1' )</a:t>
            </a:r>
          </a:p>
          <a:p>
            <a:pPr>
              <a:lnSpc>
                <a:spcPct val="120000"/>
              </a:lnSpc>
            </a:pPr>
            <a:r>
              <a:rPr kumimoji="1" lang="en-US" altLang="zh-CN" b="1" dirty="0">
                <a:solidFill>
                  <a:srgbClr val="0000FF"/>
                </a:solidFill>
                <a:latin typeface="Times New Roman" pitchFamily="18" charset="0"/>
              </a:rPr>
              <a:t>         Dec *= 2 ;</a:t>
            </a:r>
          </a:p>
          <a:p>
            <a:pPr>
              <a:lnSpc>
                <a:spcPct val="120000"/>
              </a:lnSpc>
            </a:pPr>
            <a:r>
              <a:rPr kumimoji="1" lang="en-US" altLang="zh-CN" b="1" dirty="0">
                <a:solidFill>
                  <a:srgbClr val="0000FF"/>
                </a:solidFill>
                <a:latin typeface="Times New Roman" pitchFamily="18" charset="0"/>
              </a:rPr>
              <a:t>    } while( </a:t>
            </a:r>
            <a:r>
              <a:rPr kumimoji="1" lang="en-US" altLang="zh-CN" b="1" dirty="0" err="1">
                <a:solidFill>
                  <a:srgbClr val="0000FF"/>
                </a:solidFill>
                <a:latin typeface="Times New Roman" pitchFamily="18" charset="0"/>
              </a:rPr>
              <a:t>ch</a:t>
            </a:r>
            <a:r>
              <a:rPr kumimoji="1" lang="en-US" altLang="zh-CN" b="1" dirty="0">
                <a:solidFill>
                  <a:srgbClr val="0000FF"/>
                </a:solidFill>
                <a:latin typeface="Times New Roman" pitchFamily="18" charset="0"/>
              </a:rPr>
              <a:t>=='0'||</a:t>
            </a:r>
            <a:r>
              <a:rPr kumimoji="1" lang="en-US" altLang="zh-CN" b="1" dirty="0" err="1">
                <a:solidFill>
                  <a:srgbClr val="0000FF"/>
                </a:solidFill>
                <a:latin typeface="Times New Roman" pitchFamily="18" charset="0"/>
              </a:rPr>
              <a:t>ch</a:t>
            </a:r>
            <a:r>
              <a:rPr kumimoji="1" lang="en-US" altLang="zh-CN" b="1" dirty="0">
                <a:solidFill>
                  <a:srgbClr val="0000FF"/>
                </a:solidFill>
                <a:latin typeface="Times New Roman" pitchFamily="18" charset="0"/>
              </a:rPr>
              <a:t>== '1' ); 	</a:t>
            </a:r>
            <a:r>
              <a:rPr kumimoji="1" lang="en-US" altLang="zh-CN" b="1" i="1" dirty="0">
                <a:solidFill>
                  <a:srgbClr val="008000"/>
                </a:solidFill>
              </a:rPr>
              <a:t>//</a:t>
            </a:r>
            <a:r>
              <a:rPr kumimoji="1" lang="zh-CN" altLang="en-US" b="1" i="1" dirty="0">
                <a:solidFill>
                  <a:srgbClr val="008000"/>
                </a:solidFill>
              </a:rPr>
              <a:t>读入非</a:t>
            </a:r>
            <a:r>
              <a:rPr kumimoji="1" lang="en-US" altLang="zh-CN" b="1" i="1" dirty="0">
                <a:solidFill>
                  <a:srgbClr val="008000"/>
                </a:solidFill>
              </a:rPr>
              <a:t>0</a:t>
            </a:r>
            <a:r>
              <a:rPr kumimoji="1" lang="zh-CN" altLang="en-US" b="1" i="1" dirty="0">
                <a:solidFill>
                  <a:srgbClr val="008000"/>
                </a:solidFill>
              </a:rPr>
              <a:t>，非</a:t>
            </a:r>
            <a:r>
              <a:rPr kumimoji="1" lang="en-US" altLang="zh-CN" b="1" i="1" dirty="0">
                <a:solidFill>
                  <a:srgbClr val="008000"/>
                </a:solidFill>
              </a:rPr>
              <a:t>1</a:t>
            </a:r>
            <a:r>
              <a:rPr kumimoji="1" lang="zh-CN" altLang="en-US" b="1" i="1" dirty="0">
                <a:solidFill>
                  <a:srgbClr val="008000"/>
                </a:solidFill>
              </a:rPr>
              <a:t>字符时结束循环</a:t>
            </a:r>
            <a:endParaRPr kumimoji="1" lang="zh-CN" altLang="en-US" b="1" dirty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kumimoji="1" lang="zh-CN" altLang="en-US" b="1" dirty="0">
                <a:latin typeface="Times New Roman" pitchFamily="18" charset="0"/>
              </a:rPr>
              <a:t>  </a:t>
            </a:r>
            <a:r>
              <a:rPr kumimoji="1" lang="en-US" altLang="zh-CN" dirty="0" err="1">
                <a:latin typeface="Times New Roman" pitchFamily="18" charset="0"/>
              </a:rPr>
              <a:t>cout</a:t>
            </a:r>
            <a:r>
              <a:rPr kumimoji="1" lang="en-US" altLang="zh-CN" dirty="0">
                <a:latin typeface="Times New Roman" pitchFamily="18" charset="0"/>
              </a:rPr>
              <a:t> &lt;&lt; "Decimal = " &lt;&lt; Dec &lt;&lt; '\n';  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}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44450"/>
            <a:ext cx="12954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2.2.2  do_while</a:t>
            </a:r>
            <a:r>
              <a:rPr lang="zh-CN" altLang="en-US" sz="4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Text Box 2"/>
          <p:cNvSpPr txBox="1">
            <a:spLocks noChangeArrowheads="1"/>
          </p:cNvSpPr>
          <p:nvPr/>
        </p:nvSpPr>
        <p:spPr bwMode="auto">
          <a:xfrm>
            <a:off x="914400" y="311150"/>
            <a:ext cx="7978775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2-12 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输入二进制数字串，转换成十进制正整数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#include &lt;</a:t>
            </a:r>
            <a:r>
              <a:rPr kumimoji="1" lang="en-US" altLang="zh-CN" dirty="0" err="1">
                <a:latin typeface="Times New Roman" pitchFamily="18" charset="0"/>
              </a:rPr>
              <a:t>iostream</a:t>
            </a:r>
            <a:r>
              <a:rPr kumimoji="1" lang="en-US" altLang="zh-CN" dirty="0">
                <a:latin typeface="Times New Roman" pitchFamily="18" charset="0"/>
              </a:rPr>
              <a:t>&gt;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using namespace std;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 err="1">
                <a:latin typeface="Times New Roman" pitchFamily="18" charset="0"/>
              </a:rPr>
              <a:t>int</a:t>
            </a:r>
            <a:r>
              <a:rPr kumimoji="1" lang="en-US" altLang="zh-CN" dirty="0">
                <a:latin typeface="Times New Roman" pitchFamily="18" charset="0"/>
              </a:rPr>
              <a:t> main()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{ </a:t>
            </a:r>
            <a:r>
              <a:rPr kumimoji="1" lang="en-US" altLang="zh-CN" dirty="0" err="1">
                <a:latin typeface="Times New Roman" pitchFamily="18" charset="0"/>
              </a:rPr>
              <a:t>int</a:t>
            </a:r>
            <a:r>
              <a:rPr kumimoji="1" lang="en-US" altLang="zh-CN" dirty="0">
                <a:latin typeface="Times New Roman" pitchFamily="18" charset="0"/>
              </a:rPr>
              <a:t> Dec = 0 ;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  char 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  </a:t>
            </a:r>
            <a:r>
              <a:rPr kumimoji="1" lang="en-US" altLang="zh-CN" dirty="0" err="1">
                <a:latin typeface="Times New Roman" pitchFamily="18" charset="0"/>
              </a:rPr>
              <a:t>cout</a:t>
            </a:r>
            <a:r>
              <a:rPr kumimoji="1" lang="en-US" altLang="zh-CN" dirty="0">
                <a:latin typeface="Times New Roman" pitchFamily="18" charset="0"/>
              </a:rPr>
              <a:t> &lt;&lt; "Binary = " ;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  do 		</a:t>
            </a:r>
            <a:r>
              <a:rPr kumimoji="1" lang="en-US" altLang="zh-CN" i="1" dirty="0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i="1" dirty="0">
                <a:solidFill>
                  <a:srgbClr val="008000"/>
                </a:solidFill>
                <a:latin typeface="Times New Roman" pitchFamily="18" charset="0"/>
              </a:rPr>
              <a:t>略去前导符号，直至</a:t>
            </a:r>
            <a:r>
              <a:rPr kumimoji="1" lang="en-US" altLang="zh-CN" i="1" dirty="0" err="1">
                <a:solidFill>
                  <a:srgbClr val="008000"/>
                </a:solidFill>
                <a:latin typeface="Times New Roman" pitchFamily="18" charset="0"/>
              </a:rPr>
              <a:t>ch</a:t>
            </a:r>
            <a:r>
              <a:rPr kumimoji="1" lang="zh-CN" altLang="en-US" i="1" dirty="0">
                <a:solidFill>
                  <a:srgbClr val="008000"/>
                </a:solidFill>
                <a:latin typeface="Times New Roman" pitchFamily="18" charset="0"/>
              </a:rPr>
              <a:t>存放第一个合法数字</a:t>
            </a:r>
          </a:p>
          <a:p>
            <a:pPr>
              <a:lnSpc>
                <a:spcPct val="120000"/>
              </a:lnSpc>
            </a:pPr>
            <a:r>
              <a:rPr kumimoji="1" lang="zh-CN" altLang="en-US" dirty="0">
                <a:latin typeface="Times New Roman" pitchFamily="18" charset="0"/>
              </a:rPr>
              <a:t>      </a:t>
            </a:r>
            <a:r>
              <a:rPr kumimoji="1" lang="en-US" altLang="zh-CN" dirty="0">
                <a:latin typeface="Times New Roman" pitchFamily="18" charset="0"/>
              </a:rPr>
              <a:t>{ </a:t>
            </a:r>
            <a:r>
              <a:rPr kumimoji="1" lang="en-US" altLang="zh-CN" dirty="0" err="1">
                <a:latin typeface="Times New Roman" pitchFamily="18" charset="0"/>
              </a:rPr>
              <a:t>cin.get</a:t>
            </a:r>
            <a:r>
              <a:rPr kumimoji="1" lang="en-US" altLang="zh-CN" dirty="0">
                <a:latin typeface="Times New Roman" pitchFamily="18" charset="0"/>
              </a:rPr>
              <a:t>(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) ; 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      } while( 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 !='0' &amp;&amp; 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 != '1' ) ;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  do		</a:t>
            </a:r>
            <a:r>
              <a:rPr kumimoji="1" lang="en-US" altLang="zh-CN" dirty="0" smtClean="0">
                <a:latin typeface="Times New Roman" pitchFamily="18" charset="0"/>
              </a:rPr>
              <a:t>	</a:t>
            </a:r>
            <a:r>
              <a:rPr kumimoji="1" lang="en-US" altLang="zh-CN" i="1" dirty="0" smtClean="0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i="1" dirty="0">
                <a:solidFill>
                  <a:srgbClr val="008000"/>
                </a:solidFill>
                <a:latin typeface="Times New Roman" pitchFamily="18" charset="0"/>
              </a:rPr>
              <a:t>循环，逐位转换</a:t>
            </a:r>
          </a:p>
          <a:p>
            <a:pPr>
              <a:lnSpc>
                <a:spcPct val="120000"/>
              </a:lnSpc>
            </a:pPr>
            <a:r>
              <a:rPr kumimoji="1" lang="zh-CN" altLang="en-US" b="1" dirty="0">
                <a:latin typeface="Times New Roman" pitchFamily="18" charset="0"/>
              </a:rPr>
              <a:t>    </a:t>
            </a:r>
            <a:r>
              <a:rPr kumimoji="1" lang="en-US" altLang="zh-CN" b="1" dirty="0">
                <a:latin typeface="Times New Roman" pitchFamily="18" charset="0"/>
              </a:rPr>
              <a:t>{ </a:t>
            </a:r>
            <a:r>
              <a:rPr kumimoji="1" lang="en-US" altLang="zh-CN" b="1" dirty="0">
                <a:solidFill>
                  <a:srgbClr val="0000FF"/>
                </a:solidFill>
                <a:latin typeface="Times New Roman" pitchFamily="18" charset="0"/>
              </a:rPr>
              <a:t>Dec += </a:t>
            </a:r>
            <a:r>
              <a:rPr kumimoji="1" lang="en-US" altLang="zh-CN" b="1" dirty="0" err="1">
                <a:solidFill>
                  <a:srgbClr val="0000FF"/>
                </a:solidFill>
                <a:latin typeface="Times New Roman" pitchFamily="18" charset="0"/>
              </a:rPr>
              <a:t>ch</a:t>
            </a:r>
            <a:r>
              <a:rPr kumimoji="1" lang="en-US" altLang="zh-CN" b="1" dirty="0">
                <a:solidFill>
                  <a:srgbClr val="0000FF"/>
                </a:solidFill>
                <a:latin typeface="Times New Roman" pitchFamily="18" charset="0"/>
              </a:rPr>
              <a:t> - '0';</a:t>
            </a:r>
            <a:r>
              <a:rPr kumimoji="1" lang="en-US" altLang="zh-CN" b="1" dirty="0">
                <a:latin typeface="Times New Roman" pitchFamily="18" charset="0"/>
              </a:rPr>
              <a:t>	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把字符转换为数字，累加</a:t>
            </a:r>
          </a:p>
          <a:p>
            <a:pPr>
              <a:lnSpc>
                <a:spcPct val="120000"/>
              </a:lnSpc>
            </a:pPr>
            <a:r>
              <a:rPr kumimoji="1" lang="zh-CN" altLang="en-US" b="1" dirty="0">
                <a:latin typeface="Times New Roman" pitchFamily="18" charset="0"/>
              </a:rPr>
              <a:t>      </a:t>
            </a:r>
            <a:r>
              <a:rPr kumimoji="1" lang="en-US" altLang="zh-CN" dirty="0" err="1">
                <a:latin typeface="Times New Roman" pitchFamily="18" charset="0"/>
              </a:rPr>
              <a:t>cin.get</a:t>
            </a:r>
            <a:r>
              <a:rPr kumimoji="1" lang="en-US" altLang="zh-CN" dirty="0">
                <a:latin typeface="Times New Roman" pitchFamily="18" charset="0"/>
              </a:rPr>
              <a:t>(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);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      if ( 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=='0'||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=='1' )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         Dec *= 2 ;	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    } while( 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=='0'||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== '1' ); 	</a:t>
            </a:r>
            <a:r>
              <a:rPr kumimoji="1" lang="en-US" altLang="zh-CN" i="1" dirty="0">
                <a:solidFill>
                  <a:srgbClr val="008000"/>
                </a:solidFill>
              </a:rPr>
              <a:t>//</a:t>
            </a:r>
            <a:r>
              <a:rPr kumimoji="1" lang="zh-CN" altLang="en-US" i="1" dirty="0">
                <a:solidFill>
                  <a:srgbClr val="008000"/>
                </a:solidFill>
              </a:rPr>
              <a:t>读入非</a:t>
            </a:r>
            <a:r>
              <a:rPr kumimoji="1" lang="en-US" altLang="zh-CN" i="1" dirty="0">
                <a:solidFill>
                  <a:srgbClr val="008000"/>
                </a:solidFill>
              </a:rPr>
              <a:t>0</a:t>
            </a:r>
            <a:r>
              <a:rPr kumimoji="1" lang="zh-CN" altLang="en-US" i="1" dirty="0">
                <a:solidFill>
                  <a:srgbClr val="008000"/>
                </a:solidFill>
              </a:rPr>
              <a:t>，非</a:t>
            </a:r>
            <a:r>
              <a:rPr kumimoji="1" lang="en-US" altLang="zh-CN" i="1" dirty="0">
                <a:solidFill>
                  <a:srgbClr val="008000"/>
                </a:solidFill>
              </a:rPr>
              <a:t>1</a:t>
            </a:r>
            <a:r>
              <a:rPr kumimoji="1" lang="zh-CN" altLang="en-US" i="1" dirty="0">
                <a:solidFill>
                  <a:srgbClr val="008000"/>
                </a:solidFill>
              </a:rPr>
              <a:t>字符时结束循环</a:t>
            </a:r>
            <a:endParaRPr kumimoji="1" lang="zh-CN" altLang="en-US" dirty="0">
              <a:latin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kumimoji="1" lang="zh-CN" altLang="en-US" dirty="0">
                <a:latin typeface="Times New Roman" pitchFamily="18" charset="0"/>
              </a:rPr>
              <a:t>  </a:t>
            </a:r>
            <a:r>
              <a:rPr kumimoji="1" lang="en-US" altLang="zh-CN" dirty="0" err="1">
                <a:latin typeface="Times New Roman" pitchFamily="18" charset="0"/>
              </a:rPr>
              <a:t>cout</a:t>
            </a:r>
            <a:r>
              <a:rPr kumimoji="1" lang="en-US" altLang="zh-CN" dirty="0">
                <a:latin typeface="Times New Roman" pitchFamily="18" charset="0"/>
              </a:rPr>
              <a:t> &lt;&lt; "Decimal = " &lt;&lt; Dec &lt;&lt; '\n';  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}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44450"/>
            <a:ext cx="12954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2.2.2  do_while</a:t>
            </a:r>
            <a:r>
              <a:rPr lang="zh-CN" altLang="en-US" sz="4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Text Box 2"/>
          <p:cNvSpPr txBox="1">
            <a:spLocks noChangeArrowheads="1"/>
          </p:cNvSpPr>
          <p:nvPr/>
        </p:nvSpPr>
        <p:spPr bwMode="auto">
          <a:xfrm>
            <a:off x="914400" y="311150"/>
            <a:ext cx="7978775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2-12 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输入二进制数字串，转换成十进制正整数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#include &lt;</a:t>
            </a:r>
            <a:r>
              <a:rPr kumimoji="1" lang="en-US" altLang="zh-CN" dirty="0" err="1">
                <a:latin typeface="Times New Roman" pitchFamily="18" charset="0"/>
              </a:rPr>
              <a:t>iostream</a:t>
            </a:r>
            <a:r>
              <a:rPr kumimoji="1" lang="en-US" altLang="zh-CN" dirty="0">
                <a:latin typeface="Times New Roman" pitchFamily="18" charset="0"/>
              </a:rPr>
              <a:t>&gt;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using namespace std;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 err="1">
                <a:latin typeface="Times New Roman" pitchFamily="18" charset="0"/>
              </a:rPr>
              <a:t>int</a:t>
            </a:r>
            <a:r>
              <a:rPr kumimoji="1" lang="en-US" altLang="zh-CN" dirty="0">
                <a:latin typeface="Times New Roman" pitchFamily="18" charset="0"/>
              </a:rPr>
              <a:t> main()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{ </a:t>
            </a:r>
            <a:r>
              <a:rPr kumimoji="1" lang="en-US" altLang="zh-CN" dirty="0" err="1">
                <a:latin typeface="Times New Roman" pitchFamily="18" charset="0"/>
              </a:rPr>
              <a:t>int</a:t>
            </a:r>
            <a:r>
              <a:rPr kumimoji="1" lang="en-US" altLang="zh-CN" dirty="0">
                <a:latin typeface="Times New Roman" pitchFamily="18" charset="0"/>
              </a:rPr>
              <a:t> Dec = 0 ;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  char 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  </a:t>
            </a:r>
            <a:r>
              <a:rPr kumimoji="1" lang="en-US" altLang="zh-CN" dirty="0" err="1">
                <a:latin typeface="Times New Roman" pitchFamily="18" charset="0"/>
              </a:rPr>
              <a:t>cout</a:t>
            </a:r>
            <a:r>
              <a:rPr kumimoji="1" lang="en-US" altLang="zh-CN" dirty="0">
                <a:latin typeface="Times New Roman" pitchFamily="18" charset="0"/>
              </a:rPr>
              <a:t> &lt;&lt; "Binary = " ;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  do 		</a:t>
            </a:r>
            <a:r>
              <a:rPr kumimoji="1" lang="en-US" altLang="zh-CN" i="1" dirty="0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i="1" dirty="0">
                <a:solidFill>
                  <a:srgbClr val="008000"/>
                </a:solidFill>
                <a:latin typeface="Times New Roman" pitchFamily="18" charset="0"/>
              </a:rPr>
              <a:t>略去前导符号，直至</a:t>
            </a:r>
            <a:r>
              <a:rPr kumimoji="1" lang="en-US" altLang="zh-CN" i="1" dirty="0" err="1">
                <a:solidFill>
                  <a:srgbClr val="008000"/>
                </a:solidFill>
                <a:latin typeface="Times New Roman" pitchFamily="18" charset="0"/>
              </a:rPr>
              <a:t>ch</a:t>
            </a:r>
            <a:r>
              <a:rPr kumimoji="1" lang="zh-CN" altLang="en-US" i="1" dirty="0">
                <a:solidFill>
                  <a:srgbClr val="008000"/>
                </a:solidFill>
                <a:latin typeface="Times New Roman" pitchFamily="18" charset="0"/>
              </a:rPr>
              <a:t>存放第一个合法数字</a:t>
            </a:r>
          </a:p>
          <a:p>
            <a:pPr>
              <a:lnSpc>
                <a:spcPct val="120000"/>
              </a:lnSpc>
            </a:pPr>
            <a:r>
              <a:rPr kumimoji="1" lang="zh-CN" altLang="en-US" dirty="0">
                <a:latin typeface="Times New Roman" pitchFamily="18" charset="0"/>
              </a:rPr>
              <a:t>      </a:t>
            </a:r>
            <a:r>
              <a:rPr kumimoji="1" lang="en-US" altLang="zh-CN" dirty="0">
                <a:latin typeface="Times New Roman" pitchFamily="18" charset="0"/>
              </a:rPr>
              <a:t>{ </a:t>
            </a:r>
            <a:r>
              <a:rPr kumimoji="1" lang="en-US" altLang="zh-CN" dirty="0" err="1">
                <a:latin typeface="Times New Roman" pitchFamily="18" charset="0"/>
              </a:rPr>
              <a:t>cin.get</a:t>
            </a:r>
            <a:r>
              <a:rPr kumimoji="1" lang="en-US" altLang="zh-CN" dirty="0">
                <a:latin typeface="Times New Roman" pitchFamily="18" charset="0"/>
              </a:rPr>
              <a:t>(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) ; 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      } while( 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 !='0' &amp;&amp; 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 != '1' ) ;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  do		</a:t>
            </a:r>
            <a:r>
              <a:rPr kumimoji="1" lang="en-US" altLang="zh-CN" dirty="0" smtClean="0">
                <a:latin typeface="Times New Roman" pitchFamily="18" charset="0"/>
              </a:rPr>
              <a:t>	</a:t>
            </a:r>
            <a:r>
              <a:rPr kumimoji="1" lang="en-US" altLang="zh-CN" i="1" dirty="0" smtClean="0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i="1" dirty="0">
                <a:solidFill>
                  <a:srgbClr val="008000"/>
                </a:solidFill>
                <a:latin typeface="Times New Roman" pitchFamily="18" charset="0"/>
              </a:rPr>
              <a:t>循环，逐位转换</a:t>
            </a:r>
          </a:p>
          <a:p>
            <a:pPr>
              <a:lnSpc>
                <a:spcPct val="120000"/>
              </a:lnSpc>
            </a:pPr>
            <a:r>
              <a:rPr kumimoji="1" lang="zh-CN" altLang="en-US" dirty="0">
                <a:latin typeface="Times New Roman" pitchFamily="18" charset="0"/>
              </a:rPr>
              <a:t>    </a:t>
            </a:r>
            <a:r>
              <a:rPr kumimoji="1" lang="en-US" altLang="zh-CN" dirty="0">
                <a:latin typeface="Times New Roman" pitchFamily="18" charset="0"/>
              </a:rPr>
              <a:t>{ Dec += 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 - '0';	</a:t>
            </a:r>
            <a:r>
              <a:rPr kumimoji="1" lang="en-US" altLang="zh-CN" dirty="0" smtClean="0">
                <a:latin typeface="Times New Roman" pitchFamily="18" charset="0"/>
              </a:rPr>
              <a:t>	</a:t>
            </a:r>
            <a:r>
              <a:rPr kumimoji="1" lang="en-US" altLang="zh-CN" i="1" dirty="0" smtClean="0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i="1" dirty="0">
                <a:solidFill>
                  <a:srgbClr val="008000"/>
                </a:solidFill>
                <a:latin typeface="Times New Roman" pitchFamily="18" charset="0"/>
              </a:rPr>
              <a:t>把字符转换为数字，累加</a:t>
            </a:r>
          </a:p>
          <a:p>
            <a:pPr>
              <a:lnSpc>
                <a:spcPct val="120000"/>
              </a:lnSpc>
            </a:pPr>
            <a:r>
              <a:rPr kumimoji="1" lang="zh-CN" altLang="en-US" b="1" dirty="0">
                <a:latin typeface="Times New Roman" pitchFamily="18" charset="0"/>
              </a:rPr>
              <a:t>      </a:t>
            </a:r>
            <a:r>
              <a:rPr kumimoji="1" lang="en-US" altLang="zh-CN" b="1" dirty="0" err="1">
                <a:solidFill>
                  <a:srgbClr val="0000FF"/>
                </a:solidFill>
                <a:latin typeface="Times New Roman" pitchFamily="18" charset="0"/>
              </a:rPr>
              <a:t>cin.get</a:t>
            </a:r>
            <a:r>
              <a:rPr kumimoji="1" lang="en-US" altLang="zh-CN" b="1" dirty="0">
                <a:solidFill>
                  <a:srgbClr val="0000FF"/>
                </a:solidFill>
                <a:latin typeface="Times New Roman" pitchFamily="18" charset="0"/>
              </a:rPr>
              <a:t>(</a:t>
            </a:r>
            <a:r>
              <a:rPr kumimoji="1" lang="en-US" altLang="zh-CN" b="1" dirty="0" err="1">
                <a:solidFill>
                  <a:srgbClr val="0000FF"/>
                </a:solidFill>
                <a:latin typeface="Times New Roman" pitchFamily="18" charset="0"/>
              </a:rPr>
              <a:t>ch</a:t>
            </a:r>
            <a:r>
              <a:rPr kumimoji="1" lang="en-US" altLang="zh-CN" b="1" dirty="0">
                <a:solidFill>
                  <a:srgbClr val="0000FF"/>
                </a:solidFill>
                <a:latin typeface="Times New Roman" pitchFamily="18" charset="0"/>
              </a:rPr>
              <a:t>);</a:t>
            </a:r>
            <a:r>
              <a:rPr kumimoji="1" lang="en-US" altLang="zh-CN" b="1" dirty="0">
                <a:latin typeface="Times New Roman" pitchFamily="18" charset="0"/>
              </a:rPr>
              <a:t>		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读入一位</a:t>
            </a:r>
          </a:p>
          <a:p>
            <a:pPr>
              <a:lnSpc>
                <a:spcPct val="120000"/>
              </a:lnSpc>
            </a:pPr>
            <a:r>
              <a:rPr kumimoji="1" lang="zh-CN" altLang="en-US" b="1" dirty="0">
                <a:latin typeface="Times New Roman" pitchFamily="18" charset="0"/>
              </a:rPr>
              <a:t>      </a:t>
            </a:r>
            <a:r>
              <a:rPr kumimoji="1" lang="en-US" altLang="zh-CN" dirty="0">
                <a:latin typeface="Times New Roman" pitchFamily="18" charset="0"/>
              </a:rPr>
              <a:t>if ( 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=='0'||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=='1' ) 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         Dec *= 2 ;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    } while( 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=='0'||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== '1' ); 	</a:t>
            </a:r>
            <a:r>
              <a:rPr kumimoji="1" lang="en-US" altLang="zh-CN" i="1" dirty="0">
                <a:solidFill>
                  <a:srgbClr val="008000"/>
                </a:solidFill>
              </a:rPr>
              <a:t>//</a:t>
            </a:r>
            <a:r>
              <a:rPr kumimoji="1" lang="zh-CN" altLang="en-US" i="1" dirty="0">
                <a:solidFill>
                  <a:srgbClr val="008000"/>
                </a:solidFill>
              </a:rPr>
              <a:t>读入非</a:t>
            </a:r>
            <a:r>
              <a:rPr kumimoji="1" lang="en-US" altLang="zh-CN" i="1" dirty="0">
                <a:solidFill>
                  <a:srgbClr val="008000"/>
                </a:solidFill>
              </a:rPr>
              <a:t>0</a:t>
            </a:r>
            <a:r>
              <a:rPr kumimoji="1" lang="zh-CN" altLang="en-US" i="1" dirty="0">
                <a:solidFill>
                  <a:srgbClr val="008000"/>
                </a:solidFill>
              </a:rPr>
              <a:t>，非</a:t>
            </a:r>
            <a:r>
              <a:rPr kumimoji="1" lang="en-US" altLang="zh-CN" i="1" dirty="0">
                <a:solidFill>
                  <a:srgbClr val="008000"/>
                </a:solidFill>
              </a:rPr>
              <a:t>1</a:t>
            </a:r>
            <a:r>
              <a:rPr kumimoji="1" lang="zh-CN" altLang="en-US" i="1" dirty="0">
                <a:solidFill>
                  <a:srgbClr val="008000"/>
                </a:solidFill>
              </a:rPr>
              <a:t>字符时结束循环</a:t>
            </a:r>
            <a:endParaRPr kumimoji="1" lang="zh-CN" altLang="en-US" dirty="0">
              <a:latin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kumimoji="1" lang="zh-CN" altLang="en-US" dirty="0">
                <a:latin typeface="Times New Roman" pitchFamily="18" charset="0"/>
              </a:rPr>
              <a:t>  </a:t>
            </a:r>
            <a:r>
              <a:rPr kumimoji="1" lang="en-US" altLang="zh-CN" dirty="0" err="1">
                <a:latin typeface="Times New Roman" pitchFamily="18" charset="0"/>
              </a:rPr>
              <a:t>cout</a:t>
            </a:r>
            <a:r>
              <a:rPr kumimoji="1" lang="en-US" altLang="zh-CN" dirty="0">
                <a:latin typeface="Times New Roman" pitchFamily="18" charset="0"/>
              </a:rPr>
              <a:t> &lt;&lt; "Decimal = " &lt;&lt; Dec &lt;&lt; '\n';  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}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44450"/>
            <a:ext cx="12954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2.2.2  do_while</a:t>
            </a:r>
            <a:r>
              <a:rPr lang="zh-CN" altLang="en-US" sz="4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Text Box 2"/>
          <p:cNvSpPr txBox="1">
            <a:spLocks noChangeArrowheads="1"/>
          </p:cNvSpPr>
          <p:nvPr/>
        </p:nvSpPr>
        <p:spPr bwMode="auto">
          <a:xfrm>
            <a:off x="914400" y="311150"/>
            <a:ext cx="7978775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2-12 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输入二进制数字串，转换成十进制正整数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#include &lt;</a:t>
            </a:r>
            <a:r>
              <a:rPr kumimoji="1" lang="en-US" altLang="zh-CN" dirty="0" err="1">
                <a:latin typeface="Times New Roman" pitchFamily="18" charset="0"/>
              </a:rPr>
              <a:t>iostream</a:t>
            </a:r>
            <a:r>
              <a:rPr kumimoji="1" lang="en-US" altLang="zh-CN" dirty="0">
                <a:latin typeface="Times New Roman" pitchFamily="18" charset="0"/>
              </a:rPr>
              <a:t>&gt;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using namespace std;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 err="1">
                <a:latin typeface="Times New Roman" pitchFamily="18" charset="0"/>
              </a:rPr>
              <a:t>int</a:t>
            </a:r>
            <a:r>
              <a:rPr kumimoji="1" lang="en-US" altLang="zh-CN" dirty="0">
                <a:latin typeface="Times New Roman" pitchFamily="18" charset="0"/>
              </a:rPr>
              <a:t> main()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{ </a:t>
            </a:r>
            <a:r>
              <a:rPr kumimoji="1" lang="en-US" altLang="zh-CN" dirty="0" err="1">
                <a:latin typeface="Times New Roman" pitchFamily="18" charset="0"/>
              </a:rPr>
              <a:t>int</a:t>
            </a:r>
            <a:r>
              <a:rPr kumimoji="1" lang="en-US" altLang="zh-CN" dirty="0">
                <a:latin typeface="Times New Roman" pitchFamily="18" charset="0"/>
              </a:rPr>
              <a:t> Dec = 0 ;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  char 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  </a:t>
            </a:r>
            <a:r>
              <a:rPr kumimoji="1" lang="en-US" altLang="zh-CN" dirty="0" err="1">
                <a:latin typeface="Times New Roman" pitchFamily="18" charset="0"/>
              </a:rPr>
              <a:t>cout</a:t>
            </a:r>
            <a:r>
              <a:rPr kumimoji="1" lang="en-US" altLang="zh-CN" dirty="0">
                <a:latin typeface="Times New Roman" pitchFamily="18" charset="0"/>
              </a:rPr>
              <a:t> &lt;&lt; "Binary = " ;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  do 		</a:t>
            </a:r>
            <a:r>
              <a:rPr kumimoji="1" lang="en-US" altLang="zh-CN" i="1" dirty="0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i="1" dirty="0">
                <a:solidFill>
                  <a:srgbClr val="008000"/>
                </a:solidFill>
                <a:latin typeface="Times New Roman" pitchFamily="18" charset="0"/>
              </a:rPr>
              <a:t>略去前导符号，直至</a:t>
            </a:r>
            <a:r>
              <a:rPr kumimoji="1" lang="en-US" altLang="zh-CN" i="1" dirty="0" err="1">
                <a:solidFill>
                  <a:srgbClr val="008000"/>
                </a:solidFill>
                <a:latin typeface="Times New Roman" pitchFamily="18" charset="0"/>
              </a:rPr>
              <a:t>ch</a:t>
            </a:r>
            <a:r>
              <a:rPr kumimoji="1" lang="zh-CN" altLang="en-US" i="1" dirty="0">
                <a:solidFill>
                  <a:srgbClr val="008000"/>
                </a:solidFill>
                <a:latin typeface="Times New Roman" pitchFamily="18" charset="0"/>
              </a:rPr>
              <a:t>存放第一个合法数字</a:t>
            </a:r>
          </a:p>
          <a:p>
            <a:pPr>
              <a:lnSpc>
                <a:spcPct val="120000"/>
              </a:lnSpc>
            </a:pPr>
            <a:r>
              <a:rPr kumimoji="1" lang="zh-CN" altLang="en-US" dirty="0">
                <a:latin typeface="Times New Roman" pitchFamily="18" charset="0"/>
              </a:rPr>
              <a:t>      </a:t>
            </a:r>
            <a:r>
              <a:rPr kumimoji="1" lang="en-US" altLang="zh-CN" dirty="0">
                <a:latin typeface="Times New Roman" pitchFamily="18" charset="0"/>
              </a:rPr>
              <a:t>{ </a:t>
            </a:r>
            <a:r>
              <a:rPr kumimoji="1" lang="en-US" altLang="zh-CN" dirty="0" err="1">
                <a:latin typeface="Times New Roman" pitchFamily="18" charset="0"/>
              </a:rPr>
              <a:t>cin.get</a:t>
            </a:r>
            <a:r>
              <a:rPr kumimoji="1" lang="en-US" altLang="zh-CN" dirty="0">
                <a:latin typeface="Times New Roman" pitchFamily="18" charset="0"/>
              </a:rPr>
              <a:t>(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) ; 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      } while( 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 !='0' &amp;&amp; 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 != '1' ) ;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  do		</a:t>
            </a:r>
            <a:r>
              <a:rPr kumimoji="1" lang="en-US" altLang="zh-CN" dirty="0" smtClean="0">
                <a:latin typeface="Times New Roman" pitchFamily="18" charset="0"/>
              </a:rPr>
              <a:t>	</a:t>
            </a:r>
            <a:r>
              <a:rPr kumimoji="1" lang="en-US" altLang="zh-CN" i="1" dirty="0" smtClean="0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i="1" dirty="0">
                <a:solidFill>
                  <a:srgbClr val="008000"/>
                </a:solidFill>
                <a:latin typeface="Times New Roman" pitchFamily="18" charset="0"/>
              </a:rPr>
              <a:t>循环，逐位转换</a:t>
            </a:r>
          </a:p>
          <a:p>
            <a:pPr>
              <a:lnSpc>
                <a:spcPct val="120000"/>
              </a:lnSpc>
            </a:pPr>
            <a:r>
              <a:rPr kumimoji="1" lang="zh-CN" altLang="en-US" dirty="0">
                <a:latin typeface="Times New Roman" pitchFamily="18" charset="0"/>
              </a:rPr>
              <a:t>    </a:t>
            </a:r>
            <a:r>
              <a:rPr kumimoji="1" lang="en-US" altLang="zh-CN" dirty="0">
                <a:latin typeface="Times New Roman" pitchFamily="18" charset="0"/>
              </a:rPr>
              <a:t>{ Dec += 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 - '0';	</a:t>
            </a:r>
            <a:r>
              <a:rPr kumimoji="1" lang="en-US" altLang="zh-CN" dirty="0" smtClean="0">
                <a:latin typeface="Times New Roman" pitchFamily="18" charset="0"/>
              </a:rPr>
              <a:t>	</a:t>
            </a:r>
            <a:r>
              <a:rPr kumimoji="1" lang="en-US" altLang="zh-CN" i="1" dirty="0" smtClean="0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i="1" dirty="0">
                <a:solidFill>
                  <a:srgbClr val="008000"/>
                </a:solidFill>
                <a:latin typeface="Times New Roman" pitchFamily="18" charset="0"/>
              </a:rPr>
              <a:t>把字符转换为数字，累加</a:t>
            </a:r>
          </a:p>
          <a:p>
            <a:pPr>
              <a:lnSpc>
                <a:spcPct val="120000"/>
              </a:lnSpc>
            </a:pPr>
            <a:r>
              <a:rPr kumimoji="1" lang="zh-CN" altLang="en-US" dirty="0">
                <a:latin typeface="Times New Roman" pitchFamily="18" charset="0"/>
              </a:rPr>
              <a:t>      </a:t>
            </a:r>
            <a:r>
              <a:rPr kumimoji="1" lang="en-US" altLang="zh-CN" dirty="0" err="1">
                <a:latin typeface="Times New Roman" pitchFamily="18" charset="0"/>
              </a:rPr>
              <a:t>cin.get</a:t>
            </a:r>
            <a:r>
              <a:rPr kumimoji="1" lang="en-US" altLang="zh-CN" dirty="0">
                <a:latin typeface="Times New Roman" pitchFamily="18" charset="0"/>
              </a:rPr>
              <a:t>(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);		</a:t>
            </a:r>
            <a:r>
              <a:rPr kumimoji="1" lang="en-US" altLang="zh-CN" i="1" dirty="0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i="1" dirty="0">
                <a:solidFill>
                  <a:srgbClr val="008000"/>
                </a:solidFill>
                <a:latin typeface="Times New Roman" pitchFamily="18" charset="0"/>
              </a:rPr>
              <a:t>读入一位</a:t>
            </a:r>
          </a:p>
          <a:p>
            <a:pPr>
              <a:lnSpc>
                <a:spcPct val="120000"/>
              </a:lnSpc>
            </a:pPr>
            <a:r>
              <a:rPr kumimoji="1" lang="zh-CN" altLang="en-US" b="1" dirty="0">
                <a:latin typeface="Times New Roman" pitchFamily="18" charset="0"/>
              </a:rPr>
              <a:t>      </a:t>
            </a:r>
            <a:r>
              <a:rPr kumimoji="1" lang="en-US" altLang="zh-CN" b="1" dirty="0">
                <a:solidFill>
                  <a:srgbClr val="0000FF"/>
                </a:solidFill>
                <a:latin typeface="Times New Roman" pitchFamily="18" charset="0"/>
              </a:rPr>
              <a:t>if ( </a:t>
            </a:r>
            <a:r>
              <a:rPr kumimoji="1" lang="en-US" altLang="zh-CN" b="1" dirty="0" err="1">
                <a:solidFill>
                  <a:srgbClr val="0000FF"/>
                </a:solidFill>
                <a:latin typeface="Times New Roman" pitchFamily="18" charset="0"/>
              </a:rPr>
              <a:t>ch</a:t>
            </a:r>
            <a:r>
              <a:rPr kumimoji="1" lang="en-US" altLang="zh-CN" b="1" dirty="0">
                <a:solidFill>
                  <a:srgbClr val="0000FF"/>
                </a:solidFill>
                <a:latin typeface="Times New Roman" pitchFamily="18" charset="0"/>
              </a:rPr>
              <a:t>=='0'||</a:t>
            </a:r>
            <a:r>
              <a:rPr kumimoji="1" lang="en-US" altLang="zh-CN" b="1" dirty="0" err="1">
                <a:solidFill>
                  <a:srgbClr val="0000FF"/>
                </a:solidFill>
                <a:latin typeface="Times New Roman" pitchFamily="18" charset="0"/>
              </a:rPr>
              <a:t>ch</a:t>
            </a:r>
            <a:r>
              <a:rPr kumimoji="1" lang="en-US" altLang="zh-CN" b="1" dirty="0">
                <a:solidFill>
                  <a:srgbClr val="0000FF"/>
                </a:solidFill>
                <a:latin typeface="Times New Roman" pitchFamily="18" charset="0"/>
              </a:rPr>
              <a:t>=='1' )</a:t>
            </a:r>
            <a:r>
              <a:rPr kumimoji="1" lang="en-US" altLang="zh-CN" b="1" dirty="0">
                <a:latin typeface="Times New Roman" pitchFamily="18" charset="0"/>
              </a:rPr>
              <a:t>	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如果是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0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或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1</a:t>
            </a:r>
          </a:p>
          <a:p>
            <a:pPr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       </a:t>
            </a:r>
            <a:r>
              <a:rPr kumimoji="1" lang="en-US" altLang="zh-CN" b="1" dirty="0">
                <a:solidFill>
                  <a:srgbClr val="0000FF"/>
                </a:solidFill>
                <a:latin typeface="Times New Roman" pitchFamily="18" charset="0"/>
              </a:rPr>
              <a:t>Dec *= 2</a:t>
            </a:r>
            <a:r>
              <a:rPr kumimoji="1" lang="en-US" altLang="zh-CN" b="1" dirty="0">
                <a:latin typeface="Times New Roman" pitchFamily="18" charset="0"/>
              </a:rPr>
              <a:t> ;		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已经转换的数据左移一位</a:t>
            </a:r>
          </a:p>
          <a:p>
            <a:pPr>
              <a:lnSpc>
                <a:spcPct val="120000"/>
              </a:lnSpc>
            </a:pPr>
            <a:r>
              <a:rPr kumimoji="1" lang="zh-CN" altLang="en-US" b="1" dirty="0">
                <a:latin typeface="Times New Roman" pitchFamily="18" charset="0"/>
              </a:rPr>
              <a:t>    </a:t>
            </a:r>
            <a:r>
              <a:rPr kumimoji="1" lang="en-US" altLang="zh-CN" dirty="0">
                <a:latin typeface="Times New Roman" pitchFamily="18" charset="0"/>
              </a:rPr>
              <a:t>} while( 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=='0'||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== '1' );		</a:t>
            </a:r>
            <a:r>
              <a:rPr kumimoji="1" lang="en-US" altLang="zh-CN" i="1" dirty="0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i="1" dirty="0">
                <a:solidFill>
                  <a:srgbClr val="008000"/>
                </a:solidFill>
                <a:latin typeface="Times New Roman" pitchFamily="18" charset="0"/>
              </a:rPr>
              <a:t>读入非</a:t>
            </a:r>
            <a:r>
              <a:rPr kumimoji="1" lang="en-US" altLang="zh-CN" i="1" dirty="0">
                <a:solidFill>
                  <a:srgbClr val="008000"/>
                </a:solidFill>
                <a:latin typeface="Times New Roman" pitchFamily="18" charset="0"/>
              </a:rPr>
              <a:t>0</a:t>
            </a:r>
            <a:r>
              <a:rPr kumimoji="1" lang="zh-CN" altLang="en-US" i="1" dirty="0">
                <a:solidFill>
                  <a:srgbClr val="008000"/>
                </a:solidFill>
                <a:latin typeface="Times New Roman" pitchFamily="18" charset="0"/>
              </a:rPr>
              <a:t>，非</a:t>
            </a:r>
            <a:r>
              <a:rPr kumimoji="1" lang="en-US" altLang="zh-CN" i="1" dirty="0">
                <a:solidFill>
                  <a:srgbClr val="008000"/>
                </a:solidFill>
                <a:latin typeface="Times New Roman" pitchFamily="18" charset="0"/>
              </a:rPr>
              <a:t>1</a:t>
            </a:r>
            <a:r>
              <a:rPr kumimoji="1" lang="zh-CN" altLang="en-US" i="1" dirty="0">
                <a:solidFill>
                  <a:srgbClr val="008000"/>
                </a:solidFill>
                <a:latin typeface="Times New Roman" pitchFamily="18" charset="0"/>
              </a:rPr>
              <a:t>字符时结束循环</a:t>
            </a:r>
          </a:p>
          <a:p>
            <a:pPr>
              <a:lnSpc>
                <a:spcPct val="120000"/>
              </a:lnSpc>
            </a:pPr>
            <a:r>
              <a:rPr kumimoji="1" lang="zh-CN" altLang="en-US" dirty="0">
                <a:latin typeface="Times New Roman" pitchFamily="18" charset="0"/>
              </a:rPr>
              <a:t>  </a:t>
            </a:r>
            <a:r>
              <a:rPr kumimoji="1" lang="en-US" altLang="zh-CN" dirty="0" err="1">
                <a:latin typeface="Times New Roman" pitchFamily="18" charset="0"/>
              </a:rPr>
              <a:t>cout</a:t>
            </a:r>
            <a:r>
              <a:rPr kumimoji="1" lang="en-US" altLang="zh-CN" dirty="0">
                <a:latin typeface="Times New Roman" pitchFamily="18" charset="0"/>
              </a:rPr>
              <a:t> &lt;&lt; "Decimal = " &lt;&lt; Dec &lt;&lt; '\n'; 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}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44450"/>
            <a:ext cx="12954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2.2.2  do_while</a:t>
            </a:r>
            <a:r>
              <a:rPr lang="zh-CN" altLang="en-US" sz="4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Text Box 2"/>
          <p:cNvSpPr txBox="1">
            <a:spLocks noChangeArrowheads="1"/>
          </p:cNvSpPr>
          <p:nvPr/>
        </p:nvSpPr>
        <p:spPr bwMode="auto">
          <a:xfrm>
            <a:off x="914400" y="311150"/>
            <a:ext cx="7978775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2-12 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输入二进制数字串，转换成十进制正整数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#include &lt;</a:t>
            </a:r>
            <a:r>
              <a:rPr kumimoji="1" lang="en-US" altLang="zh-CN" dirty="0" err="1">
                <a:latin typeface="Times New Roman" pitchFamily="18" charset="0"/>
              </a:rPr>
              <a:t>iostream</a:t>
            </a:r>
            <a:r>
              <a:rPr kumimoji="1" lang="en-US" altLang="zh-CN" dirty="0">
                <a:latin typeface="Times New Roman" pitchFamily="18" charset="0"/>
              </a:rPr>
              <a:t>&gt;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using namespace std;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 err="1">
                <a:latin typeface="Times New Roman" pitchFamily="18" charset="0"/>
              </a:rPr>
              <a:t>int</a:t>
            </a:r>
            <a:r>
              <a:rPr kumimoji="1" lang="en-US" altLang="zh-CN" dirty="0">
                <a:latin typeface="Times New Roman" pitchFamily="18" charset="0"/>
              </a:rPr>
              <a:t> main()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{ </a:t>
            </a:r>
            <a:r>
              <a:rPr kumimoji="1" lang="en-US" altLang="zh-CN" dirty="0" err="1">
                <a:latin typeface="Times New Roman" pitchFamily="18" charset="0"/>
              </a:rPr>
              <a:t>int</a:t>
            </a:r>
            <a:r>
              <a:rPr kumimoji="1" lang="en-US" altLang="zh-CN" dirty="0">
                <a:latin typeface="Times New Roman" pitchFamily="18" charset="0"/>
              </a:rPr>
              <a:t> Dec = 0 ;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  char 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  </a:t>
            </a:r>
            <a:r>
              <a:rPr kumimoji="1" lang="en-US" altLang="zh-CN" dirty="0" err="1">
                <a:latin typeface="Times New Roman" pitchFamily="18" charset="0"/>
              </a:rPr>
              <a:t>cout</a:t>
            </a:r>
            <a:r>
              <a:rPr kumimoji="1" lang="en-US" altLang="zh-CN" dirty="0">
                <a:latin typeface="Times New Roman" pitchFamily="18" charset="0"/>
              </a:rPr>
              <a:t> &lt;&lt; "Binary = " ;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  do 		</a:t>
            </a:r>
            <a:r>
              <a:rPr kumimoji="1" lang="en-US" altLang="zh-CN" i="1" dirty="0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i="1" dirty="0">
                <a:solidFill>
                  <a:srgbClr val="008000"/>
                </a:solidFill>
                <a:latin typeface="Times New Roman" pitchFamily="18" charset="0"/>
              </a:rPr>
              <a:t>略去前导符号，直至</a:t>
            </a:r>
            <a:r>
              <a:rPr kumimoji="1" lang="en-US" altLang="zh-CN" i="1" dirty="0" err="1">
                <a:solidFill>
                  <a:srgbClr val="008000"/>
                </a:solidFill>
                <a:latin typeface="Times New Roman" pitchFamily="18" charset="0"/>
              </a:rPr>
              <a:t>ch</a:t>
            </a:r>
            <a:r>
              <a:rPr kumimoji="1" lang="zh-CN" altLang="en-US" i="1" dirty="0">
                <a:solidFill>
                  <a:srgbClr val="008000"/>
                </a:solidFill>
                <a:latin typeface="Times New Roman" pitchFamily="18" charset="0"/>
              </a:rPr>
              <a:t>存放第一个合法数字</a:t>
            </a:r>
          </a:p>
          <a:p>
            <a:pPr>
              <a:lnSpc>
                <a:spcPct val="120000"/>
              </a:lnSpc>
            </a:pPr>
            <a:r>
              <a:rPr kumimoji="1" lang="zh-CN" altLang="en-US" dirty="0">
                <a:latin typeface="Times New Roman" pitchFamily="18" charset="0"/>
              </a:rPr>
              <a:t>      </a:t>
            </a:r>
            <a:r>
              <a:rPr kumimoji="1" lang="en-US" altLang="zh-CN" dirty="0">
                <a:latin typeface="Times New Roman" pitchFamily="18" charset="0"/>
              </a:rPr>
              <a:t>{ </a:t>
            </a:r>
            <a:r>
              <a:rPr kumimoji="1" lang="en-US" altLang="zh-CN" dirty="0" err="1">
                <a:latin typeface="Times New Roman" pitchFamily="18" charset="0"/>
              </a:rPr>
              <a:t>cin.get</a:t>
            </a:r>
            <a:r>
              <a:rPr kumimoji="1" lang="en-US" altLang="zh-CN" dirty="0">
                <a:latin typeface="Times New Roman" pitchFamily="18" charset="0"/>
              </a:rPr>
              <a:t>(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) ; 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      } while( 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 !='0' &amp;&amp; 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 != '1' ) ;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  do		</a:t>
            </a:r>
            <a:r>
              <a:rPr kumimoji="1" lang="en-US" altLang="zh-CN" dirty="0" smtClean="0">
                <a:latin typeface="Times New Roman" pitchFamily="18" charset="0"/>
              </a:rPr>
              <a:t>	</a:t>
            </a:r>
            <a:r>
              <a:rPr kumimoji="1" lang="en-US" altLang="zh-CN" i="1" dirty="0" smtClean="0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i="1" dirty="0">
                <a:solidFill>
                  <a:srgbClr val="008000"/>
                </a:solidFill>
                <a:latin typeface="Times New Roman" pitchFamily="18" charset="0"/>
              </a:rPr>
              <a:t>循环，逐位转换</a:t>
            </a:r>
          </a:p>
          <a:p>
            <a:pPr>
              <a:lnSpc>
                <a:spcPct val="120000"/>
              </a:lnSpc>
            </a:pPr>
            <a:r>
              <a:rPr kumimoji="1" lang="zh-CN" altLang="en-US" dirty="0">
                <a:latin typeface="Times New Roman" pitchFamily="18" charset="0"/>
              </a:rPr>
              <a:t>    </a:t>
            </a:r>
            <a:r>
              <a:rPr kumimoji="1" lang="en-US" altLang="zh-CN" dirty="0">
                <a:latin typeface="Times New Roman" pitchFamily="18" charset="0"/>
              </a:rPr>
              <a:t>{ Dec += 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 - '0</a:t>
            </a:r>
            <a:r>
              <a:rPr kumimoji="1" lang="en-US" altLang="zh-CN" dirty="0" smtClean="0">
                <a:latin typeface="Times New Roman" pitchFamily="18" charset="0"/>
              </a:rPr>
              <a:t>';	</a:t>
            </a:r>
            <a:r>
              <a:rPr kumimoji="1" lang="en-US" altLang="zh-CN" dirty="0">
                <a:latin typeface="Times New Roman" pitchFamily="18" charset="0"/>
              </a:rPr>
              <a:t>	</a:t>
            </a:r>
            <a:r>
              <a:rPr kumimoji="1" lang="en-US" altLang="zh-CN" i="1" dirty="0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i="1" dirty="0">
                <a:solidFill>
                  <a:srgbClr val="008000"/>
                </a:solidFill>
                <a:latin typeface="Times New Roman" pitchFamily="18" charset="0"/>
              </a:rPr>
              <a:t>把字符转换为数字，累加</a:t>
            </a:r>
          </a:p>
          <a:p>
            <a:pPr>
              <a:lnSpc>
                <a:spcPct val="120000"/>
              </a:lnSpc>
            </a:pPr>
            <a:r>
              <a:rPr kumimoji="1" lang="zh-CN" altLang="en-US" dirty="0">
                <a:latin typeface="Times New Roman" pitchFamily="18" charset="0"/>
              </a:rPr>
              <a:t>      </a:t>
            </a:r>
            <a:r>
              <a:rPr kumimoji="1" lang="en-US" altLang="zh-CN" dirty="0" err="1">
                <a:latin typeface="Times New Roman" pitchFamily="18" charset="0"/>
              </a:rPr>
              <a:t>cin.get</a:t>
            </a:r>
            <a:r>
              <a:rPr kumimoji="1" lang="en-US" altLang="zh-CN" dirty="0">
                <a:latin typeface="Times New Roman" pitchFamily="18" charset="0"/>
              </a:rPr>
              <a:t>(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);		</a:t>
            </a:r>
            <a:r>
              <a:rPr kumimoji="1" lang="en-US" altLang="zh-CN" i="1" dirty="0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i="1" dirty="0">
                <a:solidFill>
                  <a:srgbClr val="008000"/>
                </a:solidFill>
                <a:latin typeface="Times New Roman" pitchFamily="18" charset="0"/>
              </a:rPr>
              <a:t>读入一位</a:t>
            </a:r>
          </a:p>
          <a:p>
            <a:pPr>
              <a:lnSpc>
                <a:spcPct val="120000"/>
              </a:lnSpc>
            </a:pPr>
            <a:r>
              <a:rPr kumimoji="1" lang="zh-CN" altLang="en-US" dirty="0">
                <a:latin typeface="Times New Roman" pitchFamily="18" charset="0"/>
              </a:rPr>
              <a:t>      </a:t>
            </a:r>
            <a:r>
              <a:rPr kumimoji="1" lang="en-US" altLang="zh-CN" dirty="0">
                <a:latin typeface="Times New Roman" pitchFamily="18" charset="0"/>
              </a:rPr>
              <a:t>if ( 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=='0'||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=='1' )	</a:t>
            </a:r>
            <a:r>
              <a:rPr kumimoji="1" lang="en-US" altLang="zh-CN" i="1" dirty="0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i="1" dirty="0">
                <a:solidFill>
                  <a:srgbClr val="008000"/>
                </a:solidFill>
                <a:latin typeface="Times New Roman" pitchFamily="18" charset="0"/>
              </a:rPr>
              <a:t>如果是</a:t>
            </a:r>
            <a:r>
              <a:rPr kumimoji="1" lang="en-US" altLang="zh-CN" i="1" dirty="0">
                <a:solidFill>
                  <a:srgbClr val="008000"/>
                </a:solidFill>
                <a:latin typeface="Times New Roman" pitchFamily="18" charset="0"/>
              </a:rPr>
              <a:t>0</a:t>
            </a:r>
            <a:r>
              <a:rPr kumimoji="1" lang="zh-CN" altLang="en-US" i="1" dirty="0">
                <a:solidFill>
                  <a:srgbClr val="008000"/>
                </a:solidFill>
                <a:latin typeface="Times New Roman" pitchFamily="18" charset="0"/>
              </a:rPr>
              <a:t>或</a:t>
            </a:r>
            <a:r>
              <a:rPr kumimoji="1" lang="en-US" altLang="zh-CN" i="1" dirty="0">
                <a:solidFill>
                  <a:srgbClr val="008000"/>
                </a:solidFill>
                <a:latin typeface="Times New Roman" pitchFamily="18" charset="0"/>
              </a:rPr>
              <a:t>1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         Dec *= 2 ;		</a:t>
            </a:r>
            <a:r>
              <a:rPr kumimoji="1" lang="en-US" altLang="zh-CN" i="1" dirty="0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i="1" dirty="0">
                <a:solidFill>
                  <a:srgbClr val="008000"/>
                </a:solidFill>
                <a:latin typeface="Times New Roman" pitchFamily="18" charset="0"/>
              </a:rPr>
              <a:t>已经转换的数据左移一位</a:t>
            </a:r>
          </a:p>
          <a:p>
            <a:pPr>
              <a:lnSpc>
                <a:spcPct val="120000"/>
              </a:lnSpc>
            </a:pPr>
            <a:r>
              <a:rPr kumimoji="1" lang="zh-CN" altLang="en-US" dirty="0">
                <a:latin typeface="Times New Roman" pitchFamily="18" charset="0"/>
              </a:rPr>
              <a:t>    </a:t>
            </a:r>
            <a:r>
              <a:rPr kumimoji="1" lang="en-US" altLang="zh-CN" dirty="0">
                <a:latin typeface="Times New Roman" pitchFamily="18" charset="0"/>
              </a:rPr>
              <a:t>} while( 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=='0'||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== '1' );		</a:t>
            </a:r>
            <a:r>
              <a:rPr kumimoji="1" lang="en-US" altLang="zh-CN" i="1" dirty="0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i="1" dirty="0">
                <a:solidFill>
                  <a:srgbClr val="008000"/>
                </a:solidFill>
                <a:latin typeface="Times New Roman" pitchFamily="18" charset="0"/>
              </a:rPr>
              <a:t>读入非</a:t>
            </a:r>
            <a:r>
              <a:rPr kumimoji="1" lang="en-US" altLang="zh-CN" i="1" dirty="0">
                <a:solidFill>
                  <a:srgbClr val="008000"/>
                </a:solidFill>
                <a:latin typeface="Times New Roman" pitchFamily="18" charset="0"/>
              </a:rPr>
              <a:t>0</a:t>
            </a:r>
            <a:r>
              <a:rPr kumimoji="1" lang="zh-CN" altLang="en-US" i="1" dirty="0">
                <a:solidFill>
                  <a:srgbClr val="008000"/>
                </a:solidFill>
                <a:latin typeface="Times New Roman" pitchFamily="18" charset="0"/>
              </a:rPr>
              <a:t>，非</a:t>
            </a:r>
            <a:r>
              <a:rPr kumimoji="1" lang="en-US" altLang="zh-CN" i="1" dirty="0">
                <a:solidFill>
                  <a:srgbClr val="008000"/>
                </a:solidFill>
                <a:latin typeface="Times New Roman" pitchFamily="18" charset="0"/>
              </a:rPr>
              <a:t>1</a:t>
            </a:r>
            <a:r>
              <a:rPr kumimoji="1" lang="zh-CN" altLang="en-US" i="1" dirty="0">
                <a:solidFill>
                  <a:srgbClr val="008000"/>
                </a:solidFill>
                <a:latin typeface="Times New Roman" pitchFamily="18" charset="0"/>
              </a:rPr>
              <a:t>字符时结束循环</a:t>
            </a:r>
          </a:p>
          <a:p>
            <a:pPr>
              <a:lnSpc>
                <a:spcPct val="120000"/>
              </a:lnSpc>
            </a:pPr>
            <a:r>
              <a:rPr kumimoji="1" lang="zh-CN" altLang="en-US" b="1" dirty="0">
                <a:latin typeface="Times New Roman" pitchFamily="18" charset="0"/>
              </a:rPr>
              <a:t>  </a:t>
            </a:r>
            <a:r>
              <a:rPr kumimoji="1" lang="en-US" altLang="zh-CN" b="1" dirty="0" err="1">
                <a:solidFill>
                  <a:srgbClr val="0000FF"/>
                </a:solidFill>
                <a:latin typeface="Times New Roman" pitchFamily="18" charset="0"/>
              </a:rPr>
              <a:t>cout</a:t>
            </a:r>
            <a:r>
              <a:rPr kumimoji="1" lang="en-US" altLang="zh-CN" b="1" dirty="0">
                <a:solidFill>
                  <a:srgbClr val="0000FF"/>
                </a:solidFill>
                <a:latin typeface="Times New Roman" pitchFamily="18" charset="0"/>
              </a:rPr>
              <a:t> &lt;&lt; "Decimal = " &lt;&lt; Dec &lt;&lt; '\n';</a:t>
            </a:r>
            <a:r>
              <a:rPr kumimoji="1" lang="en-US" altLang="zh-CN" b="1" dirty="0">
                <a:latin typeface="Times New Roman" pitchFamily="18" charset="0"/>
              </a:rPr>
              <a:t>  	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输出转换结果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}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44450"/>
            <a:ext cx="12954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2.2.2  do_while</a:t>
            </a:r>
            <a:r>
              <a:rPr lang="zh-CN" altLang="en-US" sz="4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Text Box 2"/>
          <p:cNvSpPr txBox="1">
            <a:spLocks noChangeArrowheads="1"/>
          </p:cNvSpPr>
          <p:nvPr/>
        </p:nvSpPr>
        <p:spPr bwMode="auto">
          <a:xfrm>
            <a:off x="914400" y="311150"/>
            <a:ext cx="7978775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2-12 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输入二进制数字串，转换成十进制正整数</a:t>
            </a:r>
          </a:p>
          <a:p>
            <a:pPr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#include &lt;</a:t>
            </a:r>
            <a:r>
              <a:rPr kumimoji="1" lang="en-US" altLang="zh-CN" b="1" dirty="0" err="1">
                <a:latin typeface="Times New Roman" pitchFamily="18" charset="0"/>
              </a:rPr>
              <a:t>iostream</a:t>
            </a:r>
            <a:r>
              <a:rPr kumimoji="1" lang="en-US" altLang="zh-CN" b="1" dirty="0">
                <a:latin typeface="Times New Roman" pitchFamily="18" charset="0"/>
              </a:rPr>
              <a:t>&gt;</a:t>
            </a:r>
          </a:p>
          <a:p>
            <a:pPr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using namespace std;</a:t>
            </a:r>
          </a:p>
          <a:p>
            <a:pPr>
              <a:lnSpc>
                <a:spcPct val="120000"/>
              </a:lnSpc>
            </a:pPr>
            <a:r>
              <a:rPr kumimoji="1" lang="en-US" altLang="zh-CN" b="1" dirty="0" err="1">
                <a:latin typeface="Times New Roman" pitchFamily="18" charset="0"/>
              </a:rPr>
              <a:t>int</a:t>
            </a:r>
            <a:r>
              <a:rPr kumimoji="1" lang="en-US" altLang="zh-CN" b="1" dirty="0">
                <a:latin typeface="Times New Roman" pitchFamily="18" charset="0"/>
              </a:rPr>
              <a:t> main()</a:t>
            </a:r>
          </a:p>
          <a:p>
            <a:pPr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{ </a:t>
            </a:r>
            <a:r>
              <a:rPr kumimoji="1" lang="en-US" altLang="zh-CN" b="1" dirty="0" err="1">
                <a:latin typeface="Times New Roman" pitchFamily="18" charset="0"/>
              </a:rPr>
              <a:t>int</a:t>
            </a:r>
            <a:r>
              <a:rPr kumimoji="1" lang="en-US" altLang="zh-CN" b="1" dirty="0">
                <a:latin typeface="Times New Roman" pitchFamily="18" charset="0"/>
              </a:rPr>
              <a:t> Dec = 0 ;</a:t>
            </a:r>
          </a:p>
          <a:p>
            <a:pPr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char </a:t>
            </a:r>
            <a:r>
              <a:rPr kumimoji="1" lang="en-US" altLang="zh-CN" b="1" dirty="0" err="1">
                <a:latin typeface="Times New Roman" pitchFamily="18" charset="0"/>
              </a:rPr>
              <a:t>ch</a:t>
            </a:r>
            <a:r>
              <a:rPr kumimoji="1" lang="en-US" altLang="zh-CN" b="1" dirty="0">
                <a:latin typeface="Times New Roman" pitchFamily="18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</a:t>
            </a:r>
            <a:r>
              <a:rPr kumimoji="1" lang="en-US" altLang="zh-CN" b="1" dirty="0" err="1">
                <a:latin typeface="Times New Roman" pitchFamily="18" charset="0"/>
              </a:rPr>
              <a:t>cout</a:t>
            </a:r>
            <a:r>
              <a:rPr kumimoji="1" lang="en-US" altLang="zh-CN" b="1" dirty="0">
                <a:latin typeface="Times New Roman" pitchFamily="18" charset="0"/>
              </a:rPr>
              <a:t> &lt;&lt; "Binary = " ;</a:t>
            </a:r>
          </a:p>
          <a:p>
            <a:pPr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do 		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略去前导符号，直至</a:t>
            </a:r>
            <a:r>
              <a:rPr kumimoji="1" lang="en-US" altLang="zh-CN" b="1" i="1" dirty="0" err="1">
                <a:solidFill>
                  <a:srgbClr val="008000"/>
                </a:solidFill>
                <a:latin typeface="Times New Roman" pitchFamily="18" charset="0"/>
              </a:rPr>
              <a:t>ch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存放第一个合法数字</a:t>
            </a:r>
          </a:p>
          <a:p>
            <a:pPr>
              <a:lnSpc>
                <a:spcPct val="120000"/>
              </a:lnSpc>
            </a:pPr>
            <a:r>
              <a:rPr kumimoji="1" lang="zh-CN" altLang="en-US" b="1" dirty="0">
                <a:latin typeface="Times New Roman" pitchFamily="18" charset="0"/>
              </a:rPr>
              <a:t>      </a:t>
            </a:r>
            <a:r>
              <a:rPr kumimoji="1" lang="en-US" altLang="zh-CN" b="1" dirty="0">
                <a:latin typeface="Times New Roman" pitchFamily="18" charset="0"/>
              </a:rPr>
              <a:t>{ </a:t>
            </a:r>
            <a:r>
              <a:rPr kumimoji="1" lang="en-US" altLang="zh-CN" b="1" dirty="0" err="1">
                <a:latin typeface="Times New Roman" pitchFamily="18" charset="0"/>
              </a:rPr>
              <a:t>cin.get</a:t>
            </a:r>
            <a:r>
              <a:rPr kumimoji="1" lang="en-US" altLang="zh-CN" b="1" dirty="0">
                <a:latin typeface="Times New Roman" pitchFamily="18" charset="0"/>
              </a:rPr>
              <a:t>(</a:t>
            </a:r>
            <a:r>
              <a:rPr kumimoji="1" lang="en-US" altLang="zh-CN" b="1" dirty="0" err="1">
                <a:latin typeface="Times New Roman" pitchFamily="18" charset="0"/>
              </a:rPr>
              <a:t>ch</a:t>
            </a:r>
            <a:r>
              <a:rPr kumimoji="1" lang="en-US" altLang="zh-CN" b="1" dirty="0">
                <a:latin typeface="Times New Roman" pitchFamily="18" charset="0"/>
              </a:rPr>
              <a:t>) ; </a:t>
            </a:r>
          </a:p>
          <a:p>
            <a:pPr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    } while( </a:t>
            </a:r>
            <a:r>
              <a:rPr kumimoji="1" lang="en-US" altLang="zh-CN" b="1" dirty="0" err="1">
                <a:latin typeface="Times New Roman" pitchFamily="18" charset="0"/>
              </a:rPr>
              <a:t>ch</a:t>
            </a:r>
            <a:r>
              <a:rPr kumimoji="1" lang="en-US" altLang="zh-CN" b="1" dirty="0">
                <a:latin typeface="Times New Roman" pitchFamily="18" charset="0"/>
              </a:rPr>
              <a:t> !='0' &amp;&amp; </a:t>
            </a:r>
            <a:r>
              <a:rPr kumimoji="1" lang="en-US" altLang="zh-CN" b="1" dirty="0" err="1">
                <a:latin typeface="Times New Roman" pitchFamily="18" charset="0"/>
              </a:rPr>
              <a:t>ch</a:t>
            </a:r>
            <a:r>
              <a:rPr kumimoji="1" lang="en-US" altLang="zh-CN" b="1" dirty="0">
                <a:latin typeface="Times New Roman" pitchFamily="18" charset="0"/>
              </a:rPr>
              <a:t> != '1' ) ;</a:t>
            </a:r>
          </a:p>
          <a:p>
            <a:pPr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do		</a:t>
            </a:r>
            <a:r>
              <a:rPr kumimoji="1" lang="en-US" altLang="zh-CN" b="1" dirty="0" smtClean="0">
                <a:latin typeface="Times New Roman" pitchFamily="18" charset="0"/>
              </a:rPr>
              <a:t>	</a:t>
            </a:r>
            <a:r>
              <a:rPr kumimoji="1" lang="en-US" altLang="zh-CN" b="1" i="1" dirty="0" smtClean="0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循环，逐位转换</a:t>
            </a:r>
          </a:p>
          <a:p>
            <a:pPr>
              <a:lnSpc>
                <a:spcPct val="120000"/>
              </a:lnSpc>
            </a:pPr>
            <a:r>
              <a:rPr kumimoji="1" lang="zh-CN" altLang="en-US" b="1" dirty="0">
                <a:latin typeface="Times New Roman" pitchFamily="18" charset="0"/>
              </a:rPr>
              <a:t>    </a:t>
            </a:r>
            <a:r>
              <a:rPr kumimoji="1" lang="en-US" altLang="zh-CN" b="1" dirty="0">
                <a:latin typeface="Times New Roman" pitchFamily="18" charset="0"/>
              </a:rPr>
              <a:t>{ Dec += </a:t>
            </a:r>
            <a:r>
              <a:rPr kumimoji="1" lang="en-US" altLang="zh-CN" b="1" dirty="0" err="1">
                <a:latin typeface="Times New Roman" pitchFamily="18" charset="0"/>
              </a:rPr>
              <a:t>ch</a:t>
            </a:r>
            <a:r>
              <a:rPr kumimoji="1" lang="en-US" altLang="zh-CN" b="1" dirty="0">
                <a:latin typeface="Times New Roman" pitchFamily="18" charset="0"/>
              </a:rPr>
              <a:t> - '0';	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把字符转换为数字，累加</a:t>
            </a:r>
          </a:p>
          <a:p>
            <a:pPr>
              <a:lnSpc>
                <a:spcPct val="120000"/>
              </a:lnSpc>
            </a:pPr>
            <a:r>
              <a:rPr kumimoji="1" lang="zh-CN" altLang="en-US" b="1" dirty="0">
                <a:latin typeface="Times New Roman" pitchFamily="18" charset="0"/>
              </a:rPr>
              <a:t>      </a:t>
            </a:r>
            <a:r>
              <a:rPr kumimoji="1" lang="en-US" altLang="zh-CN" b="1" dirty="0" err="1">
                <a:latin typeface="Times New Roman" pitchFamily="18" charset="0"/>
              </a:rPr>
              <a:t>cin.get</a:t>
            </a:r>
            <a:r>
              <a:rPr kumimoji="1" lang="en-US" altLang="zh-CN" b="1" dirty="0">
                <a:latin typeface="Times New Roman" pitchFamily="18" charset="0"/>
              </a:rPr>
              <a:t>(</a:t>
            </a:r>
            <a:r>
              <a:rPr kumimoji="1" lang="en-US" altLang="zh-CN" b="1" dirty="0" err="1">
                <a:latin typeface="Times New Roman" pitchFamily="18" charset="0"/>
              </a:rPr>
              <a:t>ch</a:t>
            </a:r>
            <a:r>
              <a:rPr kumimoji="1" lang="en-US" altLang="zh-CN" b="1" dirty="0">
                <a:latin typeface="Times New Roman" pitchFamily="18" charset="0"/>
              </a:rPr>
              <a:t>);		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读入一位</a:t>
            </a:r>
          </a:p>
          <a:p>
            <a:pPr>
              <a:lnSpc>
                <a:spcPct val="120000"/>
              </a:lnSpc>
            </a:pPr>
            <a:r>
              <a:rPr kumimoji="1" lang="zh-CN" altLang="en-US" b="1" dirty="0">
                <a:latin typeface="Times New Roman" pitchFamily="18" charset="0"/>
              </a:rPr>
              <a:t>      </a:t>
            </a:r>
            <a:r>
              <a:rPr kumimoji="1" lang="en-US" altLang="zh-CN" b="1" dirty="0">
                <a:latin typeface="Times New Roman" pitchFamily="18" charset="0"/>
              </a:rPr>
              <a:t>if ( </a:t>
            </a:r>
            <a:r>
              <a:rPr kumimoji="1" lang="en-US" altLang="zh-CN" b="1" dirty="0" err="1">
                <a:latin typeface="Times New Roman" pitchFamily="18" charset="0"/>
              </a:rPr>
              <a:t>ch</a:t>
            </a:r>
            <a:r>
              <a:rPr kumimoji="1" lang="en-US" altLang="zh-CN" b="1" dirty="0">
                <a:latin typeface="Times New Roman" pitchFamily="18" charset="0"/>
              </a:rPr>
              <a:t>=='0'||</a:t>
            </a:r>
            <a:r>
              <a:rPr kumimoji="1" lang="en-US" altLang="zh-CN" b="1" dirty="0" err="1">
                <a:latin typeface="Times New Roman" pitchFamily="18" charset="0"/>
              </a:rPr>
              <a:t>ch</a:t>
            </a:r>
            <a:r>
              <a:rPr kumimoji="1" lang="en-US" altLang="zh-CN" b="1" dirty="0">
                <a:latin typeface="Times New Roman" pitchFamily="18" charset="0"/>
              </a:rPr>
              <a:t>=='1' )	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如果是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0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或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1</a:t>
            </a:r>
          </a:p>
          <a:p>
            <a:pPr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       Dec *= 2 ;		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已经转换的数据左移一位</a:t>
            </a:r>
          </a:p>
          <a:p>
            <a:pPr>
              <a:lnSpc>
                <a:spcPct val="120000"/>
              </a:lnSpc>
            </a:pPr>
            <a:r>
              <a:rPr kumimoji="1" lang="zh-CN" altLang="en-US" b="1" dirty="0">
                <a:latin typeface="Times New Roman" pitchFamily="18" charset="0"/>
              </a:rPr>
              <a:t>    </a:t>
            </a:r>
            <a:r>
              <a:rPr kumimoji="1" lang="en-US" altLang="zh-CN" b="1" dirty="0">
                <a:latin typeface="Times New Roman" pitchFamily="18" charset="0"/>
              </a:rPr>
              <a:t>} while( </a:t>
            </a:r>
            <a:r>
              <a:rPr kumimoji="1" lang="en-US" altLang="zh-CN" b="1" dirty="0" err="1">
                <a:latin typeface="Times New Roman" pitchFamily="18" charset="0"/>
              </a:rPr>
              <a:t>ch</a:t>
            </a:r>
            <a:r>
              <a:rPr kumimoji="1" lang="en-US" altLang="zh-CN" b="1" dirty="0">
                <a:latin typeface="Times New Roman" pitchFamily="18" charset="0"/>
              </a:rPr>
              <a:t>=='0'||</a:t>
            </a:r>
            <a:r>
              <a:rPr kumimoji="1" lang="en-US" altLang="zh-CN" b="1" dirty="0" err="1">
                <a:latin typeface="Times New Roman" pitchFamily="18" charset="0"/>
              </a:rPr>
              <a:t>ch</a:t>
            </a:r>
            <a:r>
              <a:rPr kumimoji="1" lang="en-US" altLang="zh-CN" b="1" dirty="0">
                <a:latin typeface="Times New Roman" pitchFamily="18" charset="0"/>
              </a:rPr>
              <a:t>== '1' );	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读入非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0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，非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1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字符时结束循环</a:t>
            </a:r>
          </a:p>
          <a:p>
            <a:pPr>
              <a:lnSpc>
                <a:spcPct val="120000"/>
              </a:lnSpc>
            </a:pPr>
            <a:r>
              <a:rPr kumimoji="1" lang="zh-CN" altLang="en-US" b="1" dirty="0">
                <a:latin typeface="Times New Roman" pitchFamily="18" charset="0"/>
              </a:rPr>
              <a:t>  </a:t>
            </a:r>
            <a:r>
              <a:rPr kumimoji="1" lang="en-US" altLang="zh-CN" b="1" dirty="0" err="1">
                <a:latin typeface="Times New Roman" pitchFamily="18" charset="0"/>
              </a:rPr>
              <a:t>cout</a:t>
            </a:r>
            <a:r>
              <a:rPr kumimoji="1" lang="en-US" altLang="zh-CN" b="1" dirty="0">
                <a:latin typeface="Times New Roman" pitchFamily="18" charset="0"/>
              </a:rPr>
              <a:t> &lt;&lt; "Decimal = " &lt;&lt; Dec &lt;&lt; '\n';  	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输出转换结果</a:t>
            </a:r>
          </a:p>
          <a:p>
            <a:pPr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}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44450"/>
            <a:ext cx="12954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2.2.2  do_while</a:t>
            </a:r>
            <a:r>
              <a:rPr lang="zh-CN" altLang="en-US" sz="400" b="1" smtClean="0">
                <a:solidFill>
                  <a:schemeClr val="bg1"/>
                </a:solidFill>
              </a:rPr>
              <a:t>语句</a:t>
            </a:r>
          </a:p>
        </p:txBody>
      </p:sp>
      <p:pic>
        <p:nvPicPr>
          <p:cNvPr id="9175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4600" y="4330700"/>
            <a:ext cx="3405188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7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ChangeArrowheads="1"/>
          </p:cNvSpPr>
          <p:nvPr/>
        </p:nvSpPr>
        <p:spPr bwMode="auto">
          <a:xfrm>
            <a:off x="533400" y="4572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2.2.3  for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</a:t>
            </a:r>
          </a:p>
        </p:txBody>
      </p:sp>
      <p:sp>
        <p:nvSpPr>
          <p:cNvPr id="825347" name="Text Box 3"/>
          <p:cNvSpPr txBox="1">
            <a:spLocks noChangeArrowheads="1"/>
          </p:cNvSpPr>
          <p:nvPr/>
        </p:nvSpPr>
        <p:spPr bwMode="auto">
          <a:xfrm>
            <a:off x="533400" y="1584325"/>
            <a:ext cx="1263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语句形式 </a:t>
            </a:r>
          </a:p>
        </p:txBody>
      </p:sp>
      <p:sp>
        <p:nvSpPr>
          <p:cNvPr id="825348" name="Text Box 4"/>
          <p:cNvSpPr txBox="1">
            <a:spLocks noChangeArrowheads="1"/>
          </p:cNvSpPr>
          <p:nvPr/>
        </p:nvSpPr>
        <p:spPr bwMode="auto">
          <a:xfrm>
            <a:off x="533400" y="2209800"/>
            <a:ext cx="39560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for ( </a:t>
            </a:r>
            <a:r>
              <a:rPr kumimoji="1" lang="zh-CN" altLang="en-US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表达式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1; </a:t>
            </a:r>
            <a:r>
              <a:rPr kumimoji="1" lang="zh-CN" altLang="en-US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表达式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2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; </a:t>
            </a:r>
            <a:r>
              <a:rPr kumimoji="1" lang="zh-CN" altLang="en-US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表达式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3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)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kumimoji="1" lang="zh-CN" altLang="en-US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循环体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；</a:t>
            </a:r>
          </a:p>
        </p:txBody>
      </p:sp>
      <p:sp>
        <p:nvSpPr>
          <p:cNvPr id="228357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2.2.3  for</a:t>
            </a:r>
            <a:r>
              <a:rPr lang="zh-CN" altLang="en-US" sz="4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5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25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25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346" grpId="0" autoUpdateAnimBg="0"/>
      <p:bldP spid="825347" grpId="0" autoUpdateAnimBg="0"/>
      <p:bldP spid="825348" grpId="0" autoUpdateAnimBg="0"/>
    </p:bld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ChangeArrowheads="1"/>
          </p:cNvSpPr>
          <p:nvPr/>
        </p:nvSpPr>
        <p:spPr bwMode="auto">
          <a:xfrm>
            <a:off x="533400" y="4572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2.2.3  for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</a:t>
            </a:r>
          </a:p>
        </p:txBody>
      </p:sp>
      <p:sp>
        <p:nvSpPr>
          <p:cNvPr id="229379" name="Text Box 3"/>
          <p:cNvSpPr txBox="1">
            <a:spLocks noChangeArrowheads="1"/>
          </p:cNvSpPr>
          <p:nvPr/>
        </p:nvSpPr>
        <p:spPr bwMode="auto">
          <a:xfrm>
            <a:off x="533400" y="1584325"/>
            <a:ext cx="1263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语句形式 </a:t>
            </a:r>
          </a:p>
        </p:txBody>
      </p:sp>
      <p:sp>
        <p:nvSpPr>
          <p:cNvPr id="229380" name="Text Box 4"/>
          <p:cNvSpPr txBox="1">
            <a:spLocks noChangeArrowheads="1"/>
          </p:cNvSpPr>
          <p:nvPr/>
        </p:nvSpPr>
        <p:spPr bwMode="auto">
          <a:xfrm>
            <a:off x="533400" y="2209800"/>
            <a:ext cx="39417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for</a:t>
            </a:r>
            <a:r>
              <a:rPr kumimoji="1" lang="en-US" altLang="zh-CN" sz="200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( </a:t>
            </a:r>
            <a:r>
              <a:rPr kumimoji="1" lang="zh-CN" altLang="en-US" sz="2000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表达式</a:t>
            </a:r>
            <a:r>
              <a:rPr kumimoji="1" lang="en-US" altLang="zh-CN" sz="2000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1; </a:t>
            </a:r>
            <a:r>
              <a:rPr kumimoji="1" lang="zh-CN" altLang="en-US" sz="2000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表达式</a:t>
            </a:r>
            <a:r>
              <a:rPr kumimoji="1" lang="en-US" altLang="zh-CN" sz="2000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2</a:t>
            </a:r>
            <a:r>
              <a:rPr kumimoji="1" lang="en-US" altLang="zh-CN" sz="200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; </a:t>
            </a:r>
            <a:r>
              <a:rPr kumimoji="1" lang="zh-CN" altLang="en-US" sz="2000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表达式</a:t>
            </a:r>
            <a:r>
              <a:rPr kumimoji="1" lang="en-US" altLang="zh-CN" sz="2000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3</a:t>
            </a:r>
            <a:r>
              <a:rPr kumimoji="1" lang="en-US" altLang="zh-CN" sz="200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)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kumimoji="1" lang="en-US" altLang="zh-CN" sz="200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kumimoji="1" lang="zh-CN" altLang="en-US" sz="2000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循环体</a:t>
            </a:r>
            <a:r>
              <a:rPr kumimoji="1" lang="zh-CN" altLang="en-US" sz="200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；</a:t>
            </a:r>
          </a:p>
        </p:txBody>
      </p:sp>
      <p:sp>
        <p:nvSpPr>
          <p:cNvPr id="826373" name="AutoShape 5"/>
          <p:cNvSpPr>
            <a:spLocks/>
          </p:cNvSpPr>
          <p:nvPr/>
        </p:nvSpPr>
        <p:spPr bwMode="auto">
          <a:xfrm>
            <a:off x="2286000" y="3581400"/>
            <a:ext cx="1219200" cy="609600"/>
          </a:xfrm>
          <a:prstGeom prst="borderCallout2">
            <a:avLst>
              <a:gd name="adj1" fmla="val 18750"/>
              <a:gd name="adj2" fmla="val -6250"/>
              <a:gd name="adj3" fmla="val 18750"/>
              <a:gd name="adj4" fmla="val -33204"/>
              <a:gd name="adj5" fmla="val -163801"/>
              <a:gd name="adj6" fmla="val -11927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b="1">
                <a:latin typeface="Times New Roman" pitchFamily="18" charset="0"/>
              </a:rPr>
              <a:t>关键字</a:t>
            </a:r>
          </a:p>
        </p:txBody>
      </p:sp>
      <p:sp>
        <p:nvSpPr>
          <p:cNvPr id="229382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2.2.3  for</a:t>
            </a:r>
            <a:r>
              <a:rPr lang="zh-CN" altLang="en-US" sz="4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26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6373" grpId="0" animBg="1" autoUpdateAnimBg="0"/>
    </p:bld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ChangeArrowheads="1"/>
          </p:cNvSpPr>
          <p:nvPr/>
        </p:nvSpPr>
        <p:spPr bwMode="auto">
          <a:xfrm>
            <a:off x="533400" y="4572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2.2.3  for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</a:t>
            </a:r>
          </a:p>
        </p:txBody>
      </p:sp>
      <p:sp>
        <p:nvSpPr>
          <p:cNvPr id="230403" name="Text Box 3"/>
          <p:cNvSpPr txBox="1">
            <a:spLocks noChangeArrowheads="1"/>
          </p:cNvSpPr>
          <p:nvPr/>
        </p:nvSpPr>
        <p:spPr bwMode="auto">
          <a:xfrm>
            <a:off x="533400" y="1584325"/>
            <a:ext cx="1263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语句形式 </a:t>
            </a:r>
          </a:p>
        </p:txBody>
      </p:sp>
      <p:sp>
        <p:nvSpPr>
          <p:cNvPr id="230404" name="Text Box 4"/>
          <p:cNvSpPr txBox="1">
            <a:spLocks noChangeArrowheads="1"/>
          </p:cNvSpPr>
          <p:nvPr/>
        </p:nvSpPr>
        <p:spPr bwMode="auto">
          <a:xfrm>
            <a:off x="533400" y="2211388"/>
            <a:ext cx="39131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200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for ( </a:t>
            </a:r>
            <a:r>
              <a:rPr kumimoji="1" lang="zh-CN" altLang="en-US" sz="2000" b="1" i="1">
                <a:solidFill>
                  <a:srgbClr val="0033CC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表达式</a:t>
            </a:r>
            <a:r>
              <a:rPr kumimoji="1" lang="en-US" altLang="zh-CN" sz="2000" b="1" i="1">
                <a:solidFill>
                  <a:srgbClr val="0033CC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1</a:t>
            </a:r>
            <a:r>
              <a:rPr kumimoji="1" lang="en-US" altLang="zh-CN" sz="2000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; </a:t>
            </a:r>
            <a:r>
              <a:rPr kumimoji="1" lang="zh-CN" altLang="en-US" sz="2000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表达式</a:t>
            </a:r>
            <a:r>
              <a:rPr kumimoji="1" lang="en-US" altLang="zh-CN" sz="2000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2</a:t>
            </a:r>
            <a:r>
              <a:rPr kumimoji="1" lang="en-US" altLang="zh-CN" sz="200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; </a:t>
            </a:r>
            <a:r>
              <a:rPr kumimoji="1" lang="zh-CN" altLang="en-US" sz="2000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表达式</a:t>
            </a:r>
            <a:r>
              <a:rPr kumimoji="1" lang="en-US" altLang="zh-CN" sz="2000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3</a:t>
            </a:r>
            <a:r>
              <a:rPr kumimoji="1" lang="en-US" altLang="zh-CN" sz="200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)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kumimoji="1" lang="en-US" altLang="zh-CN" sz="200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kumimoji="1" lang="zh-CN" altLang="en-US" sz="2000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循环体</a:t>
            </a:r>
            <a:r>
              <a:rPr kumimoji="1" lang="zh-CN" altLang="en-US" sz="200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；</a:t>
            </a:r>
          </a:p>
        </p:txBody>
      </p:sp>
      <p:sp>
        <p:nvSpPr>
          <p:cNvPr id="827397" name="AutoShape 5"/>
          <p:cNvSpPr>
            <a:spLocks/>
          </p:cNvSpPr>
          <p:nvPr/>
        </p:nvSpPr>
        <p:spPr bwMode="auto">
          <a:xfrm>
            <a:off x="2819400" y="3657600"/>
            <a:ext cx="1447800" cy="609600"/>
          </a:xfrm>
          <a:prstGeom prst="borderCallout2">
            <a:avLst>
              <a:gd name="adj1" fmla="val 18750"/>
              <a:gd name="adj2" fmla="val -5264"/>
              <a:gd name="adj3" fmla="val 18750"/>
              <a:gd name="adj4" fmla="val -24343"/>
              <a:gd name="adj5" fmla="val -176301"/>
              <a:gd name="adj6" fmla="val -8552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b="1">
                <a:latin typeface="Times New Roman" pitchFamily="18" charset="0"/>
              </a:rPr>
              <a:t>初始表达式</a:t>
            </a:r>
          </a:p>
        </p:txBody>
      </p:sp>
      <p:sp>
        <p:nvSpPr>
          <p:cNvPr id="230406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2.2.3  for</a:t>
            </a:r>
            <a:r>
              <a:rPr lang="zh-CN" altLang="en-US" sz="4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27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7397" grpId="0" animBg="1" autoUpdateAnimBg="0"/>
    </p:bld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ChangeArrowheads="1"/>
          </p:cNvSpPr>
          <p:nvPr/>
        </p:nvSpPr>
        <p:spPr bwMode="auto">
          <a:xfrm>
            <a:off x="533400" y="4572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2.2.3  for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</a:t>
            </a:r>
          </a:p>
        </p:txBody>
      </p:sp>
      <p:sp>
        <p:nvSpPr>
          <p:cNvPr id="231427" name="Text Box 3"/>
          <p:cNvSpPr txBox="1">
            <a:spLocks noChangeArrowheads="1"/>
          </p:cNvSpPr>
          <p:nvPr/>
        </p:nvSpPr>
        <p:spPr bwMode="auto">
          <a:xfrm>
            <a:off x="533400" y="1584325"/>
            <a:ext cx="1263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语句形式 </a:t>
            </a:r>
          </a:p>
        </p:txBody>
      </p:sp>
      <p:sp>
        <p:nvSpPr>
          <p:cNvPr id="231428" name="Text Box 4"/>
          <p:cNvSpPr txBox="1">
            <a:spLocks noChangeArrowheads="1"/>
          </p:cNvSpPr>
          <p:nvPr/>
        </p:nvSpPr>
        <p:spPr bwMode="auto">
          <a:xfrm>
            <a:off x="533400" y="2211388"/>
            <a:ext cx="39131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200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for ( </a:t>
            </a:r>
            <a:r>
              <a:rPr kumimoji="1" lang="zh-CN" altLang="en-US" sz="2000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表达式</a:t>
            </a:r>
            <a:r>
              <a:rPr kumimoji="1" lang="en-US" altLang="zh-CN" sz="2000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1; </a:t>
            </a:r>
            <a:r>
              <a:rPr kumimoji="1" lang="zh-CN" altLang="en-US" sz="2000" b="1" i="1">
                <a:solidFill>
                  <a:srgbClr val="0033CC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表达式</a:t>
            </a:r>
            <a:r>
              <a:rPr kumimoji="1" lang="en-US" altLang="zh-CN" sz="2000" b="1" i="1">
                <a:solidFill>
                  <a:srgbClr val="0033CC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2</a:t>
            </a:r>
            <a:r>
              <a:rPr kumimoji="1" lang="en-US" altLang="zh-CN" sz="200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; </a:t>
            </a:r>
            <a:r>
              <a:rPr kumimoji="1" lang="zh-CN" altLang="en-US" sz="2000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表达式</a:t>
            </a:r>
            <a:r>
              <a:rPr kumimoji="1" lang="en-US" altLang="zh-CN" sz="2000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3</a:t>
            </a:r>
            <a:r>
              <a:rPr kumimoji="1" lang="en-US" altLang="zh-CN" sz="200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)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kumimoji="1" lang="en-US" altLang="zh-CN" sz="200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kumimoji="1" lang="zh-CN" altLang="en-US" sz="2000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循环体</a:t>
            </a:r>
            <a:r>
              <a:rPr kumimoji="1" lang="zh-CN" altLang="en-US" sz="200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；</a:t>
            </a:r>
          </a:p>
        </p:txBody>
      </p:sp>
      <p:sp>
        <p:nvSpPr>
          <p:cNvPr id="828421" name="AutoShape 5"/>
          <p:cNvSpPr>
            <a:spLocks/>
          </p:cNvSpPr>
          <p:nvPr/>
        </p:nvSpPr>
        <p:spPr bwMode="auto">
          <a:xfrm>
            <a:off x="3657600" y="3429000"/>
            <a:ext cx="1676400" cy="838200"/>
          </a:xfrm>
          <a:prstGeom prst="borderCallout2">
            <a:avLst>
              <a:gd name="adj1" fmla="val 13634"/>
              <a:gd name="adj2" fmla="val -4546"/>
              <a:gd name="adj3" fmla="val 13634"/>
              <a:gd name="adj4" fmla="val -16759"/>
              <a:gd name="adj5" fmla="val -103977"/>
              <a:gd name="adj6" fmla="val -55681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b="1">
                <a:latin typeface="Times New Roman" pitchFamily="18" charset="0"/>
              </a:rPr>
              <a:t>循环控制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kumimoji="1" lang="zh-CN" altLang="en-US" b="1">
                <a:latin typeface="Times New Roman" pitchFamily="18" charset="0"/>
              </a:rPr>
              <a:t>逻辑表达式</a:t>
            </a:r>
          </a:p>
        </p:txBody>
      </p:sp>
      <p:sp>
        <p:nvSpPr>
          <p:cNvPr id="231430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2.2.3  for</a:t>
            </a:r>
            <a:r>
              <a:rPr lang="zh-CN" altLang="en-US" sz="4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28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8421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533400" y="3097213"/>
            <a:ext cx="41148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6803" name="Rectangle 6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2.1.1  if 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513031" name="Rectangle 7"/>
          <p:cNvSpPr>
            <a:spLocks noChangeArrowheads="1"/>
          </p:cNvSpPr>
          <p:nvPr/>
        </p:nvSpPr>
        <p:spPr bwMode="auto">
          <a:xfrm>
            <a:off x="457200" y="1573213"/>
            <a:ext cx="4191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  <a:defRPr/>
            </a:pPr>
            <a:r>
              <a:rPr kumimoji="1" lang="zh-CN" altLang="en-US" sz="2000" b="1" i="1">
                <a:solidFill>
                  <a:srgbClr val="009900"/>
                </a:solidFill>
                <a:latin typeface="Times New Roman" pitchFamily="18" charset="0"/>
              </a:rPr>
              <a:t>例：</a:t>
            </a:r>
          </a:p>
          <a:p>
            <a:pPr eaLnBrk="1" hangingPunct="1">
              <a:lnSpc>
                <a:spcPct val="16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  <a:defRPr/>
            </a:pPr>
            <a:r>
              <a:rPr kumimoji="1" lang="zh-CN" alt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   </a:t>
            </a:r>
            <a:r>
              <a:rPr kumimoji="1" lang="en-US" altLang="zh-CN" sz="2000" b="1">
                <a:latin typeface="Times New Roman" pitchFamily="18" charset="0"/>
              </a:rPr>
              <a:t>:</a:t>
            </a:r>
            <a:endParaRPr kumimoji="1" lang="en-US" altLang="zh-CN" sz="2000">
              <a:latin typeface="Times New Roman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  <a:defRPr/>
            </a:pPr>
            <a:r>
              <a:rPr kumimoji="1" lang="en-US" altLang="zh-CN" sz="2000" b="1">
                <a:latin typeface="Times New Roman" pitchFamily="18" charset="0"/>
              </a:rPr>
              <a:t>if  ( b &gt; a )   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  <a:defRPr/>
            </a:pPr>
            <a:r>
              <a:rPr kumimoji="1" lang="en-US" altLang="zh-CN" sz="2000" b="1">
                <a:latin typeface="Times New Roman" pitchFamily="18" charset="0"/>
              </a:rPr>
              <a:t>      </a:t>
            </a:r>
            <a:r>
              <a:rPr kumimoji="1" lang="en-US" altLang="zh-CN" sz="2000" b="1">
                <a:solidFill>
                  <a:srgbClr val="FFFFFF"/>
                </a:solidFill>
                <a:latin typeface="Times New Roman" pitchFamily="18" charset="0"/>
              </a:rPr>
              <a:t>max = b ;</a:t>
            </a:r>
            <a:r>
              <a:rPr kumimoji="1" lang="en-US" altLang="zh-CN" sz="2000" b="1">
                <a:latin typeface="Times New Roman" pitchFamily="18" charset="0"/>
              </a:rPr>
              <a:t>  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  <a:defRPr/>
            </a:pPr>
            <a:r>
              <a:rPr kumimoji="1" lang="en-US" altLang="zh-CN" sz="2000" b="1">
                <a:latin typeface="Times New Roman" pitchFamily="18" charset="0"/>
              </a:rPr>
              <a:t>   else   max = a 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  <a:defRPr/>
            </a:pPr>
            <a:r>
              <a:rPr kumimoji="1" lang="en-US" altLang="zh-CN" sz="2000" b="1">
                <a:latin typeface="Times New Roman" pitchFamily="18" charset="0"/>
              </a:rPr>
              <a:t>cout &lt;&lt; "max = " &lt;&lt; max &lt;&lt; endl;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  <a:defRPr/>
            </a:pPr>
            <a:r>
              <a:rPr kumimoji="1" lang="en-US" altLang="zh-CN" sz="2000" b="1">
                <a:latin typeface="Times New Roman" pitchFamily="18" charset="0"/>
              </a:rPr>
              <a:t>        :</a:t>
            </a:r>
          </a:p>
        </p:txBody>
      </p:sp>
      <p:grpSp>
        <p:nvGrpSpPr>
          <p:cNvPr id="76805" name="Group 8"/>
          <p:cNvGrpSpPr>
            <a:grpSpLocks/>
          </p:cNvGrpSpPr>
          <p:nvPr/>
        </p:nvGrpSpPr>
        <p:grpSpPr bwMode="auto">
          <a:xfrm>
            <a:off x="4953000" y="2320925"/>
            <a:ext cx="3505200" cy="1387475"/>
            <a:chOff x="3024" y="1863"/>
            <a:chExt cx="2208" cy="874"/>
          </a:xfrm>
        </p:grpSpPr>
        <p:sp>
          <p:nvSpPr>
            <p:cNvPr id="513033" name="Rectangle 9"/>
            <p:cNvSpPr>
              <a:spLocks noChangeArrowheads="1"/>
            </p:cNvSpPr>
            <p:nvPr/>
          </p:nvSpPr>
          <p:spPr bwMode="auto">
            <a:xfrm>
              <a:off x="3264" y="1872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latin typeface="Times New Roman" pitchFamily="18" charset="0"/>
                </a:rPr>
                <a:t>3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513034" name="Rectangle 10"/>
            <p:cNvSpPr>
              <a:spLocks noChangeArrowheads="1"/>
            </p:cNvSpPr>
            <p:nvPr/>
          </p:nvSpPr>
          <p:spPr bwMode="auto">
            <a:xfrm>
              <a:off x="4560" y="1872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latin typeface="Times New Roman" pitchFamily="18" charset="0"/>
                </a:rPr>
                <a:t>5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513035" name="Text Box 11"/>
            <p:cNvSpPr txBox="1">
              <a:spLocks noChangeArrowheads="1"/>
            </p:cNvSpPr>
            <p:nvPr/>
          </p:nvSpPr>
          <p:spPr bwMode="auto">
            <a:xfrm>
              <a:off x="3024" y="1863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a</a:t>
              </a:r>
              <a:endParaRPr kumimoji="1"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3036" name="Text Box 12"/>
            <p:cNvSpPr txBox="1">
              <a:spLocks noChangeArrowheads="1"/>
            </p:cNvSpPr>
            <p:nvPr/>
          </p:nvSpPr>
          <p:spPr bwMode="auto">
            <a:xfrm>
              <a:off x="4312" y="1863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b</a:t>
              </a:r>
              <a:endParaRPr kumimoji="1"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3037" name="Rectangle 13"/>
            <p:cNvSpPr>
              <a:spLocks noChangeArrowheads="1"/>
            </p:cNvSpPr>
            <p:nvPr/>
          </p:nvSpPr>
          <p:spPr bwMode="auto">
            <a:xfrm>
              <a:off x="3888" y="2496"/>
              <a:ext cx="672" cy="240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zh-CN" altLang="zh-CN" sz="2000">
                <a:latin typeface="Times New Roman" pitchFamily="18" charset="0"/>
              </a:endParaRPr>
            </a:p>
          </p:txBody>
        </p:sp>
        <p:sp>
          <p:nvSpPr>
            <p:cNvPr id="513038" name="Text Box 14"/>
            <p:cNvSpPr txBox="1">
              <a:spLocks noChangeArrowheads="1"/>
            </p:cNvSpPr>
            <p:nvPr/>
          </p:nvSpPr>
          <p:spPr bwMode="auto">
            <a:xfrm>
              <a:off x="3446" y="2487"/>
              <a:ext cx="4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max</a:t>
              </a:r>
              <a:endParaRPr kumimoji="1" lang="en-US" altLang="zh-CN" sz="20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513039" name="Line 15"/>
          <p:cNvSpPr>
            <a:spLocks noChangeShapeType="1"/>
          </p:cNvSpPr>
          <p:nvPr/>
        </p:nvSpPr>
        <p:spPr bwMode="auto">
          <a:xfrm rot="6529336">
            <a:off x="7048500" y="2716213"/>
            <a:ext cx="838200" cy="609600"/>
          </a:xfrm>
          <a:prstGeom prst="line">
            <a:avLst/>
          </a:prstGeom>
          <a:noFill/>
          <a:ln w="76200">
            <a:solidFill>
              <a:srgbClr val="FF9999"/>
            </a:solidFill>
            <a:round/>
            <a:headEnd/>
            <a:tailEnd type="stealth" w="med" len="med"/>
          </a:ln>
          <a:effectLst>
            <a:outerShdw dist="68392" dir="4091915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513040" name="Text Box 16"/>
          <p:cNvSpPr txBox="1">
            <a:spLocks noChangeArrowheads="1"/>
          </p:cNvSpPr>
          <p:nvPr/>
        </p:nvSpPr>
        <p:spPr bwMode="auto">
          <a:xfrm>
            <a:off x="6705600" y="33115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CC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76808" name="Rectangle 1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-26988"/>
            <a:ext cx="1104900" cy="228601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2.1.1  if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3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40" grpId="0" autoUpdateAnimBg="0"/>
    </p:bld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ChangeArrowheads="1"/>
          </p:cNvSpPr>
          <p:nvPr/>
        </p:nvSpPr>
        <p:spPr bwMode="auto">
          <a:xfrm>
            <a:off x="533400" y="4572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2.2.3  for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</a:t>
            </a:r>
          </a:p>
        </p:txBody>
      </p:sp>
      <p:sp>
        <p:nvSpPr>
          <p:cNvPr id="232451" name="Text Box 3"/>
          <p:cNvSpPr txBox="1">
            <a:spLocks noChangeArrowheads="1"/>
          </p:cNvSpPr>
          <p:nvPr/>
        </p:nvSpPr>
        <p:spPr bwMode="auto">
          <a:xfrm>
            <a:off x="533400" y="1584325"/>
            <a:ext cx="1263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语句形式 </a:t>
            </a:r>
          </a:p>
        </p:txBody>
      </p:sp>
      <p:sp>
        <p:nvSpPr>
          <p:cNvPr id="232452" name="Text Box 4"/>
          <p:cNvSpPr txBox="1">
            <a:spLocks noChangeArrowheads="1"/>
          </p:cNvSpPr>
          <p:nvPr/>
        </p:nvSpPr>
        <p:spPr bwMode="auto">
          <a:xfrm>
            <a:off x="533400" y="2211388"/>
            <a:ext cx="39131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200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for ( </a:t>
            </a:r>
            <a:r>
              <a:rPr kumimoji="1" lang="zh-CN" altLang="en-US" sz="2000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表达式</a:t>
            </a:r>
            <a:r>
              <a:rPr kumimoji="1" lang="en-US" altLang="zh-CN" sz="2000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1; </a:t>
            </a:r>
            <a:r>
              <a:rPr kumimoji="1" lang="zh-CN" altLang="en-US" sz="2000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表达式</a:t>
            </a:r>
            <a:r>
              <a:rPr kumimoji="1" lang="en-US" altLang="zh-CN" sz="2000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2</a:t>
            </a:r>
            <a:r>
              <a:rPr kumimoji="1" lang="en-US" altLang="zh-CN" sz="200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; </a:t>
            </a:r>
            <a:r>
              <a:rPr kumimoji="1" lang="zh-CN" altLang="en-US" sz="2000" b="1" i="1">
                <a:solidFill>
                  <a:srgbClr val="0033CC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表达式</a:t>
            </a:r>
            <a:r>
              <a:rPr kumimoji="1" lang="en-US" altLang="zh-CN" sz="2000" b="1" i="1">
                <a:solidFill>
                  <a:srgbClr val="0033CC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3</a:t>
            </a:r>
            <a:r>
              <a:rPr kumimoji="1" lang="en-US" altLang="zh-CN" sz="200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)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kumimoji="1" lang="en-US" altLang="zh-CN" sz="200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kumimoji="1" lang="zh-CN" altLang="en-US" sz="2000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循环体</a:t>
            </a:r>
            <a:r>
              <a:rPr kumimoji="1" lang="zh-CN" altLang="en-US" sz="200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；</a:t>
            </a:r>
          </a:p>
        </p:txBody>
      </p:sp>
      <p:sp>
        <p:nvSpPr>
          <p:cNvPr id="829445" name="AutoShape 5"/>
          <p:cNvSpPr>
            <a:spLocks/>
          </p:cNvSpPr>
          <p:nvPr/>
        </p:nvSpPr>
        <p:spPr bwMode="auto">
          <a:xfrm>
            <a:off x="914400" y="3429000"/>
            <a:ext cx="1828800" cy="609600"/>
          </a:xfrm>
          <a:prstGeom prst="borderCallout2">
            <a:avLst>
              <a:gd name="adj1" fmla="val 18750"/>
              <a:gd name="adj2" fmla="val 104167"/>
              <a:gd name="adj3" fmla="val 18750"/>
              <a:gd name="adj4" fmla="val 115106"/>
              <a:gd name="adj5" fmla="val -130468"/>
              <a:gd name="adj6" fmla="val 15034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b="1">
                <a:latin typeface="Times New Roman" pitchFamily="18" charset="0"/>
              </a:rPr>
              <a:t>循环后置表达式</a:t>
            </a:r>
          </a:p>
        </p:txBody>
      </p:sp>
      <p:sp>
        <p:nvSpPr>
          <p:cNvPr id="232454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2.2.3  for</a:t>
            </a:r>
            <a:r>
              <a:rPr lang="zh-CN" altLang="en-US" sz="4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2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45" grpId="0" animBg="1" autoUpdateAnimBg="0"/>
    </p:bld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ChangeArrowheads="1"/>
          </p:cNvSpPr>
          <p:nvPr/>
        </p:nvSpPr>
        <p:spPr bwMode="auto">
          <a:xfrm>
            <a:off x="533400" y="4572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2.2.3  for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</a:t>
            </a:r>
          </a:p>
        </p:txBody>
      </p:sp>
      <p:sp>
        <p:nvSpPr>
          <p:cNvPr id="233475" name="Text Box 3"/>
          <p:cNvSpPr txBox="1">
            <a:spLocks noChangeArrowheads="1"/>
          </p:cNvSpPr>
          <p:nvPr/>
        </p:nvSpPr>
        <p:spPr bwMode="auto">
          <a:xfrm>
            <a:off x="533400" y="1584325"/>
            <a:ext cx="1263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语句形式 </a:t>
            </a:r>
          </a:p>
        </p:txBody>
      </p:sp>
      <p:sp>
        <p:nvSpPr>
          <p:cNvPr id="233476" name="Text Box 4"/>
          <p:cNvSpPr txBox="1">
            <a:spLocks noChangeArrowheads="1"/>
          </p:cNvSpPr>
          <p:nvPr/>
        </p:nvSpPr>
        <p:spPr bwMode="auto">
          <a:xfrm>
            <a:off x="533400" y="2209800"/>
            <a:ext cx="39560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for ( </a:t>
            </a:r>
            <a:r>
              <a:rPr kumimoji="1" lang="zh-CN" altLang="en-US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表达式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1; </a:t>
            </a:r>
            <a:r>
              <a:rPr kumimoji="1" lang="zh-CN" altLang="en-US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表达式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2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; </a:t>
            </a:r>
            <a:r>
              <a:rPr kumimoji="1" lang="zh-CN" altLang="en-US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表达式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3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)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kumimoji="1" lang="zh-CN" altLang="en-US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循环体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；</a:t>
            </a:r>
          </a:p>
        </p:txBody>
      </p:sp>
      <p:sp>
        <p:nvSpPr>
          <p:cNvPr id="830469" name="Text Box 5"/>
          <p:cNvSpPr txBox="1">
            <a:spLocks noChangeArrowheads="1"/>
          </p:cNvSpPr>
          <p:nvPr/>
        </p:nvSpPr>
        <p:spPr bwMode="auto">
          <a:xfrm>
            <a:off x="4597400" y="1584325"/>
            <a:ext cx="1263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执行流程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105400" y="2074863"/>
            <a:ext cx="2911475" cy="4097337"/>
            <a:chOff x="3216" y="1019"/>
            <a:chExt cx="1834" cy="2581"/>
          </a:xfrm>
        </p:grpSpPr>
        <p:sp>
          <p:nvSpPr>
            <p:cNvPr id="233480" name="AutoShape 7"/>
            <p:cNvSpPr>
              <a:spLocks noChangeArrowheads="1"/>
            </p:cNvSpPr>
            <p:nvPr/>
          </p:nvSpPr>
          <p:spPr bwMode="auto">
            <a:xfrm>
              <a:off x="3480" y="1680"/>
              <a:ext cx="1248" cy="385"/>
            </a:xfrm>
            <a:prstGeom prst="flowChartDecision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1" hangingPunct="1"/>
              <a:r>
                <a:rPr kumimoji="1" lang="zh-CN" altLang="en-US" b="1" i="1">
                  <a:latin typeface="Times New Roman" pitchFamily="18" charset="0"/>
                </a:rPr>
                <a:t>表达式</a:t>
              </a:r>
              <a:r>
                <a:rPr kumimoji="1" lang="en-US" altLang="zh-CN" b="1" i="1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233481" name="AutoShape 8"/>
            <p:cNvSpPr>
              <a:spLocks noChangeArrowheads="1"/>
            </p:cNvSpPr>
            <p:nvPr/>
          </p:nvSpPr>
          <p:spPr bwMode="auto">
            <a:xfrm>
              <a:off x="3456" y="2256"/>
              <a:ext cx="1297" cy="288"/>
            </a:xfrm>
            <a:prstGeom prst="flowChartProcess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0000" tIns="46800" rIns="90000" bIns="46800" anchor="ctr"/>
            <a:lstStyle/>
            <a:p>
              <a:pPr algn="ctr" eaLnBrk="1" hangingPunct="1"/>
              <a:r>
                <a:rPr kumimoji="1" lang="zh-CN" altLang="en-US" b="1" i="1">
                  <a:latin typeface="Times New Roman" pitchFamily="18" charset="0"/>
                </a:rPr>
                <a:t>循环体</a:t>
              </a:r>
            </a:p>
          </p:txBody>
        </p:sp>
        <p:sp>
          <p:nvSpPr>
            <p:cNvPr id="233482" name="Line 9"/>
            <p:cNvSpPr>
              <a:spLocks noChangeShapeType="1"/>
            </p:cNvSpPr>
            <p:nvPr/>
          </p:nvSpPr>
          <p:spPr bwMode="auto">
            <a:xfrm>
              <a:off x="4704" y="1872"/>
              <a:ext cx="288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233483" name="Line 10"/>
            <p:cNvSpPr>
              <a:spLocks noChangeShapeType="1"/>
            </p:cNvSpPr>
            <p:nvPr/>
          </p:nvSpPr>
          <p:spPr bwMode="auto">
            <a:xfrm>
              <a:off x="4992" y="1872"/>
              <a:ext cx="0" cy="148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830475" name="Text Box 11"/>
            <p:cNvSpPr txBox="1">
              <a:spLocks noChangeArrowheads="1"/>
            </p:cNvSpPr>
            <p:nvPr/>
          </p:nvSpPr>
          <p:spPr bwMode="auto">
            <a:xfrm>
              <a:off x="4128" y="2016"/>
              <a:ext cx="370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defRPr/>
              </a:pPr>
              <a:r>
                <a:rPr kumimoji="1" lang="en-US" altLang="zh-CN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true</a:t>
              </a:r>
            </a:p>
          </p:txBody>
        </p:sp>
        <p:sp>
          <p:nvSpPr>
            <p:cNvPr id="830476" name="Text Box 12"/>
            <p:cNvSpPr txBox="1">
              <a:spLocks noChangeArrowheads="1"/>
            </p:cNvSpPr>
            <p:nvPr/>
          </p:nvSpPr>
          <p:spPr bwMode="auto">
            <a:xfrm>
              <a:off x="4656" y="1632"/>
              <a:ext cx="394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defRPr/>
              </a:pPr>
              <a:r>
                <a:rPr kumimoji="1" lang="en-US" altLang="zh-CN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false</a:t>
              </a:r>
            </a:p>
          </p:txBody>
        </p:sp>
        <p:sp>
          <p:nvSpPr>
            <p:cNvPr id="233486" name="Line 13"/>
            <p:cNvSpPr>
              <a:spLocks noChangeShapeType="1"/>
            </p:cNvSpPr>
            <p:nvPr/>
          </p:nvSpPr>
          <p:spPr bwMode="auto">
            <a:xfrm>
              <a:off x="4104" y="3035"/>
              <a:ext cx="0" cy="181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233487" name="Line 14"/>
            <p:cNvSpPr>
              <a:spLocks noChangeShapeType="1"/>
            </p:cNvSpPr>
            <p:nvPr/>
          </p:nvSpPr>
          <p:spPr bwMode="auto">
            <a:xfrm flipH="1">
              <a:off x="3216" y="3216"/>
              <a:ext cx="889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233488" name="Line 15"/>
            <p:cNvSpPr>
              <a:spLocks noChangeShapeType="1"/>
            </p:cNvSpPr>
            <p:nvPr/>
          </p:nvSpPr>
          <p:spPr bwMode="auto">
            <a:xfrm flipV="1">
              <a:off x="3216" y="1584"/>
              <a:ext cx="0" cy="163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233489" name="Line 16"/>
            <p:cNvSpPr>
              <a:spLocks noChangeShapeType="1"/>
            </p:cNvSpPr>
            <p:nvPr/>
          </p:nvSpPr>
          <p:spPr bwMode="auto">
            <a:xfrm>
              <a:off x="3216" y="1584"/>
              <a:ext cx="89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233490" name="Line 17"/>
            <p:cNvSpPr>
              <a:spLocks noChangeShapeType="1"/>
            </p:cNvSpPr>
            <p:nvPr/>
          </p:nvSpPr>
          <p:spPr bwMode="auto">
            <a:xfrm>
              <a:off x="4128" y="3360"/>
              <a:ext cx="864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233491" name="AutoShape 18"/>
            <p:cNvSpPr>
              <a:spLocks noChangeArrowheads="1"/>
            </p:cNvSpPr>
            <p:nvPr/>
          </p:nvSpPr>
          <p:spPr bwMode="auto">
            <a:xfrm>
              <a:off x="3456" y="1200"/>
              <a:ext cx="1297" cy="288"/>
            </a:xfrm>
            <a:prstGeom prst="flowChartProcess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0000" tIns="46800" rIns="90000" bIns="46800" anchor="ctr"/>
            <a:lstStyle/>
            <a:p>
              <a:pPr algn="ctr" eaLnBrk="1" hangingPunct="1"/>
              <a:r>
                <a:rPr kumimoji="1" lang="zh-CN" altLang="en-US" b="1" i="1">
                  <a:latin typeface="Times New Roman" pitchFamily="18" charset="0"/>
                </a:rPr>
                <a:t>表达式</a:t>
              </a:r>
              <a:r>
                <a:rPr kumimoji="1" lang="en-US" altLang="zh-CN" b="1" i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33492" name="AutoShape 19"/>
            <p:cNvSpPr>
              <a:spLocks noChangeArrowheads="1"/>
            </p:cNvSpPr>
            <p:nvPr/>
          </p:nvSpPr>
          <p:spPr bwMode="auto">
            <a:xfrm>
              <a:off x="3455" y="2736"/>
              <a:ext cx="1297" cy="288"/>
            </a:xfrm>
            <a:prstGeom prst="flowChartProcess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0000" tIns="46800" rIns="90000" bIns="46800" anchor="ctr"/>
            <a:lstStyle/>
            <a:p>
              <a:pPr algn="ctr" eaLnBrk="1" hangingPunct="1"/>
              <a:r>
                <a:rPr kumimoji="1" lang="zh-CN" altLang="en-US" b="1" i="1">
                  <a:latin typeface="Times New Roman" pitchFamily="18" charset="0"/>
                </a:rPr>
                <a:t>表达式</a:t>
              </a:r>
              <a:r>
                <a:rPr kumimoji="1" lang="en-US" altLang="zh-CN" b="1" i="1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233493" name="Line 20"/>
            <p:cNvSpPr>
              <a:spLocks noChangeShapeType="1"/>
            </p:cNvSpPr>
            <p:nvPr/>
          </p:nvSpPr>
          <p:spPr bwMode="auto">
            <a:xfrm>
              <a:off x="4128" y="3360"/>
              <a:ext cx="0" cy="24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233494" name="Line 21"/>
            <p:cNvSpPr>
              <a:spLocks noChangeShapeType="1"/>
            </p:cNvSpPr>
            <p:nvPr/>
          </p:nvSpPr>
          <p:spPr bwMode="auto">
            <a:xfrm>
              <a:off x="4104" y="1019"/>
              <a:ext cx="0" cy="181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233495" name="Line 22"/>
            <p:cNvSpPr>
              <a:spLocks noChangeShapeType="1"/>
            </p:cNvSpPr>
            <p:nvPr/>
          </p:nvSpPr>
          <p:spPr bwMode="auto">
            <a:xfrm>
              <a:off x="4104" y="1499"/>
              <a:ext cx="0" cy="181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233496" name="Line 23"/>
            <p:cNvSpPr>
              <a:spLocks noChangeShapeType="1"/>
            </p:cNvSpPr>
            <p:nvPr/>
          </p:nvSpPr>
          <p:spPr bwMode="auto">
            <a:xfrm>
              <a:off x="4104" y="2075"/>
              <a:ext cx="0" cy="181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233497" name="Line 24"/>
            <p:cNvSpPr>
              <a:spLocks noChangeShapeType="1"/>
            </p:cNvSpPr>
            <p:nvPr/>
          </p:nvSpPr>
          <p:spPr bwMode="auto">
            <a:xfrm>
              <a:off x="4104" y="2555"/>
              <a:ext cx="0" cy="181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</p:grpSp>
      <p:sp>
        <p:nvSpPr>
          <p:cNvPr id="233479" name="Rectangle 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2.2.3  for</a:t>
            </a:r>
            <a:r>
              <a:rPr lang="zh-CN" altLang="en-US" sz="4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3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0469" grpId="0" autoUpdateAnimBg="0"/>
    </p:bld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ChangeArrowheads="1"/>
          </p:cNvSpPr>
          <p:nvPr/>
        </p:nvSpPr>
        <p:spPr bwMode="auto">
          <a:xfrm>
            <a:off x="533400" y="4572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2.2.3  for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98488" y="1214438"/>
            <a:ext cx="4876800" cy="690562"/>
            <a:chOff x="377" y="765"/>
            <a:chExt cx="3072" cy="435"/>
          </a:xfrm>
        </p:grpSpPr>
        <p:sp>
          <p:nvSpPr>
            <p:cNvPr id="48135" name="Text Box 4"/>
            <p:cNvSpPr txBox="1">
              <a:spLocks noChangeArrowheads="1"/>
            </p:cNvSpPr>
            <p:nvPr/>
          </p:nvSpPr>
          <p:spPr bwMode="auto">
            <a:xfrm>
              <a:off x="377" y="877"/>
              <a:ext cx="30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rgbClr val="008000"/>
                  </a:solidFill>
                  <a:latin typeface="Times New Roman" pitchFamily="18" charset="0"/>
                </a:rPr>
                <a:t>例如，</a:t>
              </a:r>
              <a:r>
                <a:rPr kumimoji="1" lang="zh-CN" altLang="en-US" b="1">
                  <a:latin typeface="Times New Roman" pitchFamily="18" charset="0"/>
                </a:rPr>
                <a:t>用 </a:t>
              </a:r>
              <a:r>
                <a:rPr kumimoji="1" lang="en-US" altLang="zh-CN" b="1">
                  <a:latin typeface="Times New Roman" pitchFamily="18" charset="0"/>
                </a:rPr>
                <a:t>for </a:t>
              </a:r>
              <a:r>
                <a:rPr kumimoji="1" lang="zh-CN" altLang="en-US" b="1">
                  <a:latin typeface="Times New Roman" pitchFamily="18" charset="0"/>
                </a:rPr>
                <a:t>语句的求和式                       的程序</a:t>
              </a:r>
            </a:p>
          </p:txBody>
        </p:sp>
        <p:graphicFrame>
          <p:nvGraphicFramePr>
            <p:cNvPr id="48130" name="Object 5"/>
            <p:cNvGraphicFramePr>
              <a:graphicFrameLocks noChangeAspect="1"/>
            </p:cNvGraphicFramePr>
            <p:nvPr/>
          </p:nvGraphicFramePr>
          <p:xfrm>
            <a:off x="2156" y="765"/>
            <a:ext cx="772" cy="435"/>
          </p:xfrm>
          <a:graphic>
            <a:graphicData uri="http://schemas.openxmlformats.org/presentationml/2006/ole">
              <p:oleObj spid="_x0000_s48130" name="Equation" r:id="rId3" imgW="761760" imgH="431640" progId="Equation.3">
                <p:embed/>
              </p:oleObj>
            </a:graphicData>
          </a:graphic>
        </p:graphicFrame>
      </p:grpSp>
      <p:sp>
        <p:nvSpPr>
          <p:cNvPr id="831494" name="Text Box 6"/>
          <p:cNvSpPr txBox="1">
            <a:spLocks noChangeArrowheads="1"/>
          </p:cNvSpPr>
          <p:nvPr/>
        </p:nvSpPr>
        <p:spPr bwMode="auto">
          <a:xfrm>
            <a:off x="966788" y="2225675"/>
            <a:ext cx="3873500" cy="3825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70000"/>
              </a:lnSpc>
            </a:pPr>
            <a:r>
              <a:rPr kumimoji="1" lang="en-US" altLang="zh-CN" b="1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7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70000"/>
              </a:lnSpc>
            </a:pPr>
            <a:r>
              <a:rPr kumimoji="1" lang="en-US" altLang="zh-CN" b="1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70000"/>
              </a:lnSpc>
            </a:pPr>
            <a:r>
              <a:rPr kumimoji="1" lang="en-US" altLang="zh-CN" b="1">
                <a:latin typeface="Times New Roman" pitchFamily="18" charset="0"/>
              </a:rPr>
              <a:t>{  int  i ,   sum = 0 ;</a:t>
            </a:r>
          </a:p>
          <a:p>
            <a:pPr eaLnBrk="1" hangingPunct="1">
              <a:lnSpc>
                <a:spcPct val="170000"/>
              </a:lnSpc>
            </a:pPr>
            <a:r>
              <a:rPr kumimoji="1" lang="en-US" altLang="zh-CN" b="1">
                <a:latin typeface="Times New Roman" pitchFamily="18" charset="0"/>
              </a:rPr>
              <a:t>    for ( i =1 ;  i &lt;= 100 ;  i ++ )</a:t>
            </a:r>
          </a:p>
          <a:p>
            <a:pPr eaLnBrk="1" hangingPunct="1">
              <a:lnSpc>
                <a:spcPct val="170000"/>
              </a:lnSpc>
            </a:pPr>
            <a:r>
              <a:rPr kumimoji="1" lang="en-US" altLang="zh-CN" b="1">
                <a:latin typeface="Times New Roman" pitchFamily="18" charset="0"/>
              </a:rPr>
              <a:t>          sum + = i ;</a:t>
            </a:r>
          </a:p>
          <a:p>
            <a:pPr eaLnBrk="1" hangingPunct="1">
              <a:lnSpc>
                <a:spcPct val="17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" sum = " &lt;&lt; sum &lt;&lt; endl ;</a:t>
            </a:r>
          </a:p>
          <a:p>
            <a:pPr eaLnBrk="1" hangingPunct="1">
              <a:lnSpc>
                <a:spcPct val="170000"/>
              </a:lnSpc>
            </a:pPr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  <p:sp>
        <p:nvSpPr>
          <p:cNvPr id="48134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2.2.3  for</a:t>
            </a:r>
            <a:r>
              <a:rPr lang="zh-CN" altLang="en-US" sz="4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83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1494" grpId="0" autoUpdateAnimBg="0"/>
    </p:bld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ChangeArrowheads="1"/>
          </p:cNvSpPr>
          <p:nvPr/>
        </p:nvSpPr>
        <p:spPr bwMode="auto">
          <a:xfrm>
            <a:off x="533400" y="4572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2.2.3  for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</a:t>
            </a:r>
          </a:p>
        </p:txBody>
      </p:sp>
      <p:sp>
        <p:nvSpPr>
          <p:cNvPr id="49156" name="Text Box 3"/>
          <p:cNvSpPr txBox="1">
            <a:spLocks noChangeArrowheads="1"/>
          </p:cNvSpPr>
          <p:nvPr/>
        </p:nvSpPr>
        <p:spPr bwMode="auto">
          <a:xfrm>
            <a:off x="966788" y="2225675"/>
            <a:ext cx="3873500" cy="3825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70000"/>
              </a:lnSpc>
            </a:pPr>
            <a:r>
              <a:rPr kumimoji="1" lang="en-US" altLang="zh-CN" b="1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7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70000"/>
              </a:lnSpc>
            </a:pPr>
            <a:r>
              <a:rPr kumimoji="1" lang="en-US" altLang="zh-CN" b="1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70000"/>
              </a:lnSpc>
            </a:pPr>
            <a:r>
              <a:rPr kumimoji="1" lang="en-US" altLang="zh-CN" b="1">
                <a:latin typeface="Times New Roman" pitchFamily="18" charset="0"/>
              </a:rPr>
              <a:t>{  int  i ,   sum = 0 ;</a:t>
            </a:r>
          </a:p>
          <a:p>
            <a:pPr eaLnBrk="1" hangingPunct="1">
              <a:lnSpc>
                <a:spcPct val="170000"/>
              </a:lnSpc>
            </a:pPr>
            <a:r>
              <a:rPr kumimoji="1" lang="en-US" altLang="zh-CN" b="1" i="1">
                <a:solidFill>
                  <a:srgbClr val="0033CC"/>
                </a:solidFill>
                <a:latin typeface="Times New Roman" pitchFamily="18" charset="0"/>
              </a:rPr>
              <a:t>    for ( i =1 ;  i &lt;= 100 ;  i ++ )</a:t>
            </a:r>
          </a:p>
          <a:p>
            <a:pPr eaLnBrk="1" hangingPunct="1">
              <a:lnSpc>
                <a:spcPct val="170000"/>
              </a:lnSpc>
            </a:pPr>
            <a:r>
              <a:rPr kumimoji="1" lang="en-US" altLang="zh-CN" b="1" i="1">
                <a:solidFill>
                  <a:srgbClr val="0033CC"/>
                </a:solidFill>
                <a:latin typeface="Times New Roman" pitchFamily="18" charset="0"/>
              </a:rPr>
              <a:t>          sum + = i ;</a:t>
            </a:r>
          </a:p>
          <a:p>
            <a:pPr eaLnBrk="1" hangingPunct="1">
              <a:lnSpc>
                <a:spcPct val="17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" sum = " &lt;&lt; sum &lt;&lt; endl ;</a:t>
            </a:r>
          </a:p>
          <a:p>
            <a:pPr eaLnBrk="1" hangingPunct="1">
              <a:lnSpc>
                <a:spcPct val="170000"/>
              </a:lnSpc>
            </a:pPr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34000" y="1219200"/>
            <a:ext cx="2911475" cy="4759325"/>
            <a:chOff x="3310" y="1045"/>
            <a:chExt cx="1834" cy="2998"/>
          </a:xfrm>
        </p:grpSpPr>
        <p:sp>
          <p:nvSpPr>
            <p:cNvPr id="49161" name="AutoShape 5"/>
            <p:cNvSpPr>
              <a:spLocks noChangeArrowheads="1"/>
            </p:cNvSpPr>
            <p:nvPr/>
          </p:nvSpPr>
          <p:spPr bwMode="auto">
            <a:xfrm>
              <a:off x="3574" y="1968"/>
              <a:ext cx="1248" cy="385"/>
            </a:xfrm>
            <a:prstGeom prst="flowChartDecision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1" hangingPunct="1"/>
              <a:r>
                <a:rPr kumimoji="1" lang="en-US" altLang="zh-CN" b="1">
                  <a:solidFill>
                    <a:srgbClr val="0033CC"/>
                  </a:solidFill>
                  <a:latin typeface="Times New Roman" pitchFamily="18" charset="0"/>
                </a:rPr>
                <a:t>i &lt;= 100</a:t>
              </a:r>
            </a:p>
          </p:txBody>
        </p:sp>
        <p:sp>
          <p:nvSpPr>
            <p:cNvPr id="49162" name="AutoShape 6"/>
            <p:cNvSpPr>
              <a:spLocks noChangeArrowheads="1"/>
            </p:cNvSpPr>
            <p:nvPr/>
          </p:nvSpPr>
          <p:spPr bwMode="auto">
            <a:xfrm>
              <a:off x="3550" y="2544"/>
              <a:ext cx="1297" cy="288"/>
            </a:xfrm>
            <a:prstGeom prst="flowChartProcess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0000" tIns="46800" rIns="90000" bIns="46800" anchor="ctr"/>
            <a:lstStyle/>
            <a:p>
              <a:pPr algn="ctr" eaLnBrk="1" hangingPunct="1"/>
              <a:r>
                <a:rPr kumimoji="1" lang="en-US" altLang="zh-CN" b="1">
                  <a:solidFill>
                    <a:srgbClr val="0033CC"/>
                  </a:solidFill>
                  <a:latin typeface="Times New Roman" pitchFamily="18" charset="0"/>
                </a:rPr>
                <a:t>sum + = i</a:t>
              </a:r>
            </a:p>
          </p:txBody>
        </p:sp>
        <p:sp>
          <p:nvSpPr>
            <p:cNvPr id="49163" name="Line 7"/>
            <p:cNvSpPr>
              <a:spLocks noChangeShapeType="1"/>
            </p:cNvSpPr>
            <p:nvPr/>
          </p:nvSpPr>
          <p:spPr bwMode="auto">
            <a:xfrm>
              <a:off x="4798" y="2160"/>
              <a:ext cx="288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49164" name="Line 8"/>
            <p:cNvSpPr>
              <a:spLocks noChangeShapeType="1"/>
            </p:cNvSpPr>
            <p:nvPr/>
          </p:nvSpPr>
          <p:spPr bwMode="auto">
            <a:xfrm>
              <a:off x="5086" y="2160"/>
              <a:ext cx="2" cy="144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832521" name="Text Box 9"/>
            <p:cNvSpPr txBox="1">
              <a:spLocks noChangeArrowheads="1"/>
            </p:cNvSpPr>
            <p:nvPr/>
          </p:nvSpPr>
          <p:spPr bwMode="auto">
            <a:xfrm>
              <a:off x="4222" y="2304"/>
              <a:ext cx="370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defRPr/>
              </a:pPr>
              <a:r>
                <a:rPr kumimoji="1" lang="en-US" altLang="zh-CN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true</a:t>
              </a:r>
            </a:p>
          </p:txBody>
        </p:sp>
        <p:sp>
          <p:nvSpPr>
            <p:cNvPr id="832522" name="Text Box 10"/>
            <p:cNvSpPr txBox="1">
              <a:spLocks noChangeArrowheads="1"/>
            </p:cNvSpPr>
            <p:nvPr/>
          </p:nvSpPr>
          <p:spPr bwMode="auto">
            <a:xfrm>
              <a:off x="4750" y="1920"/>
              <a:ext cx="394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defRPr/>
              </a:pPr>
              <a:r>
                <a:rPr kumimoji="1" lang="en-US" altLang="zh-CN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false</a:t>
              </a:r>
            </a:p>
          </p:txBody>
        </p:sp>
        <p:sp>
          <p:nvSpPr>
            <p:cNvPr id="49167" name="Line 11"/>
            <p:cNvSpPr>
              <a:spLocks noChangeShapeType="1"/>
            </p:cNvSpPr>
            <p:nvPr/>
          </p:nvSpPr>
          <p:spPr bwMode="auto">
            <a:xfrm>
              <a:off x="4211" y="3323"/>
              <a:ext cx="0" cy="181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49168" name="Line 12"/>
            <p:cNvSpPr>
              <a:spLocks noChangeShapeType="1"/>
            </p:cNvSpPr>
            <p:nvPr/>
          </p:nvSpPr>
          <p:spPr bwMode="auto">
            <a:xfrm flipH="1">
              <a:off x="3310" y="3504"/>
              <a:ext cx="889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49169" name="Line 13"/>
            <p:cNvSpPr>
              <a:spLocks noChangeShapeType="1"/>
            </p:cNvSpPr>
            <p:nvPr/>
          </p:nvSpPr>
          <p:spPr bwMode="auto">
            <a:xfrm flipV="1">
              <a:off x="3310" y="1872"/>
              <a:ext cx="0" cy="163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49170" name="Line 14"/>
            <p:cNvSpPr>
              <a:spLocks noChangeShapeType="1"/>
            </p:cNvSpPr>
            <p:nvPr/>
          </p:nvSpPr>
          <p:spPr bwMode="auto">
            <a:xfrm>
              <a:off x="3310" y="1872"/>
              <a:ext cx="89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49171" name="Line 15"/>
            <p:cNvSpPr>
              <a:spLocks noChangeShapeType="1"/>
            </p:cNvSpPr>
            <p:nvPr/>
          </p:nvSpPr>
          <p:spPr bwMode="auto">
            <a:xfrm>
              <a:off x="4222" y="3600"/>
              <a:ext cx="864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49172" name="AutoShape 16"/>
            <p:cNvSpPr>
              <a:spLocks noChangeArrowheads="1"/>
            </p:cNvSpPr>
            <p:nvPr/>
          </p:nvSpPr>
          <p:spPr bwMode="auto">
            <a:xfrm>
              <a:off x="3550" y="1488"/>
              <a:ext cx="1297" cy="288"/>
            </a:xfrm>
            <a:prstGeom prst="flowChartProcess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0000" tIns="46800" rIns="90000" bIns="46800" anchor="ctr"/>
            <a:lstStyle/>
            <a:p>
              <a:pPr algn="ctr" eaLnBrk="1" hangingPunct="1"/>
              <a:r>
                <a:rPr kumimoji="1" lang="en-US" altLang="zh-CN" b="1">
                  <a:solidFill>
                    <a:srgbClr val="0033CC"/>
                  </a:solidFill>
                  <a:latin typeface="Times New Roman" pitchFamily="18" charset="0"/>
                </a:rPr>
                <a:t>i = 1</a:t>
              </a:r>
            </a:p>
          </p:txBody>
        </p:sp>
        <p:sp>
          <p:nvSpPr>
            <p:cNvPr id="49173" name="AutoShape 17"/>
            <p:cNvSpPr>
              <a:spLocks noChangeArrowheads="1"/>
            </p:cNvSpPr>
            <p:nvPr/>
          </p:nvSpPr>
          <p:spPr bwMode="auto">
            <a:xfrm>
              <a:off x="3549" y="3024"/>
              <a:ext cx="1297" cy="288"/>
            </a:xfrm>
            <a:prstGeom prst="flowChartProcess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0000" tIns="46800" rIns="90000" bIns="46800" anchor="ctr"/>
            <a:lstStyle/>
            <a:p>
              <a:pPr algn="ctr" eaLnBrk="1" hangingPunct="1"/>
              <a:r>
                <a:rPr kumimoji="1" lang="en-US" altLang="zh-CN" b="1">
                  <a:solidFill>
                    <a:srgbClr val="0033CC"/>
                  </a:solidFill>
                  <a:latin typeface="Times New Roman" pitchFamily="18" charset="0"/>
                </a:rPr>
                <a:t>i ++</a:t>
              </a:r>
            </a:p>
          </p:txBody>
        </p:sp>
        <p:sp>
          <p:nvSpPr>
            <p:cNvPr id="49174" name="Line 18"/>
            <p:cNvSpPr>
              <a:spLocks noChangeShapeType="1"/>
            </p:cNvSpPr>
            <p:nvPr/>
          </p:nvSpPr>
          <p:spPr bwMode="auto">
            <a:xfrm>
              <a:off x="4211" y="3600"/>
              <a:ext cx="0" cy="181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49175" name="Line 19"/>
            <p:cNvSpPr>
              <a:spLocks noChangeShapeType="1"/>
            </p:cNvSpPr>
            <p:nvPr/>
          </p:nvSpPr>
          <p:spPr bwMode="auto">
            <a:xfrm>
              <a:off x="4198" y="1307"/>
              <a:ext cx="0" cy="181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49176" name="Line 20"/>
            <p:cNvSpPr>
              <a:spLocks noChangeShapeType="1"/>
            </p:cNvSpPr>
            <p:nvPr/>
          </p:nvSpPr>
          <p:spPr bwMode="auto">
            <a:xfrm>
              <a:off x="4198" y="1787"/>
              <a:ext cx="0" cy="181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49177" name="Line 21"/>
            <p:cNvSpPr>
              <a:spLocks noChangeShapeType="1"/>
            </p:cNvSpPr>
            <p:nvPr/>
          </p:nvSpPr>
          <p:spPr bwMode="auto">
            <a:xfrm>
              <a:off x="4198" y="2363"/>
              <a:ext cx="0" cy="181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49178" name="Line 22"/>
            <p:cNvSpPr>
              <a:spLocks noChangeShapeType="1"/>
            </p:cNvSpPr>
            <p:nvPr/>
          </p:nvSpPr>
          <p:spPr bwMode="auto">
            <a:xfrm>
              <a:off x="4198" y="2843"/>
              <a:ext cx="0" cy="181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49179" name="AutoShape 23"/>
            <p:cNvSpPr>
              <a:spLocks noChangeArrowheads="1"/>
            </p:cNvSpPr>
            <p:nvPr/>
          </p:nvSpPr>
          <p:spPr bwMode="auto">
            <a:xfrm>
              <a:off x="3552" y="1045"/>
              <a:ext cx="1296" cy="251"/>
            </a:xfrm>
            <a:prstGeom prst="flowChartAlternateProcess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sum = 0</a:t>
              </a:r>
            </a:p>
          </p:txBody>
        </p:sp>
        <p:sp>
          <p:nvSpPr>
            <p:cNvPr id="49180" name="AutoShape 24"/>
            <p:cNvSpPr>
              <a:spLocks noChangeArrowheads="1"/>
            </p:cNvSpPr>
            <p:nvPr/>
          </p:nvSpPr>
          <p:spPr bwMode="auto">
            <a:xfrm>
              <a:off x="3552" y="3792"/>
              <a:ext cx="1296" cy="251"/>
            </a:xfrm>
            <a:prstGeom prst="flowChartAlternateProcess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cout &lt;&lt; sum</a:t>
              </a:r>
            </a:p>
          </p:txBody>
        </p:sp>
      </p:grpSp>
      <p:grpSp>
        <p:nvGrpSpPr>
          <p:cNvPr id="49158" name="Group 25"/>
          <p:cNvGrpSpPr>
            <a:grpSpLocks/>
          </p:cNvGrpSpPr>
          <p:nvPr/>
        </p:nvGrpSpPr>
        <p:grpSpPr bwMode="auto">
          <a:xfrm>
            <a:off x="598488" y="1214438"/>
            <a:ext cx="4876800" cy="690562"/>
            <a:chOff x="377" y="765"/>
            <a:chExt cx="3072" cy="435"/>
          </a:xfrm>
        </p:grpSpPr>
        <p:sp>
          <p:nvSpPr>
            <p:cNvPr id="49160" name="Text Box 26"/>
            <p:cNvSpPr txBox="1">
              <a:spLocks noChangeArrowheads="1"/>
            </p:cNvSpPr>
            <p:nvPr/>
          </p:nvSpPr>
          <p:spPr bwMode="auto">
            <a:xfrm>
              <a:off x="377" y="877"/>
              <a:ext cx="30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rgbClr val="008000"/>
                  </a:solidFill>
                  <a:latin typeface="Times New Roman" pitchFamily="18" charset="0"/>
                </a:rPr>
                <a:t>例如，</a:t>
              </a:r>
              <a:r>
                <a:rPr kumimoji="1" lang="zh-CN" altLang="en-US" b="1">
                  <a:latin typeface="Times New Roman" pitchFamily="18" charset="0"/>
                </a:rPr>
                <a:t>用 </a:t>
              </a:r>
              <a:r>
                <a:rPr kumimoji="1" lang="en-US" altLang="zh-CN" b="1">
                  <a:latin typeface="Times New Roman" pitchFamily="18" charset="0"/>
                </a:rPr>
                <a:t>for </a:t>
              </a:r>
              <a:r>
                <a:rPr kumimoji="1" lang="zh-CN" altLang="en-US" b="1">
                  <a:latin typeface="Times New Roman" pitchFamily="18" charset="0"/>
                </a:rPr>
                <a:t>语句的求和式                       的程序</a:t>
              </a:r>
            </a:p>
          </p:txBody>
        </p:sp>
        <p:graphicFrame>
          <p:nvGraphicFramePr>
            <p:cNvPr id="49154" name="Object 27"/>
            <p:cNvGraphicFramePr>
              <a:graphicFrameLocks noChangeAspect="1"/>
            </p:cNvGraphicFramePr>
            <p:nvPr/>
          </p:nvGraphicFramePr>
          <p:xfrm>
            <a:off x="2156" y="765"/>
            <a:ext cx="772" cy="435"/>
          </p:xfrm>
          <a:graphic>
            <a:graphicData uri="http://schemas.openxmlformats.org/presentationml/2006/ole">
              <p:oleObj spid="_x0000_s49154" name="Equation" r:id="rId3" imgW="761760" imgH="431640" progId="Equation.3">
                <p:embed/>
              </p:oleObj>
            </a:graphicData>
          </a:graphic>
        </p:graphicFrame>
      </p:grpSp>
      <p:sp>
        <p:nvSpPr>
          <p:cNvPr id="49159" name="Rectangle 2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2.2.3  for</a:t>
            </a:r>
            <a:r>
              <a:rPr lang="zh-CN" altLang="en-US" sz="4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ChangeArrowheads="1"/>
          </p:cNvSpPr>
          <p:nvPr/>
        </p:nvSpPr>
        <p:spPr bwMode="auto">
          <a:xfrm>
            <a:off x="533400" y="4572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2.2.3  for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</a:t>
            </a:r>
          </a:p>
        </p:txBody>
      </p:sp>
      <p:sp>
        <p:nvSpPr>
          <p:cNvPr id="833539" name="AutoShape 3"/>
          <p:cNvSpPr>
            <a:spLocks noChangeArrowheads="1"/>
          </p:cNvSpPr>
          <p:nvPr/>
        </p:nvSpPr>
        <p:spPr bwMode="auto">
          <a:xfrm>
            <a:off x="4343400" y="3429000"/>
            <a:ext cx="838200" cy="685800"/>
          </a:xfrm>
          <a:prstGeom prst="rightArrow">
            <a:avLst>
              <a:gd name="adj1" fmla="val 50000"/>
              <a:gd name="adj2" fmla="val 30556"/>
            </a:avLst>
          </a:prstGeom>
          <a:solidFill>
            <a:srgbClr val="FFFF99"/>
          </a:solidFill>
          <a:ln w="28575">
            <a:solidFill>
              <a:schemeClr val="bg2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833540" name="Text Box 4"/>
          <p:cNvSpPr txBox="1">
            <a:spLocks noChangeArrowheads="1"/>
          </p:cNvSpPr>
          <p:nvPr/>
        </p:nvSpPr>
        <p:spPr bwMode="auto">
          <a:xfrm>
            <a:off x="5559425" y="2514600"/>
            <a:ext cx="1998663" cy="1006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/>
            <a:r>
              <a:rPr kumimoji="1" lang="en-US" altLang="zh-CN" sz="2000" b="1">
                <a:solidFill>
                  <a:srgbClr val="006600"/>
                </a:solidFill>
                <a:latin typeface="Times New Roman" pitchFamily="18" charset="0"/>
              </a:rPr>
              <a:t>i = 1;</a:t>
            </a:r>
          </a:p>
          <a:p>
            <a:pPr eaLnBrk="1" hangingPunct="1"/>
            <a:r>
              <a:rPr kumimoji="1" lang="en-US" altLang="zh-CN" sz="2000" b="1">
                <a:solidFill>
                  <a:srgbClr val="006600"/>
                </a:solidFill>
                <a:latin typeface="Times New Roman" pitchFamily="18" charset="0"/>
              </a:rPr>
              <a:t>while ( i &lt; = n )</a:t>
            </a:r>
          </a:p>
          <a:p>
            <a:pPr eaLnBrk="1" hangingPunct="1"/>
            <a:r>
              <a:rPr kumimoji="1" lang="en-US" altLang="zh-CN" sz="2000" b="1">
                <a:solidFill>
                  <a:srgbClr val="006600"/>
                </a:solidFill>
                <a:latin typeface="Times New Roman" pitchFamily="18" charset="0"/>
              </a:rPr>
              <a:t>    sum + = i + + ;</a:t>
            </a:r>
          </a:p>
        </p:txBody>
      </p:sp>
      <p:sp>
        <p:nvSpPr>
          <p:cNvPr id="833541" name="Text Box 5"/>
          <p:cNvSpPr txBox="1">
            <a:spLocks noChangeArrowheads="1"/>
          </p:cNvSpPr>
          <p:nvPr/>
        </p:nvSpPr>
        <p:spPr bwMode="auto">
          <a:xfrm>
            <a:off x="5562600" y="4038600"/>
            <a:ext cx="2062163" cy="1311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/>
            <a:r>
              <a:rPr kumimoji="1" lang="en-US" altLang="zh-CN" sz="2000" b="1">
                <a:solidFill>
                  <a:srgbClr val="006600"/>
                </a:solidFill>
                <a:latin typeface="Times New Roman" pitchFamily="18" charset="0"/>
              </a:rPr>
              <a:t>i = 1;</a:t>
            </a:r>
          </a:p>
          <a:p>
            <a:pPr eaLnBrk="1" hangingPunct="1"/>
            <a:r>
              <a:rPr kumimoji="1" lang="en-US" altLang="zh-CN" sz="2000" b="1">
                <a:solidFill>
                  <a:srgbClr val="006600"/>
                </a:solidFill>
                <a:latin typeface="Times New Roman" pitchFamily="18" charset="0"/>
              </a:rPr>
              <a:t>do</a:t>
            </a:r>
          </a:p>
          <a:p>
            <a:pPr eaLnBrk="1" hangingPunct="1"/>
            <a:r>
              <a:rPr kumimoji="1" lang="en-US" altLang="zh-CN" sz="2000" b="1">
                <a:solidFill>
                  <a:srgbClr val="006600"/>
                </a:solidFill>
                <a:latin typeface="Times New Roman" pitchFamily="18" charset="0"/>
              </a:rPr>
              <a:t>    sum + = i + + ; </a:t>
            </a:r>
          </a:p>
          <a:p>
            <a:pPr eaLnBrk="1" hangingPunct="1"/>
            <a:r>
              <a:rPr kumimoji="1" lang="en-US" altLang="zh-CN" sz="2000" b="1">
                <a:solidFill>
                  <a:srgbClr val="006600"/>
                </a:solidFill>
                <a:latin typeface="Times New Roman" pitchFamily="18" charset="0"/>
              </a:rPr>
              <a:t>while ( i &lt; = n )</a:t>
            </a:r>
          </a:p>
        </p:txBody>
      </p:sp>
      <p:sp>
        <p:nvSpPr>
          <p:cNvPr id="833542" name="Text Box 6"/>
          <p:cNvSpPr txBox="1">
            <a:spLocks noChangeArrowheads="1"/>
          </p:cNvSpPr>
          <p:nvPr/>
        </p:nvSpPr>
        <p:spPr bwMode="auto">
          <a:xfrm>
            <a:off x="784225" y="3352800"/>
            <a:ext cx="3057525" cy="1006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for  ( i =1 ;  i &lt; = n ;  i + + )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   { sum = sum + i ; }</a:t>
            </a:r>
          </a:p>
        </p:txBody>
      </p:sp>
      <p:graphicFrame>
        <p:nvGraphicFramePr>
          <p:cNvPr id="833543" name="Object 7"/>
          <p:cNvGraphicFramePr>
            <a:graphicFrameLocks noChangeAspect="1"/>
          </p:cNvGraphicFramePr>
          <p:nvPr/>
        </p:nvGraphicFramePr>
        <p:xfrm>
          <a:off x="914400" y="1295400"/>
          <a:ext cx="1633538" cy="795338"/>
        </p:xfrm>
        <a:graphic>
          <a:graphicData uri="http://schemas.openxmlformats.org/presentationml/2006/ole">
            <p:oleObj spid="_x0000_s50178" name="公式" r:id="rId3" imgW="1079280" imgH="431640" progId="Equation.3">
              <p:embed/>
            </p:oleObj>
          </a:graphicData>
        </a:graphic>
      </p:graphicFrame>
      <p:sp>
        <p:nvSpPr>
          <p:cNvPr id="50184" name="Rectangle 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2.2.3  for</a:t>
            </a:r>
            <a:r>
              <a:rPr lang="zh-CN" altLang="en-US" sz="4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3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3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33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33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33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33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83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500"/>
                                        <p:tgtEl>
                                          <p:spTgt spid="83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3539" grpId="0" animBg="1"/>
      <p:bldP spid="833540" grpId="0" autoUpdateAnimBg="0"/>
      <p:bldP spid="833541" grpId="0" autoUpdateAnimBg="0"/>
      <p:bldP spid="833542" grpId="0" autoUpdateAnimBg="0"/>
    </p:bld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ChangeArrowheads="1"/>
          </p:cNvSpPr>
          <p:nvPr/>
        </p:nvSpPr>
        <p:spPr bwMode="auto">
          <a:xfrm>
            <a:off x="533400" y="4572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2.2.3  for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</a:t>
            </a:r>
          </a:p>
        </p:txBody>
      </p:sp>
      <p:graphicFrame>
        <p:nvGraphicFramePr>
          <p:cNvPr id="51202" name="Object 3"/>
          <p:cNvGraphicFramePr>
            <a:graphicFrameLocks noChangeAspect="1"/>
          </p:cNvGraphicFramePr>
          <p:nvPr/>
        </p:nvGraphicFramePr>
        <p:xfrm>
          <a:off x="914400" y="1295400"/>
          <a:ext cx="1633538" cy="795338"/>
        </p:xfrm>
        <a:graphic>
          <a:graphicData uri="http://schemas.openxmlformats.org/presentationml/2006/ole">
            <p:oleObj spid="_x0000_s51202" name="Equation" r:id="rId3" imgW="1079280" imgH="431640" progId="Equation.3">
              <p:embed/>
            </p:oleObj>
          </a:graphicData>
        </a:graphic>
      </p:graphicFrame>
      <p:sp>
        <p:nvSpPr>
          <p:cNvPr id="834564" name="Text Box 4"/>
          <p:cNvSpPr txBox="1">
            <a:spLocks noChangeArrowheads="1"/>
          </p:cNvSpPr>
          <p:nvPr/>
        </p:nvSpPr>
        <p:spPr bwMode="auto">
          <a:xfrm>
            <a:off x="3321050" y="1485900"/>
            <a:ext cx="2635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b="1" i="1">
                <a:solidFill>
                  <a:srgbClr val="009900"/>
                </a:solidFill>
                <a:latin typeface="Times New Roman" pitchFamily="18" charset="0"/>
              </a:rPr>
              <a:t>不同形式的 </a:t>
            </a:r>
            <a:r>
              <a:rPr kumimoji="1" lang="en-US" altLang="zh-CN" b="1" i="1">
                <a:solidFill>
                  <a:srgbClr val="009900"/>
                </a:solidFill>
                <a:latin typeface="Times New Roman" pitchFamily="18" charset="0"/>
              </a:rPr>
              <a:t>for </a:t>
            </a:r>
            <a:r>
              <a:rPr kumimoji="1" lang="zh-CN" altLang="en-US" b="1" i="1">
                <a:solidFill>
                  <a:srgbClr val="009900"/>
                </a:solidFill>
                <a:latin typeface="Times New Roman" pitchFamily="18" charset="0"/>
              </a:rPr>
              <a:t>语句结构</a:t>
            </a:r>
          </a:p>
        </p:txBody>
      </p:sp>
      <p:sp>
        <p:nvSpPr>
          <p:cNvPr id="834565" name="Text Box 5"/>
          <p:cNvSpPr txBox="1">
            <a:spLocks noChangeArrowheads="1"/>
          </p:cNvSpPr>
          <p:nvPr/>
        </p:nvSpPr>
        <p:spPr bwMode="auto">
          <a:xfrm>
            <a:off x="790575" y="2206625"/>
            <a:ext cx="2857500" cy="12827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en-US" altLang="en-US" sz="2000" b="1" i="1">
                <a:solidFill>
                  <a:srgbClr val="0000FF"/>
                </a:solidFill>
                <a:latin typeface="Times New Roman" pitchFamily="18" charset="0"/>
              </a:rPr>
              <a:t>(1)</a:t>
            </a:r>
            <a:r>
              <a:rPr kumimoji="1" lang="en-US" altLang="en-US" sz="2000" b="1">
                <a:latin typeface="Times New Roman" pitchFamily="18" charset="0"/>
              </a:rPr>
              <a:t>   </a:t>
            </a:r>
            <a:r>
              <a:rPr kumimoji="1" lang="en-US" altLang="zh-CN" sz="2000" b="1">
                <a:solidFill>
                  <a:srgbClr val="FF0000"/>
                </a:solidFill>
                <a:latin typeface="Times New Roman" pitchFamily="18" charset="0"/>
              </a:rPr>
              <a:t>i =1 ;</a:t>
            </a:r>
            <a:r>
              <a:rPr kumimoji="1" lang="en-US" altLang="zh-CN" sz="2000" b="1">
                <a:latin typeface="Times New Roman" pitchFamily="18" charset="0"/>
              </a:rPr>
              <a:t>    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缺省表达式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1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b="1">
                <a:solidFill>
                  <a:schemeClr val="hlink"/>
                </a:solidFill>
                <a:latin typeface="Times New Roman" pitchFamily="18" charset="0"/>
              </a:rPr>
              <a:t>    </a:t>
            </a:r>
            <a:r>
              <a:rPr kumimoji="1" lang="en-US" altLang="zh-CN" sz="2000" b="1">
                <a:latin typeface="Times New Roman" pitchFamily="18" charset="0"/>
              </a:rPr>
              <a:t> for ( </a:t>
            </a:r>
            <a:r>
              <a:rPr kumimoji="1" lang="en-US" altLang="zh-CN" sz="2000" b="1">
                <a:solidFill>
                  <a:srgbClr val="FF3300"/>
                </a:solidFill>
                <a:latin typeface="Times New Roman" pitchFamily="18" charset="0"/>
              </a:rPr>
              <a:t>;</a:t>
            </a:r>
            <a:r>
              <a:rPr kumimoji="1" lang="en-US" altLang="zh-CN" sz="2000" b="1">
                <a:latin typeface="Times New Roman" pitchFamily="18" charset="0"/>
              </a:rPr>
              <a:t>  i &lt;= n ;  i ++  )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b="1">
                <a:latin typeface="Times New Roman" pitchFamily="18" charset="0"/>
              </a:rPr>
              <a:t>        {  sum = sum  + i ; }</a:t>
            </a:r>
          </a:p>
        </p:txBody>
      </p:sp>
      <p:sp>
        <p:nvSpPr>
          <p:cNvPr id="834566" name="Text Box 6"/>
          <p:cNvSpPr txBox="1">
            <a:spLocks noChangeArrowheads="1"/>
          </p:cNvSpPr>
          <p:nvPr/>
        </p:nvSpPr>
        <p:spPr bwMode="auto">
          <a:xfrm>
            <a:off x="838200" y="4340225"/>
            <a:ext cx="3200400" cy="16795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en-US" altLang="en-US" sz="2000" b="1" i="1">
                <a:solidFill>
                  <a:srgbClr val="0000FF"/>
                </a:solidFill>
                <a:latin typeface="Times New Roman" pitchFamily="18" charset="0"/>
              </a:rPr>
              <a:t>(2)</a:t>
            </a:r>
            <a:r>
              <a:rPr kumimoji="1" lang="en-US" altLang="en-US" sz="2000" b="1">
                <a:latin typeface="Times New Roman" pitchFamily="18" charset="0"/>
              </a:rPr>
              <a:t>   </a:t>
            </a:r>
            <a:r>
              <a:rPr kumimoji="1" lang="en-US" altLang="zh-CN" sz="2000" b="1">
                <a:latin typeface="Times New Roman" pitchFamily="18" charset="0"/>
              </a:rPr>
              <a:t>for ( i =1;  </a:t>
            </a:r>
            <a:r>
              <a:rPr kumimoji="1" lang="en-US" altLang="zh-CN" sz="2000" b="1">
                <a:solidFill>
                  <a:srgbClr val="FF3300"/>
                </a:solidFill>
                <a:latin typeface="Times New Roman" pitchFamily="18" charset="0"/>
              </a:rPr>
              <a:t>;</a:t>
            </a:r>
            <a:r>
              <a:rPr kumimoji="1" lang="en-US" altLang="zh-CN" sz="2000" b="1">
                <a:latin typeface="Times New Roman" pitchFamily="18" charset="0"/>
              </a:rPr>
              <a:t>  i ++ )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b="1">
                <a:latin typeface="Times New Roman" pitchFamily="18" charset="0"/>
              </a:rPr>
              <a:t>         {  sum = sum  + i 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b="1">
                <a:latin typeface="Times New Roman" pitchFamily="18" charset="0"/>
              </a:rPr>
              <a:t>             </a:t>
            </a:r>
            <a:r>
              <a:rPr kumimoji="1" lang="en-US" altLang="zh-CN" sz="2000" b="1">
                <a:solidFill>
                  <a:srgbClr val="FF0000"/>
                </a:solidFill>
                <a:latin typeface="Times New Roman" pitchFamily="18" charset="0"/>
              </a:rPr>
              <a:t>if  (i &gt; n)  break</a:t>
            </a:r>
            <a:r>
              <a:rPr kumimoji="1" lang="en-US" altLang="zh-CN" sz="2000" b="1">
                <a:latin typeface="Times New Roman" pitchFamily="18" charset="0"/>
              </a:rPr>
              <a:t> ; }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b="1">
                <a:latin typeface="Times New Roman" pitchFamily="18" charset="0"/>
              </a:rPr>
              <a:t>         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缺省表达式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834567" name="Text Box 7"/>
          <p:cNvSpPr txBox="1">
            <a:spLocks noChangeArrowheads="1"/>
          </p:cNvSpPr>
          <p:nvPr/>
        </p:nvSpPr>
        <p:spPr bwMode="auto">
          <a:xfrm>
            <a:off x="4829175" y="2206625"/>
            <a:ext cx="2740025" cy="16795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en-US" altLang="en-US" sz="2000" b="1" i="1">
                <a:solidFill>
                  <a:srgbClr val="0000FF"/>
                </a:solidFill>
                <a:latin typeface="Times New Roman" pitchFamily="18" charset="0"/>
              </a:rPr>
              <a:t>(3)</a:t>
            </a:r>
            <a:r>
              <a:rPr kumimoji="1" lang="en-US" altLang="en-US" sz="2000" b="1">
                <a:latin typeface="Times New Roman" pitchFamily="18" charset="0"/>
              </a:rPr>
              <a:t>   </a:t>
            </a:r>
            <a:r>
              <a:rPr kumimoji="1" lang="en-US" altLang="zh-CN" sz="2000" b="1">
                <a:latin typeface="Times New Roman" pitchFamily="18" charset="0"/>
              </a:rPr>
              <a:t>for ( i =1;  i &lt;= n </a:t>
            </a:r>
            <a:r>
              <a:rPr kumimoji="1" lang="en-US" altLang="zh-CN" sz="2000" b="1">
                <a:solidFill>
                  <a:srgbClr val="FF3300"/>
                </a:solidFill>
                <a:latin typeface="Times New Roman" pitchFamily="18" charset="0"/>
              </a:rPr>
              <a:t>;</a:t>
            </a:r>
            <a:r>
              <a:rPr kumimoji="1" lang="en-US" altLang="zh-CN" sz="2000" b="1">
                <a:latin typeface="Times New Roman" pitchFamily="18" charset="0"/>
              </a:rPr>
              <a:t> )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b="1">
                <a:latin typeface="Times New Roman" pitchFamily="18" charset="0"/>
              </a:rPr>
              <a:t>         {  sum = sum  + i 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b="1">
                <a:latin typeface="Times New Roman" pitchFamily="18" charset="0"/>
              </a:rPr>
              <a:t>              </a:t>
            </a:r>
            <a:r>
              <a:rPr kumimoji="1" lang="en-US" altLang="zh-CN" sz="2000" b="1">
                <a:solidFill>
                  <a:srgbClr val="FF0000"/>
                </a:solidFill>
                <a:latin typeface="Times New Roman" pitchFamily="18" charset="0"/>
              </a:rPr>
              <a:t>i + + </a:t>
            </a:r>
            <a:r>
              <a:rPr kumimoji="1" lang="en-US" altLang="zh-CN" sz="2000" b="1">
                <a:latin typeface="Times New Roman" pitchFamily="18" charset="0"/>
              </a:rPr>
              <a:t>;  }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b="1">
                <a:solidFill>
                  <a:schemeClr val="hlink"/>
                </a:solidFill>
                <a:latin typeface="Times New Roman" pitchFamily="18" charset="0"/>
              </a:rPr>
              <a:t>           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缺省表达式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834568" name="Text Box 8"/>
          <p:cNvSpPr txBox="1">
            <a:spLocks noChangeArrowheads="1"/>
          </p:cNvSpPr>
          <p:nvPr/>
        </p:nvSpPr>
        <p:spPr bwMode="auto">
          <a:xfrm>
            <a:off x="4854575" y="4340225"/>
            <a:ext cx="4129088" cy="12827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en-US" altLang="en-US" sz="2000" b="1" i="1">
                <a:solidFill>
                  <a:srgbClr val="0000FF"/>
                </a:solidFill>
                <a:latin typeface="Times New Roman" pitchFamily="18" charset="0"/>
              </a:rPr>
              <a:t>(4)</a:t>
            </a:r>
            <a:r>
              <a:rPr kumimoji="1" lang="en-US" altLang="en-US" sz="2000" b="1">
                <a:latin typeface="Times New Roman" pitchFamily="18" charset="0"/>
              </a:rPr>
              <a:t>   </a:t>
            </a:r>
            <a:r>
              <a:rPr kumimoji="1" lang="en-US" altLang="zh-CN" sz="2000" b="1">
                <a:latin typeface="Times New Roman" pitchFamily="18" charset="0"/>
              </a:rPr>
              <a:t>for</a:t>
            </a:r>
            <a:endParaRPr kumimoji="1" lang="en-US" altLang="zh-CN" sz="2000" b="1">
              <a:solidFill>
                <a:schemeClr val="hlink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b="1">
                <a:solidFill>
                  <a:schemeClr val="hlink"/>
                </a:solidFill>
                <a:latin typeface="Times New Roman" pitchFamily="18" charset="0"/>
              </a:rPr>
              <a:t>    </a:t>
            </a:r>
            <a:r>
              <a:rPr kumimoji="1" lang="en-US" altLang="zh-CN" sz="2000" b="1">
                <a:latin typeface="Times New Roman" pitchFamily="18" charset="0"/>
              </a:rPr>
              <a:t>    ( i =1;  i &lt;= n ;  </a:t>
            </a:r>
            <a:r>
              <a:rPr kumimoji="1" lang="en-US" altLang="zh-CN" sz="2000" b="1">
                <a:solidFill>
                  <a:srgbClr val="FF0000"/>
                </a:solidFill>
                <a:latin typeface="Times New Roman" pitchFamily="18" charset="0"/>
              </a:rPr>
              <a:t>sum + = i + +</a:t>
            </a:r>
            <a:r>
              <a:rPr kumimoji="1" lang="en-US" altLang="zh-CN" sz="2000" b="1">
                <a:latin typeface="Times New Roman" pitchFamily="18" charset="0"/>
              </a:rPr>
              <a:t> ) </a:t>
            </a:r>
            <a:r>
              <a:rPr kumimoji="1" lang="en-US" altLang="zh-CN" sz="2000" b="1">
                <a:solidFill>
                  <a:srgbClr val="FF3300"/>
                </a:solidFill>
                <a:latin typeface="Times New Roman" pitchFamily="18" charset="0"/>
              </a:rPr>
              <a:t>; 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b="1">
                <a:solidFill>
                  <a:srgbClr val="FF3300"/>
                </a:solidFill>
                <a:latin typeface="Times New Roman" pitchFamily="18" charset="0"/>
              </a:rPr>
              <a:t>         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缺省循环体</a:t>
            </a:r>
          </a:p>
        </p:txBody>
      </p:sp>
      <p:sp>
        <p:nvSpPr>
          <p:cNvPr id="51209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2.2.3  for</a:t>
            </a:r>
            <a:r>
              <a:rPr lang="zh-CN" altLang="en-US" sz="4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3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3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3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34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34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4564" grpId="0" autoUpdateAnimBg="0"/>
      <p:bldP spid="834565" grpId="0" autoUpdateAnimBg="0"/>
      <p:bldP spid="834566" grpId="0" autoUpdateAnimBg="0"/>
      <p:bldP spid="834567" grpId="0" autoUpdateAnimBg="0"/>
      <p:bldP spid="834568" grpId="0" autoUpdateAnimBg="0"/>
    </p:bld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ChangeArrowheads="1"/>
          </p:cNvSpPr>
          <p:nvPr/>
        </p:nvSpPr>
        <p:spPr bwMode="auto">
          <a:xfrm>
            <a:off x="533400" y="4572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2.2.3  for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</a:t>
            </a:r>
          </a:p>
        </p:txBody>
      </p:sp>
      <p:graphicFrame>
        <p:nvGraphicFramePr>
          <p:cNvPr id="52226" name="Object 3"/>
          <p:cNvGraphicFramePr>
            <a:graphicFrameLocks noChangeAspect="1"/>
          </p:cNvGraphicFramePr>
          <p:nvPr/>
        </p:nvGraphicFramePr>
        <p:xfrm>
          <a:off x="914400" y="1295400"/>
          <a:ext cx="1633538" cy="795338"/>
        </p:xfrm>
        <a:graphic>
          <a:graphicData uri="http://schemas.openxmlformats.org/presentationml/2006/ole">
            <p:oleObj spid="_x0000_s52226" name="Equation" r:id="rId3" imgW="1079280" imgH="431640" progId="Equation.3">
              <p:embed/>
            </p:oleObj>
          </a:graphicData>
        </a:graphic>
      </p:graphicFrame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3321050" y="1485900"/>
            <a:ext cx="2635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b="1" i="1">
                <a:solidFill>
                  <a:srgbClr val="009900"/>
                </a:solidFill>
                <a:latin typeface="Times New Roman" pitchFamily="18" charset="0"/>
              </a:rPr>
              <a:t>不同形式的 </a:t>
            </a:r>
            <a:r>
              <a:rPr kumimoji="1" lang="en-US" altLang="zh-CN" b="1" i="1">
                <a:solidFill>
                  <a:srgbClr val="009900"/>
                </a:solidFill>
                <a:latin typeface="Times New Roman" pitchFamily="18" charset="0"/>
              </a:rPr>
              <a:t>for </a:t>
            </a:r>
            <a:r>
              <a:rPr kumimoji="1" lang="zh-CN" altLang="en-US" b="1" i="1">
                <a:solidFill>
                  <a:srgbClr val="009900"/>
                </a:solidFill>
                <a:latin typeface="Times New Roman" pitchFamily="18" charset="0"/>
              </a:rPr>
              <a:t>语句结构</a:t>
            </a:r>
          </a:p>
        </p:txBody>
      </p:sp>
      <p:sp>
        <p:nvSpPr>
          <p:cNvPr id="835589" name="Text Box 5"/>
          <p:cNvSpPr txBox="1">
            <a:spLocks noChangeArrowheads="1"/>
          </p:cNvSpPr>
          <p:nvPr/>
        </p:nvSpPr>
        <p:spPr bwMode="auto">
          <a:xfrm>
            <a:off x="685800" y="2209800"/>
            <a:ext cx="4305300" cy="1463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kumimoji="1" lang="en-US" altLang="en-US" sz="2000" b="1" i="1">
                <a:solidFill>
                  <a:srgbClr val="0000FF"/>
                </a:solidFill>
                <a:latin typeface="Times New Roman" pitchFamily="18" charset="0"/>
              </a:rPr>
              <a:t>(5)</a:t>
            </a:r>
            <a:r>
              <a:rPr kumimoji="1" lang="en-US" altLang="en-US" sz="2000" b="1">
                <a:latin typeface="Times New Roman" pitchFamily="18" charset="0"/>
              </a:rPr>
              <a:t>   </a:t>
            </a:r>
            <a:r>
              <a:rPr kumimoji="1" lang="en-US" altLang="zh-CN" sz="2000" b="1">
                <a:latin typeface="Times New Roman" pitchFamily="18" charset="0"/>
              </a:rPr>
              <a:t>for</a:t>
            </a:r>
            <a:endParaRPr kumimoji="1" lang="en-US" altLang="zh-CN" sz="2000" b="1">
              <a:solidFill>
                <a:schemeClr val="hlink"/>
              </a:solidFill>
              <a:latin typeface="宋体" pitchFamily="2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kumimoji="1" lang="en-US" altLang="zh-CN" sz="2000" b="1">
                <a:solidFill>
                  <a:schemeClr val="hlink"/>
                </a:solidFill>
                <a:latin typeface="宋体" pitchFamily="2" charset="-122"/>
              </a:rPr>
              <a:t>    </a:t>
            </a:r>
            <a:r>
              <a:rPr kumimoji="1" lang="en-US" altLang="zh-CN" sz="2000" b="1">
                <a:latin typeface="Times New Roman" pitchFamily="18" charset="0"/>
              </a:rPr>
              <a:t> ( i =1; </a:t>
            </a:r>
            <a:r>
              <a:rPr kumimoji="1" lang="en-US" altLang="zh-CN" sz="2000" b="1" i="1">
                <a:solidFill>
                  <a:srgbClr val="FF0000"/>
                </a:solidFill>
                <a:latin typeface="Times New Roman" pitchFamily="18" charset="0"/>
              </a:rPr>
              <a:t>sum + = i + + </a:t>
            </a:r>
            <a:r>
              <a:rPr kumimoji="1" lang="en-US" altLang="zh-CN" sz="2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</a:t>
            </a:r>
            <a:r>
              <a:rPr kumimoji="1" lang="en-US" altLang="zh-CN" sz="2000" b="1" i="1">
                <a:solidFill>
                  <a:srgbClr val="FF0000"/>
                </a:solidFill>
                <a:latin typeface="Times New Roman" pitchFamily="18" charset="0"/>
              </a:rPr>
              <a:t>  i &lt;= n</a:t>
            </a:r>
            <a:r>
              <a:rPr kumimoji="1" lang="en-US" altLang="zh-CN" sz="2000" b="1" i="1">
                <a:latin typeface="Times New Roman" pitchFamily="18" charset="0"/>
              </a:rPr>
              <a:t> </a:t>
            </a:r>
            <a:r>
              <a:rPr kumimoji="1" lang="en-US" altLang="zh-CN" sz="2000" b="1" i="1">
                <a:solidFill>
                  <a:srgbClr val="FF3300"/>
                </a:solidFill>
                <a:latin typeface="Times New Roman" pitchFamily="18" charset="0"/>
              </a:rPr>
              <a:t>;</a:t>
            </a:r>
            <a:r>
              <a:rPr kumimoji="1" lang="en-US" altLang="zh-CN" sz="2000" b="1">
                <a:latin typeface="Times New Roman" pitchFamily="18" charset="0"/>
              </a:rPr>
              <a:t> )  </a:t>
            </a:r>
            <a:r>
              <a:rPr kumimoji="1" lang="en-US" altLang="zh-CN" sz="2000" b="1">
                <a:solidFill>
                  <a:srgbClr val="FF3300"/>
                </a:solidFill>
                <a:latin typeface="Times New Roman" pitchFamily="18" charset="0"/>
              </a:rPr>
              <a:t>;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kumimoji="1" lang="en-US" altLang="zh-CN" sz="2000" b="1">
                <a:solidFill>
                  <a:srgbClr val="FF3300"/>
                </a:solidFill>
                <a:latin typeface="Times New Roman" pitchFamily="18" charset="0"/>
              </a:rPr>
              <a:t> 	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缺省表达式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3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和循环体</a:t>
            </a:r>
          </a:p>
        </p:txBody>
      </p:sp>
      <p:sp>
        <p:nvSpPr>
          <p:cNvPr id="835590" name="Text Box 6"/>
          <p:cNvSpPr txBox="1">
            <a:spLocks noChangeArrowheads="1"/>
          </p:cNvSpPr>
          <p:nvPr/>
        </p:nvSpPr>
        <p:spPr bwMode="auto">
          <a:xfrm>
            <a:off x="5445125" y="2209800"/>
            <a:ext cx="2770188" cy="3038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kumimoji="1" lang="en-US" altLang="en-US" sz="2000" b="1" i="1">
                <a:solidFill>
                  <a:srgbClr val="0000FF"/>
                </a:solidFill>
                <a:latin typeface="Times New Roman" pitchFamily="18" charset="0"/>
              </a:rPr>
              <a:t>(6)</a:t>
            </a:r>
            <a:r>
              <a:rPr kumimoji="1" lang="en-US" altLang="zh-CN" sz="2000" b="1">
                <a:solidFill>
                  <a:schemeClr val="hlink"/>
                </a:solidFill>
                <a:latin typeface="Times New Roman" pitchFamily="18" charset="0"/>
              </a:rPr>
              <a:t>   </a:t>
            </a:r>
            <a:r>
              <a:rPr kumimoji="1" lang="en-US" altLang="zh-CN" sz="2000" b="1">
                <a:solidFill>
                  <a:schemeClr val="accent2"/>
                </a:solidFill>
                <a:latin typeface="Times New Roman" pitchFamily="18" charset="0"/>
              </a:rPr>
              <a:t>i = 1;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sz="2000" b="1">
                <a:latin typeface="Times New Roman" pitchFamily="18" charset="0"/>
              </a:rPr>
              <a:t>        for  (  </a:t>
            </a:r>
            <a:r>
              <a:rPr kumimoji="1" lang="en-US" altLang="zh-CN" sz="2000" b="1">
                <a:solidFill>
                  <a:srgbClr val="FF3300"/>
                </a:solidFill>
                <a:latin typeface="Times New Roman" pitchFamily="18" charset="0"/>
              </a:rPr>
              <a:t>;  ; </a:t>
            </a:r>
            <a:r>
              <a:rPr kumimoji="1" lang="en-US" altLang="zh-CN" sz="2000" b="1">
                <a:latin typeface="Times New Roman" pitchFamily="18" charset="0"/>
              </a:rPr>
              <a:t> 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sz="2000" b="1">
                <a:latin typeface="Times New Roman" pitchFamily="18" charset="0"/>
              </a:rPr>
              <a:t>        {  </a:t>
            </a:r>
            <a:r>
              <a:rPr kumimoji="1" lang="en-US" altLang="zh-CN" sz="2000" b="1">
                <a:solidFill>
                  <a:srgbClr val="FF0000"/>
                </a:solidFill>
                <a:latin typeface="Times New Roman" pitchFamily="18" charset="0"/>
              </a:rPr>
              <a:t>sum + = i + + ;</a:t>
            </a:r>
            <a:endParaRPr kumimoji="1" lang="en-US" altLang="zh-CN" sz="2000" b="1">
              <a:latin typeface="Times New Roman" pitchFamily="18" charset="0"/>
            </a:endParaRPr>
          </a:p>
          <a:p>
            <a:pPr eaLnBrk="1" hangingPunct="1">
              <a:lnSpc>
                <a:spcPct val="140000"/>
              </a:lnSpc>
            </a:pPr>
            <a:r>
              <a:rPr kumimoji="1" lang="en-US" altLang="zh-CN" sz="2000" b="1">
                <a:latin typeface="Times New Roman" pitchFamily="18" charset="0"/>
              </a:rPr>
              <a:t>           </a:t>
            </a:r>
            <a:r>
              <a:rPr kumimoji="1" lang="en-US" altLang="zh-CN" sz="2000" b="1">
                <a:solidFill>
                  <a:srgbClr val="FF0000"/>
                </a:solidFill>
                <a:latin typeface="Times New Roman" pitchFamily="18" charset="0"/>
              </a:rPr>
              <a:t>if  ( i &gt; n )</a:t>
            </a:r>
            <a:r>
              <a:rPr kumimoji="1" lang="en-US" altLang="zh-CN" sz="2000" b="1">
                <a:solidFill>
                  <a:srgbClr val="FF3300"/>
                </a:solidFill>
                <a:latin typeface="Times New Roman" pitchFamily="18" charset="0"/>
              </a:rPr>
              <a:t> break</a:t>
            </a:r>
            <a:r>
              <a:rPr kumimoji="1" lang="en-US" altLang="zh-CN" sz="2000" b="1">
                <a:latin typeface="Times New Roman" pitchFamily="18" charset="0"/>
              </a:rPr>
              <a:t>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sz="2000" b="1">
                <a:latin typeface="Times New Roman" pitchFamily="18" charset="0"/>
              </a:rPr>
              <a:t>         } 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sz="2000" b="1">
                <a:solidFill>
                  <a:srgbClr val="008000"/>
                </a:solidFill>
                <a:latin typeface="Times New Roman" pitchFamily="18" charset="0"/>
              </a:rPr>
              <a:t>  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缺省全部 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for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的表达式</a:t>
            </a:r>
          </a:p>
          <a:p>
            <a:pPr eaLnBrk="1" hangingPunct="1">
              <a:lnSpc>
                <a:spcPct val="140000"/>
              </a:lnSpc>
            </a:pPr>
            <a:endParaRPr kumimoji="1" lang="en-US" altLang="zh-CN" b="1" i="1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835591" name="AutoShape 7"/>
          <p:cNvSpPr>
            <a:spLocks/>
          </p:cNvSpPr>
          <p:nvPr/>
        </p:nvSpPr>
        <p:spPr bwMode="auto">
          <a:xfrm>
            <a:off x="762000" y="4343400"/>
            <a:ext cx="1828800" cy="762000"/>
          </a:xfrm>
          <a:prstGeom prst="borderCallout2">
            <a:avLst>
              <a:gd name="adj1" fmla="val 15000"/>
              <a:gd name="adj2" fmla="val 104167"/>
              <a:gd name="adj3" fmla="val 15000"/>
              <a:gd name="adj4" fmla="val 126389"/>
              <a:gd name="adj5" fmla="val -152083"/>
              <a:gd name="adj6" fmla="val 148611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1" hangingPunct="1">
              <a:lnSpc>
                <a:spcPct val="110000"/>
              </a:lnSpc>
            </a:pPr>
            <a:r>
              <a:rPr kumimoji="1" lang="zh-CN" altLang="en-US" b="1" i="1">
                <a:latin typeface="Times New Roman" pitchFamily="18" charset="0"/>
                <a:sym typeface="Wingdings" pitchFamily="2" charset="2"/>
              </a:rPr>
              <a:t>注意</a:t>
            </a:r>
          </a:p>
          <a:p>
            <a:pPr algn="ctr" eaLnBrk="1" hangingPunct="1">
              <a:lnSpc>
                <a:spcPct val="110000"/>
              </a:lnSpc>
            </a:pPr>
            <a:r>
              <a:rPr kumimoji="1" lang="zh-CN" altLang="en-US" b="1" i="1">
                <a:latin typeface="Times New Roman" pitchFamily="18" charset="0"/>
                <a:sym typeface="Wingdings" pitchFamily="2" charset="2"/>
              </a:rPr>
              <a:t>逗号表达式</a:t>
            </a:r>
            <a:endParaRPr kumimoji="1" lang="zh-CN" altLang="en-US" b="1"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52232" name="Rectangle 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2.2.3  for</a:t>
            </a:r>
            <a:r>
              <a:rPr lang="zh-CN" altLang="en-US" sz="4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35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35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835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5589" grpId="0" autoUpdateAnimBg="0"/>
      <p:bldP spid="835590" grpId="0" autoUpdateAnimBg="0"/>
      <p:bldP spid="835591" grpId="0" animBg="1" autoUpdateAnimBg="0"/>
    </p:bld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0" name="Text Box 2"/>
          <p:cNvSpPr txBox="1">
            <a:spLocks noChangeArrowheads="1"/>
          </p:cNvSpPr>
          <p:nvPr/>
        </p:nvSpPr>
        <p:spPr bwMode="auto">
          <a:xfrm>
            <a:off x="685800" y="325438"/>
            <a:ext cx="7696200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2-13 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求菲波那契数列的前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n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项 </a:t>
            </a:r>
          </a:p>
        </p:txBody>
      </p:sp>
      <p:sp>
        <p:nvSpPr>
          <p:cNvPr id="836611" name="Text Box 3"/>
          <p:cNvSpPr txBox="1">
            <a:spLocks noChangeArrowheads="1"/>
          </p:cNvSpPr>
          <p:nvPr/>
        </p:nvSpPr>
        <p:spPr bwMode="auto">
          <a:xfrm>
            <a:off x="762000" y="1062038"/>
            <a:ext cx="6762750" cy="1552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Fibonacci </a:t>
            </a:r>
            <a:r>
              <a:rPr kumimoji="1" lang="zh-CN" altLang="en-US" sz="2000" b="1">
                <a:latin typeface="Times New Roman" pitchFamily="18" charset="0"/>
              </a:rPr>
              <a:t>数列：</a:t>
            </a:r>
            <a:r>
              <a:rPr kumimoji="1" lang="en-US" altLang="zh-CN" sz="2000" b="1">
                <a:latin typeface="Times New Roman" pitchFamily="18" charset="0"/>
              </a:rPr>
              <a:t>0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2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3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5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8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13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21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34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……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0</a:t>
            </a:r>
            <a:r>
              <a:rPr kumimoji="1" lang="en-US" altLang="zh-CN" sz="2000" b="1">
                <a:latin typeface="Times New Roman" pitchFamily="18" charset="0"/>
              </a:rPr>
              <a:t> = 0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1</a:t>
            </a:r>
            <a:r>
              <a:rPr kumimoji="1" lang="en-US" altLang="zh-CN" sz="2000" b="1">
                <a:latin typeface="Times New Roman" pitchFamily="18" charset="0"/>
              </a:rPr>
              <a:t> = 1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n</a:t>
            </a:r>
            <a:r>
              <a:rPr kumimoji="1" lang="en-US" altLang="zh-CN" sz="2000" b="1">
                <a:latin typeface="Times New Roman" pitchFamily="18" charset="0"/>
              </a:rPr>
              <a:t> = f</a:t>
            </a:r>
            <a:r>
              <a:rPr kumimoji="1" lang="en-US" altLang="zh-CN" sz="2000" b="1" baseline="-25000">
                <a:latin typeface="Times New Roman" pitchFamily="18" charset="0"/>
              </a:rPr>
              <a:t>n-1 </a:t>
            </a:r>
            <a:r>
              <a:rPr kumimoji="1" lang="en-US" altLang="zh-CN" sz="2000" b="1">
                <a:latin typeface="Times New Roman" pitchFamily="18" charset="0"/>
              </a:rPr>
              <a:t>+ f</a:t>
            </a:r>
            <a:r>
              <a:rPr kumimoji="1" lang="en-US" altLang="zh-CN" sz="2000" b="1" baseline="-25000">
                <a:latin typeface="Times New Roman" pitchFamily="18" charset="0"/>
              </a:rPr>
              <a:t>n-2</a:t>
            </a:r>
            <a:r>
              <a:rPr kumimoji="1" lang="en-US" altLang="zh-CN" sz="2000" b="1">
                <a:latin typeface="Times New Roman" pitchFamily="18" charset="0"/>
              </a:rPr>
              <a:t>	( n &gt;= 2 )</a:t>
            </a:r>
          </a:p>
        </p:txBody>
      </p:sp>
      <p:sp>
        <p:nvSpPr>
          <p:cNvPr id="836612" name="Text Box 4"/>
          <p:cNvSpPr txBox="1">
            <a:spLocks noChangeArrowheads="1"/>
          </p:cNvSpPr>
          <p:nvPr/>
        </p:nvSpPr>
        <p:spPr bwMode="auto">
          <a:xfrm>
            <a:off x="762000" y="2855913"/>
            <a:ext cx="723900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kumimoji="1" lang="zh-CN" altLang="en-US" sz="2000" b="1" i="1">
                <a:solidFill>
                  <a:srgbClr val="0033CC"/>
                </a:solidFill>
                <a:latin typeface="Times New Roman" pitchFamily="18" charset="0"/>
              </a:rPr>
              <a:t>分析</a:t>
            </a:r>
            <a:r>
              <a:rPr kumimoji="1" lang="zh-CN" altLang="en-US" sz="2000" b="1">
                <a:latin typeface="Times New Roman" pitchFamily="18" charset="0"/>
              </a:rPr>
              <a:t>        可以用迭代方法求解</a:t>
            </a:r>
            <a:endParaRPr kumimoji="1" lang="zh-CN" altLang="en-US" sz="2000" b="1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836613" name="Text Box 5"/>
          <p:cNvSpPr txBox="1">
            <a:spLocks noChangeArrowheads="1"/>
          </p:cNvSpPr>
          <p:nvPr/>
        </p:nvSpPr>
        <p:spPr bwMode="auto">
          <a:xfrm>
            <a:off x="1851025" y="4030663"/>
            <a:ext cx="5311367" cy="11409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70000"/>
              </a:lnSpc>
            </a:pPr>
            <a:r>
              <a:rPr kumimoji="1" lang="zh-CN" altLang="en-US" sz="2000" b="1">
                <a:solidFill>
                  <a:srgbClr val="CC00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迭代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  是    一个不断用新值取代变量的旧值，</a:t>
            </a:r>
          </a:p>
          <a:p>
            <a:pPr eaLnBrk="1" hangingPunct="1">
              <a:lnSpc>
                <a:spcPct val="170000"/>
              </a:lnSpc>
            </a:pPr>
            <a:r>
              <a:rPr kumimoji="1" lang="zh-CN" altLang="en-US" sz="2000" b="1" smtClean="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          或    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由旧值递推出变量的新值的过程。</a:t>
            </a:r>
          </a:p>
        </p:txBody>
      </p:sp>
      <p:sp>
        <p:nvSpPr>
          <p:cNvPr id="234502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-100013"/>
            <a:ext cx="1295400" cy="4572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2.2.3  for</a:t>
            </a:r>
            <a:r>
              <a:rPr lang="zh-CN" altLang="en-US" sz="4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3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836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36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36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6610" grpId="0" autoUpdateAnimBg="0"/>
      <p:bldP spid="836611" grpId="0" autoUpdateAnimBg="0"/>
      <p:bldP spid="836612" grpId="0" build="p" autoUpdateAnimBg="0"/>
      <p:bldP spid="836613" grpId="0" autoUpdateAnimBg="0"/>
    </p:bld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Text Box 2"/>
          <p:cNvSpPr txBox="1">
            <a:spLocks noChangeArrowheads="1"/>
          </p:cNvSpPr>
          <p:nvPr/>
        </p:nvSpPr>
        <p:spPr bwMode="auto">
          <a:xfrm>
            <a:off x="685800" y="325438"/>
            <a:ext cx="7696200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2-13 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求菲波那契数列的前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n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项</a:t>
            </a:r>
          </a:p>
        </p:txBody>
      </p:sp>
      <p:sp>
        <p:nvSpPr>
          <p:cNvPr id="235523" name="Text Box 3"/>
          <p:cNvSpPr txBox="1">
            <a:spLocks noChangeArrowheads="1"/>
          </p:cNvSpPr>
          <p:nvPr/>
        </p:nvSpPr>
        <p:spPr bwMode="auto">
          <a:xfrm>
            <a:off x="762000" y="1062038"/>
            <a:ext cx="6762750" cy="1552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Fibonacci </a:t>
            </a:r>
            <a:r>
              <a:rPr kumimoji="1" lang="zh-CN" altLang="en-US" sz="2000" b="1">
                <a:latin typeface="Times New Roman" pitchFamily="18" charset="0"/>
              </a:rPr>
              <a:t>数列：</a:t>
            </a:r>
            <a:r>
              <a:rPr kumimoji="1" lang="en-US" altLang="zh-CN" sz="2000" b="1">
                <a:latin typeface="Times New Roman" pitchFamily="18" charset="0"/>
              </a:rPr>
              <a:t>0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2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3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5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8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13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21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34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……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0</a:t>
            </a:r>
            <a:r>
              <a:rPr kumimoji="1" lang="en-US" altLang="zh-CN" sz="2000" b="1">
                <a:latin typeface="Times New Roman" pitchFamily="18" charset="0"/>
              </a:rPr>
              <a:t> = 0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1</a:t>
            </a:r>
            <a:r>
              <a:rPr kumimoji="1" lang="en-US" altLang="zh-CN" sz="2000" b="1">
                <a:latin typeface="Times New Roman" pitchFamily="18" charset="0"/>
              </a:rPr>
              <a:t> = 1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n</a:t>
            </a:r>
            <a:r>
              <a:rPr kumimoji="1" lang="en-US" altLang="zh-CN" sz="2000" b="1">
                <a:latin typeface="Times New Roman" pitchFamily="18" charset="0"/>
              </a:rPr>
              <a:t> = f</a:t>
            </a:r>
            <a:r>
              <a:rPr kumimoji="1" lang="en-US" altLang="zh-CN" sz="2000" b="1" baseline="-25000">
                <a:latin typeface="Times New Roman" pitchFamily="18" charset="0"/>
              </a:rPr>
              <a:t>n-1 </a:t>
            </a:r>
            <a:r>
              <a:rPr kumimoji="1" lang="en-US" altLang="zh-CN" sz="2000" b="1">
                <a:latin typeface="Times New Roman" pitchFamily="18" charset="0"/>
              </a:rPr>
              <a:t>+ f</a:t>
            </a:r>
            <a:r>
              <a:rPr kumimoji="1" lang="en-US" altLang="zh-CN" sz="2000" b="1" baseline="-25000">
                <a:latin typeface="Times New Roman" pitchFamily="18" charset="0"/>
              </a:rPr>
              <a:t>n-2</a:t>
            </a:r>
            <a:r>
              <a:rPr kumimoji="1" lang="en-US" altLang="zh-CN" sz="2000" b="1">
                <a:latin typeface="Times New Roman" pitchFamily="18" charset="0"/>
              </a:rPr>
              <a:t>	( n &gt;= 2 )</a:t>
            </a:r>
          </a:p>
        </p:txBody>
      </p:sp>
      <p:sp>
        <p:nvSpPr>
          <p:cNvPr id="235524" name="Text Box 4"/>
          <p:cNvSpPr txBox="1">
            <a:spLocks noChangeArrowheads="1"/>
          </p:cNvSpPr>
          <p:nvPr/>
        </p:nvSpPr>
        <p:spPr bwMode="auto">
          <a:xfrm>
            <a:off x="762000" y="2855913"/>
            <a:ext cx="723900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kumimoji="1" lang="zh-CN" altLang="en-US" sz="2000" b="1" i="1">
                <a:solidFill>
                  <a:srgbClr val="0033CC"/>
                </a:solidFill>
                <a:latin typeface="Times New Roman" pitchFamily="18" charset="0"/>
              </a:rPr>
              <a:t>分析</a:t>
            </a:r>
            <a:r>
              <a:rPr kumimoji="1" lang="zh-CN" altLang="en-US" sz="2000" b="1">
                <a:latin typeface="Times New Roman" pitchFamily="18" charset="0"/>
              </a:rPr>
              <a:t>        可以用迭代方法求解</a:t>
            </a:r>
            <a:endParaRPr kumimoji="1" lang="zh-CN" altLang="en-US" sz="2000" b="1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837637" name="Text Box 5"/>
          <p:cNvSpPr txBox="1">
            <a:spLocks noChangeArrowheads="1"/>
          </p:cNvSpPr>
          <p:nvPr/>
        </p:nvSpPr>
        <p:spPr bwMode="auto">
          <a:xfrm>
            <a:off x="1828800" y="3386138"/>
            <a:ext cx="6477000" cy="4889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>
                <a:latin typeface="Times New Roman" pitchFamily="18" charset="0"/>
              </a:rPr>
              <a:t>为了得到当前项，要使用前两项，所以用两个变量迭代</a:t>
            </a:r>
          </a:p>
        </p:txBody>
      </p:sp>
      <p:sp>
        <p:nvSpPr>
          <p:cNvPr id="235526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-100013"/>
            <a:ext cx="1295400" cy="4572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2.2.3  for</a:t>
            </a:r>
            <a:r>
              <a:rPr lang="zh-CN" altLang="en-US" sz="4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3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7637" grpId="0" autoUpdateAnimBg="0"/>
    </p:bld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Text Box 2"/>
          <p:cNvSpPr txBox="1">
            <a:spLocks noChangeArrowheads="1"/>
          </p:cNvSpPr>
          <p:nvPr/>
        </p:nvSpPr>
        <p:spPr bwMode="auto">
          <a:xfrm>
            <a:off x="685800" y="325438"/>
            <a:ext cx="7696200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2-13 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求菲波那契数列的前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n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项</a:t>
            </a:r>
          </a:p>
        </p:txBody>
      </p:sp>
      <p:sp>
        <p:nvSpPr>
          <p:cNvPr id="236547" name="Text Box 3"/>
          <p:cNvSpPr txBox="1">
            <a:spLocks noChangeArrowheads="1"/>
          </p:cNvSpPr>
          <p:nvPr/>
        </p:nvSpPr>
        <p:spPr bwMode="auto">
          <a:xfrm>
            <a:off x="762000" y="1062038"/>
            <a:ext cx="6762750" cy="1552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Fibonacci </a:t>
            </a:r>
            <a:r>
              <a:rPr kumimoji="1" lang="zh-CN" altLang="en-US" sz="2000" b="1">
                <a:latin typeface="Times New Roman" pitchFamily="18" charset="0"/>
              </a:rPr>
              <a:t>数列：</a:t>
            </a:r>
            <a:r>
              <a:rPr kumimoji="1" lang="en-US" altLang="zh-CN" sz="2000" b="1">
                <a:latin typeface="Times New Roman" pitchFamily="18" charset="0"/>
              </a:rPr>
              <a:t>0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2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3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5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8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13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21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34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……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0</a:t>
            </a:r>
            <a:r>
              <a:rPr kumimoji="1" lang="en-US" altLang="zh-CN" sz="2000" b="1">
                <a:latin typeface="Times New Roman" pitchFamily="18" charset="0"/>
              </a:rPr>
              <a:t> = 0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1</a:t>
            </a:r>
            <a:r>
              <a:rPr kumimoji="1" lang="en-US" altLang="zh-CN" sz="2000" b="1">
                <a:latin typeface="Times New Roman" pitchFamily="18" charset="0"/>
              </a:rPr>
              <a:t> = 1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n</a:t>
            </a:r>
            <a:r>
              <a:rPr kumimoji="1" lang="en-US" altLang="zh-CN" sz="2000" b="1">
                <a:latin typeface="Times New Roman" pitchFamily="18" charset="0"/>
              </a:rPr>
              <a:t> = f</a:t>
            </a:r>
            <a:r>
              <a:rPr kumimoji="1" lang="en-US" altLang="zh-CN" sz="2000" b="1" baseline="-25000">
                <a:latin typeface="Times New Roman" pitchFamily="18" charset="0"/>
              </a:rPr>
              <a:t>n-1 </a:t>
            </a:r>
            <a:r>
              <a:rPr kumimoji="1" lang="en-US" altLang="zh-CN" sz="2000" b="1">
                <a:latin typeface="Times New Roman" pitchFamily="18" charset="0"/>
              </a:rPr>
              <a:t>+ f</a:t>
            </a:r>
            <a:r>
              <a:rPr kumimoji="1" lang="en-US" altLang="zh-CN" sz="2000" b="1" baseline="-25000">
                <a:latin typeface="Times New Roman" pitchFamily="18" charset="0"/>
              </a:rPr>
              <a:t>n-2</a:t>
            </a:r>
            <a:r>
              <a:rPr kumimoji="1" lang="en-US" altLang="zh-CN" sz="2000" b="1">
                <a:latin typeface="Times New Roman" pitchFamily="18" charset="0"/>
              </a:rPr>
              <a:t>	( n &gt;= 2 )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60600" y="3786188"/>
            <a:ext cx="1701800" cy="381000"/>
            <a:chOff x="1424" y="2544"/>
            <a:chExt cx="1072" cy="240"/>
          </a:xfrm>
        </p:grpSpPr>
        <p:sp>
          <p:nvSpPr>
            <p:cNvPr id="236555" name="Rectangle 5"/>
            <p:cNvSpPr>
              <a:spLocks noChangeArrowheads="1"/>
            </p:cNvSpPr>
            <p:nvPr/>
          </p:nvSpPr>
          <p:spPr bwMode="auto">
            <a:xfrm>
              <a:off x="1680" y="2544"/>
              <a:ext cx="816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36556" name="Text Box 6"/>
            <p:cNvSpPr txBox="1">
              <a:spLocks noChangeArrowheads="1"/>
            </p:cNvSpPr>
            <p:nvPr/>
          </p:nvSpPr>
          <p:spPr bwMode="auto">
            <a:xfrm>
              <a:off x="1424" y="2544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a0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927600" y="3786188"/>
            <a:ext cx="1701800" cy="381000"/>
            <a:chOff x="3104" y="2544"/>
            <a:chExt cx="1072" cy="240"/>
          </a:xfrm>
        </p:grpSpPr>
        <p:sp>
          <p:nvSpPr>
            <p:cNvPr id="236553" name="Rectangle 8"/>
            <p:cNvSpPr>
              <a:spLocks noChangeArrowheads="1"/>
            </p:cNvSpPr>
            <p:nvPr/>
          </p:nvSpPr>
          <p:spPr bwMode="auto">
            <a:xfrm>
              <a:off x="3360" y="2544"/>
              <a:ext cx="816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36554" name="Text Box 9"/>
            <p:cNvSpPr txBox="1">
              <a:spLocks noChangeArrowheads="1"/>
            </p:cNvSpPr>
            <p:nvPr/>
          </p:nvSpPr>
          <p:spPr bwMode="auto">
            <a:xfrm>
              <a:off x="3104" y="2544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a1</a:t>
              </a:r>
            </a:p>
          </p:txBody>
        </p:sp>
      </p:grpSp>
      <p:sp>
        <p:nvSpPr>
          <p:cNvPr id="838666" name="Text Box 10"/>
          <p:cNvSpPr txBox="1">
            <a:spLocks noChangeArrowheads="1"/>
          </p:cNvSpPr>
          <p:nvPr/>
        </p:nvSpPr>
        <p:spPr bwMode="auto">
          <a:xfrm>
            <a:off x="3154363" y="3389313"/>
            <a:ext cx="350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f</a:t>
            </a:r>
            <a:r>
              <a:rPr kumimoji="1" lang="en-US" altLang="zh-CN" sz="2000" b="1" baseline="-25000">
                <a:solidFill>
                  <a:srgbClr val="0033CC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838667" name="Text Box 11"/>
          <p:cNvSpPr txBox="1">
            <a:spLocks noChangeArrowheads="1"/>
          </p:cNvSpPr>
          <p:nvPr/>
        </p:nvSpPr>
        <p:spPr bwMode="auto">
          <a:xfrm>
            <a:off x="5821363" y="3389313"/>
            <a:ext cx="350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f</a:t>
            </a:r>
            <a:r>
              <a:rPr kumimoji="1" lang="en-US" altLang="zh-CN" sz="2000" b="1" baseline="-25000">
                <a:solidFill>
                  <a:srgbClr val="0033CC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36552" name="Rectangle 1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-100013"/>
            <a:ext cx="1295400" cy="4572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2.2.3  for</a:t>
            </a:r>
            <a:r>
              <a:rPr lang="zh-CN" altLang="en-US" sz="4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38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3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8666" grpId="0" autoUpdateAnimBg="0"/>
      <p:bldP spid="838667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533400" y="4011613"/>
            <a:ext cx="41148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827" name="Rectangle 6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2.1.1  if 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514055" name="Rectangle 7"/>
          <p:cNvSpPr>
            <a:spLocks noChangeArrowheads="1"/>
          </p:cNvSpPr>
          <p:nvPr/>
        </p:nvSpPr>
        <p:spPr bwMode="auto">
          <a:xfrm>
            <a:off x="457200" y="1573213"/>
            <a:ext cx="4191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  <a:defRPr/>
            </a:pPr>
            <a:r>
              <a:rPr kumimoji="1" lang="zh-CN" altLang="en-US" sz="2000" b="1" i="1">
                <a:solidFill>
                  <a:srgbClr val="009900"/>
                </a:solidFill>
                <a:latin typeface="Times New Roman" pitchFamily="18" charset="0"/>
              </a:rPr>
              <a:t>例：</a:t>
            </a:r>
          </a:p>
          <a:p>
            <a:pPr eaLnBrk="1" hangingPunct="1">
              <a:lnSpc>
                <a:spcPct val="16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  <a:defRPr/>
            </a:pPr>
            <a:r>
              <a:rPr kumimoji="1" lang="zh-CN" alt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   </a:t>
            </a:r>
            <a:r>
              <a:rPr kumimoji="1" lang="en-US" altLang="zh-CN" sz="2000" b="1">
                <a:latin typeface="Times New Roman" pitchFamily="18" charset="0"/>
              </a:rPr>
              <a:t>:</a:t>
            </a:r>
            <a:endParaRPr kumimoji="1" lang="en-US" altLang="zh-CN" sz="2000">
              <a:latin typeface="Times New Roman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  <a:defRPr/>
            </a:pPr>
            <a:r>
              <a:rPr kumimoji="1" lang="en-US" altLang="zh-CN" sz="2000" b="1">
                <a:latin typeface="Times New Roman" pitchFamily="18" charset="0"/>
              </a:rPr>
              <a:t>if  ( b &gt; a )   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  <a:defRPr/>
            </a:pPr>
            <a:r>
              <a:rPr kumimoji="1" lang="en-US" altLang="zh-CN" sz="2000" b="1">
                <a:latin typeface="Times New Roman" pitchFamily="18" charset="0"/>
              </a:rPr>
              <a:t>      max = b ;  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  <a:defRPr/>
            </a:pPr>
            <a:r>
              <a:rPr kumimoji="1" lang="en-US" altLang="zh-CN" sz="2000" b="1">
                <a:latin typeface="Times New Roman" pitchFamily="18" charset="0"/>
              </a:rPr>
              <a:t>   else   max = a 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  <a:defRPr/>
            </a:pPr>
            <a:r>
              <a:rPr kumimoji="1" lang="en-US" altLang="zh-CN" sz="2000" b="1">
                <a:solidFill>
                  <a:srgbClr val="FFFFFF"/>
                </a:solidFill>
                <a:latin typeface="Times New Roman" pitchFamily="18" charset="0"/>
              </a:rPr>
              <a:t>cout &lt;&lt; "max = " &lt;&lt; max &lt;&lt; endl;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  <a:defRPr/>
            </a:pPr>
            <a:r>
              <a:rPr kumimoji="1" lang="en-US" altLang="zh-CN" sz="2000" b="1">
                <a:latin typeface="Times New Roman" pitchFamily="18" charset="0"/>
              </a:rPr>
              <a:t>        :</a:t>
            </a:r>
          </a:p>
        </p:txBody>
      </p:sp>
      <p:grpSp>
        <p:nvGrpSpPr>
          <p:cNvPr id="77829" name="Group 8"/>
          <p:cNvGrpSpPr>
            <a:grpSpLocks/>
          </p:cNvGrpSpPr>
          <p:nvPr/>
        </p:nvGrpSpPr>
        <p:grpSpPr bwMode="auto">
          <a:xfrm>
            <a:off x="4953000" y="2320925"/>
            <a:ext cx="3505200" cy="1387475"/>
            <a:chOff x="3024" y="1863"/>
            <a:chExt cx="2208" cy="874"/>
          </a:xfrm>
        </p:grpSpPr>
        <p:sp>
          <p:nvSpPr>
            <p:cNvPr id="514057" name="Rectangle 9"/>
            <p:cNvSpPr>
              <a:spLocks noChangeArrowheads="1"/>
            </p:cNvSpPr>
            <p:nvPr/>
          </p:nvSpPr>
          <p:spPr bwMode="auto">
            <a:xfrm>
              <a:off x="3264" y="1872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latin typeface="Times New Roman" pitchFamily="18" charset="0"/>
                </a:rPr>
                <a:t>3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514058" name="Rectangle 10"/>
            <p:cNvSpPr>
              <a:spLocks noChangeArrowheads="1"/>
            </p:cNvSpPr>
            <p:nvPr/>
          </p:nvSpPr>
          <p:spPr bwMode="auto">
            <a:xfrm>
              <a:off x="4560" y="1872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latin typeface="Times New Roman" pitchFamily="18" charset="0"/>
                </a:rPr>
                <a:t>5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514059" name="Text Box 11"/>
            <p:cNvSpPr txBox="1">
              <a:spLocks noChangeArrowheads="1"/>
            </p:cNvSpPr>
            <p:nvPr/>
          </p:nvSpPr>
          <p:spPr bwMode="auto">
            <a:xfrm>
              <a:off x="3024" y="1863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a</a:t>
              </a:r>
              <a:endParaRPr kumimoji="1"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4060" name="Text Box 12"/>
            <p:cNvSpPr txBox="1">
              <a:spLocks noChangeArrowheads="1"/>
            </p:cNvSpPr>
            <p:nvPr/>
          </p:nvSpPr>
          <p:spPr bwMode="auto">
            <a:xfrm>
              <a:off x="4312" y="1863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b</a:t>
              </a:r>
              <a:endParaRPr kumimoji="1"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4061" name="Rectangle 13"/>
            <p:cNvSpPr>
              <a:spLocks noChangeArrowheads="1"/>
            </p:cNvSpPr>
            <p:nvPr/>
          </p:nvSpPr>
          <p:spPr bwMode="auto">
            <a:xfrm>
              <a:off x="3888" y="2496"/>
              <a:ext cx="672" cy="240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zh-CN" altLang="zh-CN" sz="2000">
                <a:latin typeface="Times New Roman" pitchFamily="18" charset="0"/>
              </a:endParaRPr>
            </a:p>
          </p:txBody>
        </p:sp>
        <p:sp>
          <p:nvSpPr>
            <p:cNvPr id="514062" name="Text Box 14"/>
            <p:cNvSpPr txBox="1">
              <a:spLocks noChangeArrowheads="1"/>
            </p:cNvSpPr>
            <p:nvPr/>
          </p:nvSpPr>
          <p:spPr bwMode="auto">
            <a:xfrm>
              <a:off x="3446" y="2487"/>
              <a:ext cx="4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max</a:t>
              </a:r>
              <a:endParaRPr kumimoji="1" lang="en-US" altLang="zh-CN" sz="20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77830" name="Text Box 15"/>
          <p:cNvSpPr txBox="1">
            <a:spLocks noChangeArrowheads="1"/>
          </p:cNvSpPr>
          <p:nvPr/>
        </p:nvSpPr>
        <p:spPr bwMode="auto">
          <a:xfrm>
            <a:off x="6705600" y="33115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CC0000"/>
                </a:solidFill>
                <a:latin typeface="Times New Roman" pitchFamily="18" charset="0"/>
              </a:rPr>
              <a:t>5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029200" y="4454525"/>
            <a:ext cx="3733800" cy="623888"/>
            <a:chOff x="3120" y="2967"/>
            <a:chExt cx="2352" cy="393"/>
          </a:xfrm>
        </p:grpSpPr>
        <p:sp>
          <p:nvSpPr>
            <p:cNvPr id="77833" name="Rectangle 17"/>
            <p:cNvSpPr>
              <a:spLocks noChangeArrowheads="1"/>
            </p:cNvSpPr>
            <p:nvPr/>
          </p:nvSpPr>
          <p:spPr bwMode="auto">
            <a:xfrm>
              <a:off x="3600" y="2976"/>
              <a:ext cx="1872" cy="38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kumimoji="1" lang="en-US" altLang="zh-CN" sz="2000" b="1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</a:rPr>
                <a:t>max = 5</a:t>
              </a:r>
            </a:p>
          </p:txBody>
        </p:sp>
        <p:sp>
          <p:nvSpPr>
            <p:cNvPr id="77834" name="Text Box 18"/>
            <p:cNvSpPr txBox="1">
              <a:spLocks noChangeArrowheads="1"/>
            </p:cNvSpPr>
            <p:nvPr/>
          </p:nvSpPr>
          <p:spPr bwMode="auto">
            <a:xfrm>
              <a:off x="3120" y="2967"/>
              <a:ext cx="4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sz="2000" b="1" i="1">
                  <a:solidFill>
                    <a:srgbClr val="0000FF"/>
                  </a:solidFill>
                  <a:latin typeface="Times New Roman" pitchFamily="18" charset="0"/>
                </a:rPr>
                <a:t>输出</a:t>
              </a:r>
            </a:p>
          </p:txBody>
        </p:sp>
      </p:grpSp>
      <p:sp>
        <p:nvSpPr>
          <p:cNvPr id="77832" name="Rectangle 2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-26988"/>
            <a:ext cx="1104900" cy="228601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2.1.1  if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Text Box 2"/>
          <p:cNvSpPr txBox="1">
            <a:spLocks noChangeArrowheads="1"/>
          </p:cNvSpPr>
          <p:nvPr/>
        </p:nvSpPr>
        <p:spPr bwMode="auto">
          <a:xfrm>
            <a:off x="685800" y="325438"/>
            <a:ext cx="7696200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2-13 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求菲波那契数列的前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n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项</a:t>
            </a:r>
          </a:p>
        </p:txBody>
      </p:sp>
      <p:sp>
        <p:nvSpPr>
          <p:cNvPr id="237571" name="Text Box 3"/>
          <p:cNvSpPr txBox="1">
            <a:spLocks noChangeArrowheads="1"/>
          </p:cNvSpPr>
          <p:nvPr/>
        </p:nvSpPr>
        <p:spPr bwMode="auto">
          <a:xfrm>
            <a:off x="762000" y="1062038"/>
            <a:ext cx="6762750" cy="1552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Fibonacci </a:t>
            </a:r>
            <a:r>
              <a:rPr kumimoji="1" lang="zh-CN" altLang="en-US" sz="2000" b="1">
                <a:latin typeface="Times New Roman" pitchFamily="18" charset="0"/>
              </a:rPr>
              <a:t>数列：</a:t>
            </a:r>
            <a:r>
              <a:rPr kumimoji="1" lang="en-US" altLang="zh-CN" sz="2000" b="1">
                <a:latin typeface="Times New Roman" pitchFamily="18" charset="0"/>
              </a:rPr>
              <a:t>0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2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3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5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8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13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21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34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……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0</a:t>
            </a:r>
            <a:r>
              <a:rPr kumimoji="1" lang="en-US" altLang="zh-CN" sz="2000" b="1">
                <a:latin typeface="Times New Roman" pitchFamily="18" charset="0"/>
              </a:rPr>
              <a:t> = 0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1</a:t>
            </a:r>
            <a:r>
              <a:rPr kumimoji="1" lang="en-US" altLang="zh-CN" sz="2000" b="1">
                <a:latin typeface="Times New Roman" pitchFamily="18" charset="0"/>
              </a:rPr>
              <a:t> = 1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n</a:t>
            </a:r>
            <a:r>
              <a:rPr kumimoji="1" lang="en-US" altLang="zh-CN" sz="2000" b="1">
                <a:latin typeface="Times New Roman" pitchFamily="18" charset="0"/>
              </a:rPr>
              <a:t> = f</a:t>
            </a:r>
            <a:r>
              <a:rPr kumimoji="1" lang="en-US" altLang="zh-CN" sz="2000" b="1" baseline="-25000">
                <a:latin typeface="Times New Roman" pitchFamily="18" charset="0"/>
              </a:rPr>
              <a:t>n-1 </a:t>
            </a:r>
            <a:r>
              <a:rPr kumimoji="1" lang="en-US" altLang="zh-CN" sz="2000" b="1">
                <a:latin typeface="Times New Roman" pitchFamily="18" charset="0"/>
              </a:rPr>
              <a:t>+ f</a:t>
            </a:r>
            <a:r>
              <a:rPr kumimoji="1" lang="en-US" altLang="zh-CN" sz="2000" b="1" baseline="-25000">
                <a:latin typeface="Times New Roman" pitchFamily="18" charset="0"/>
              </a:rPr>
              <a:t>n-2</a:t>
            </a:r>
            <a:r>
              <a:rPr kumimoji="1" lang="en-US" altLang="zh-CN" sz="2000" b="1">
                <a:latin typeface="Times New Roman" pitchFamily="18" charset="0"/>
              </a:rPr>
              <a:t>	( n &gt;= 2 )</a:t>
            </a:r>
          </a:p>
        </p:txBody>
      </p:sp>
      <p:grpSp>
        <p:nvGrpSpPr>
          <p:cNvPr id="237572" name="Group 4"/>
          <p:cNvGrpSpPr>
            <a:grpSpLocks/>
          </p:cNvGrpSpPr>
          <p:nvPr/>
        </p:nvGrpSpPr>
        <p:grpSpPr bwMode="auto">
          <a:xfrm>
            <a:off x="2260600" y="3786188"/>
            <a:ext cx="1701800" cy="381000"/>
            <a:chOff x="1424" y="2544"/>
            <a:chExt cx="1072" cy="240"/>
          </a:xfrm>
        </p:grpSpPr>
        <p:sp>
          <p:nvSpPr>
            <p:cNvPr id="237584" name="Rectangle 5"/>
            <p:cNvSpPr>
              <a:spLocks noChangeArrowheads="1"/>
            </p:cNvSpPr>
            <p:nvPr/>
          </p:nvSpPr>
          <p:spPr bwMode="auto">
            <a:xfrm>
              <a:off x="1680" y="2544"/>
              <a:ext cx="816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37585" name="Text Box 6"/>
            <p:cNvSpPr txBox="1">
              <a:spLocks noChangeArrowheads="1"/>
            </p:cNvSpPr>
            <p:nvPr/>
          </p:nvSpPr>
          <p:spPr bwMode="auto">
            <a:xfrm>
              <a:off x="1424" y="2544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a0</a:t>
              </a:r>
            </a:p>
          </p:txBody>
        </p:sp>
      </p:grpSp>
      <p:grpSp>
        <p:nvGrpSpPr>
          <p:cNvPr id="237573" name="Group 7"/>
          <p:cNvGrpSpPr>
            <a:grpSpLocks/>
          </p:cNvGrpSpPr>
          <p:nvPr/>
        </p:nvGrpSpPr>
        <p:grpSpPr bwMode="auto">
          <a:xfrm>
            <a:off x="4927600" y="3786188"/>
            <a:ext cx="1701800" cy="381000"/>
            <a:chOff x="3104" y="2544"/>
            <a:chExt cx="1072" cy="240"/>
          </a:xfrm>
        </p:grpSpPr>
        <p:sp>
          <p:nvSpPr>
            <p:cNvPr id="237582" name="Rectangle 8"/>
            <p:cNvSpPr>
              <a:spLocks noChangeArrowheads="1"/>
            </p:cNvSpPr>
            <p:nvPr/>
          </p:nvSpPr>
          <p:spPr bwMode="auto">
            <a:xfrm>
              <a:off x="3360" y="2544"/>
              <a:ext cx="816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37583" name="Text Box 9"/>
            <p:cNvSpPr txBox="1">
              <a:spLocks noChangeArrowheads="1"/>
            </p:cNvSpPr>
            <p:nvPr/>
          </p:nvSpPr>
          <p:spPr bwMode="auto">
            <a:xfrm>
              <a:off x="3104" y="2544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a1</a:t>
              </a:r>
            </a:p>
          </p:txBody>
        </p:sp>
      </p:grpSp>
      <p:sp>
        <p:nvSpPr>
          <p:cNvPr id="839690" name="AutoShape 10"/>
          <p:cNvSpPr>
            <a:spLocks noChangeArrowheads="1"/>
          </p:cNvSpPr>
          <p:nvPr/>
        </p:nvSpPr>
        <p:spPr bwMode="auto">
          <a:xfrm>
            <a:off x="3509963" y="4271963"/>
            <a:ext cx="2279650" cy="720725"/>
          </a:xfrm>
          <a:prstGeom prst="flowChartMerge">
            <a:avLst/>
          </a:prstGeom>
          <a:solidFill>
            <a:srgbClr val="FFE1FF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latin typeface="Times New Roman" pitchFamily="18" charset="0"/>
              </a:rPr>
              <a:t>0 + 1</a:t>
            </a: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276600" y="4167188"/>
            <a:ext cx="1371600" cy="990600"/>
            <a:chOff x="2064" y="2784"/>
            <a:chExt cx="864" cy="624"/>
          </a:xfrm>
        </p:grpSpPr>
        <p:sp>
          <p:nvSpPr>
            <p:cNvPr id="237579" name="Line 12"/>
            <p:cNvSpPr>
              <a:spLocks noChangeShapeType="1"/>
            </p:cNvSpPr>
            <p:nvPr/>
          </p:nvSpPr>
          <p:spPr bwMode="auto">
            <a:xfrm>
              <a:off x="2928" y="3312"/>
              <a:ext cx="0" cy="9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37580" name="Line 13"/>
            <p:cNvSpPr>
              <a:spLocks noChangeShapeType="1"/>
            </p:cNvSpPr>
            <p:nvPr/>
          </p:nvSpPr>
          <p:spPr bwMode="auto">
            <a:xfrm flipH="1">
              <a:off x="2064" y="3408"/>
              <a:ext cx="86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37581" name="Line 14"/>
            <p:cNvSpPr>
              <a:spLocks noChangeShapeType="1"/>
            </p:cNvSpPr>
            <p:nvPr/>
          </p:nvSpPr>
          <p:spPr bwMode="auto">
            <a:xfrm flipV="1">
              <a:off x="2064" y="2784"/>
              <a:ext cx="0" cy="62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stealth" w="med" len="lg"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237576" name="Text Box 15"/>
          <p:cNvSpPr txBox="1">
            <a:spLocks noChangeArrowheads="1"/>
          </p:cNvSpPr>
          <p:nvPr/>
        </p:nvSpPr>
        <p:spPr bwMode="auto">
          <a:xfrm>
            <a:off x="3154363" y="3389313"/>
            <a:ext cx="350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f</a:t>
            </a:r>
            <a:r>
              <a:rPr kumimoji="1" lang="en-US" altLang="zh-CN" sz="2000" b="1" baseline="-25000">
                <a:solidFill>
                  <a:srgbClr val="0033CC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37577" name="Text Box 16"/>
          <p:cNvSpPr txBox="1">
            <a:spLocks noChangeArrowheads="1"/>
          </p:cNvSpPr>
          <p:nvPr/>
        </p:nvSpPr>
        <p:spPr bwMode="auto">
          <a:xfrm>
            <a:off x="5821363" y="3389313"/>
            <a:ext cx="350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f</a:t>
            </a:r>
            <a:r>
              <a:rPr kumimoji="1" lang="en-US" altLang="zh-CN" sz="2000" b="1" baseline="-25000">
                <a:solidFill>
                  <a:srgbClr val="0033CC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37578" name="Rectangle 1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-100013"/>
            <a:ext cx="1295400" cy="4572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2.2.3  for</a:t>
            </a:r>
            <a:r>
              <a:rPr lang="zh-CN" altLang="en-US" sz="4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39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39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690" grpId="0" animBg="1" autoUpdateAnimBg="0"/>
    </p:bld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Text Box 2"/>
          <p:cNvSpPr txBox="1">
            <a:spLocks noChangeArrowheads="1"/>
          </p:cNvSpPr>
          <p:nvPr/>
        </p:nvSpPr>
        <p:spPr bwMode="auto">
          <a:xfrm>
            <a:off x="685800" y="325438"/>
            <a:ext cx="7696200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2-13 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求菲波那契数列的前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n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项</a:t>
            </a:r>
          </a:p>
        </p:txBody>
      </p:sp>
      <p:sp>
        <p:nvSpPr>
          <p:cNvPr id="238595" name="Text Box 3"/>
          <p:cNvSpPr txBox="1">
            <a:spLocks noChangeArrowheads="1"/>
          </p:cNvSpPr>
          <p:nvPr/>
        </p:nvSpPr>
        <p:spPr bwMode="auto">
          <a:xfrm>
            <a:off x="762000" y="1062038"/>
            <a:ext cx="6762750" cy="1552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Fibonacci </a:t>
            </a:r>
            <a:r>
              <a:rPr kumimoji="1" lang="zh-CN" altLang="en-US" sz="2000" b="1">
                <a:latin typeface="Times New Roman" pitchFamily="18" charset="0"/>
              </a:rPr>
              <a:t>数列：</a:t>
            </a:r>
            <a:r>
              <a:rPr kumimoji="1" lang="en-US" altLang="zh-CN" sz="2000" b="1">
                <a:latin typeface="Times New Roman" pitchFamily="18" charset="0"/>
              </a:rPr>
              <a:t>0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2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3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5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8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13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21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34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……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0</a:t>
            </a:r>
            <a:r>
              <a:rPr kumimoji="1" lang="en-US" altLang="zh-CN" sz="2000" b="1">
                <a:latin typeface="Times New Roman" pitchFamily="18" charset="0"/>
              </a:rPr>
              <a:t> = 0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1</a:t>
            </a:r>
            <a:r>
              <a:rPr kumimoji="1" lang="en-US" altLang="zh-CN" sz="2000" b="1">
                <a:latin typeface="Times New Roman" pitchFamily="18" charset="0"/>
              </a:rPr>
              <a:t> = 1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n</a:t>
            </a:r>
            <a:r>
              <a:rPr kumimoji="1" lang="en-US" altLang="zh-CN" sz="2000" b="1">
                <a:latin typeface="Times New Roman" pitchFamily="18" charset="0"/>
              </a:rPr>
              <a:t> = f</a:t>
            </a:r>
            <a:r>
              <a:rPr kumimoji="1" lang="en-US" altLang="zh-CN" sz="2000" b="1" baseline="-25000">
                <a:latin typeface="Times New Roman" pitchFamily="18" charset="0"/>
              </a:rPr>
              <a:t>n-1 </a:t>
            </a:r>
            <a:r>
              <a:rPr kumimoji="1" lang="en-US" altLang="zh-CN" sz="2000" b="1">
                <a:latin typeface="Times New Roman" pitchFamily="18" charset="0"/>
              </a:rPr>
              <a:t>+ f</a:t>
            </a:r>
            <a:r>
              <a:rPr kumimoji="1" lang="en-US" altLang="zh-CN" sz="2000" b="1" baseline="-25000">
                <a:latin typeface="Times New Roman" pitchFamily="18" charset="0"/>
              </a:rPr>
              <a:t>n-2</a:t>
            </a:r>
            <a:r>
              <a:rPr kumimoji="1" lang="en-US" altLang="zh-CN" sz="2000" b="1">
                <a:latin typeface="Times New Roman" pitchFamily="18" charset="0"/>
              </a:rPr>
              <a:t>	( n &gt;= 2 )</a:t>
            </a:r>
          </a:p>
        </p:txBody>
      </p:sp>
      <p:grpSp>
        <p:nvGrpSpPr>
          <p:cNvPr id="238596" name="Group 4"/>
          <p:cNvGrpSpPr>
            <a:grpSpLocks/>
          </p:cNvGrpSpPr>
          <p:nvPr/>
        </p:nvGrpSpPr>
        <p:grpSpPr bwMode="auto">
          <a:xfrm>
            <a:off x="2260600" y="3786188"/>
            <a:ext cx="1701800" cy="381000"/>
            <a:chOff x="1424" y="2544"/>
            <a:chExt cx="1072" cy="240"/>
          </a:xfrm>
        </p:grpSpPr>
        <p:sp>
          <p:nvSpPr>
            <p:cNvPr id="238609" name="Rectangle 5"/>
            <p:cNvSpPr>
              <a:spLocks noChangeArrowheads="1"/>
            </p:cNvSpPr>
            <p:nvPr/>
          </p:nvSpPr>
          <p:spPr bwMode="auto">
            <a:xfrm>
              <a:off x="1680" y="2544"/>
              <a:ext cx="816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38610" name="Text Box 6"/>
            <p:cNvSpPr txBox="1">
              <a:spLocks noChangeArrowheads="1"/>
            </p:cNvSpPr>
            <p:nvPr/>
          </p:nvSpPr>
          <p:spPr bwMode="auto">
            <a:xfrm>
              <a:off x="1424" y="2544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a0</a:t>
              </a:r>
            </a:p>
          </p:txBody>
        </p:sp>
      </p:grpSp>
      <p:grpSp>
        <p:nvGrpSpPr>
          <p:cNvPr id="238597" name="Group 7"/>
          <p:cNvGrpSpPr>
            <a:grpSpLocks/>
          </p:cNvGrpSpPr>
          <p:nvPr/>
        </p:nvGrpSpPr>
        <p:grpSpPr bwMode="auto">
          <a:xfrm>
            <a:off x="4927600" y="3786188"/>
            <a:ext cx="1701800" cy="381000"/>
            <a:chOff x="3104" y="2544"/>
            <a:chExt cx="1072" cy="240"/>
          </a:xfrm>
        </p:grpSpPr>
        <p:sp>
          <p:nvSpPr>
            <p:cNvPr id="238607" name="Rectangle 8"/>
            <p:cNvSpPr>
              <a:spLocks noChangeArrowheads="1"/>
            </p:cNvSpPr>
            <p:nvPr/>
          </p:nvSpPr>
          <p:spPr bwMode="auto">
            <a:xfrm>
              <a:off x="3360" y="2544"/>
              <a:ext cx="816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38608" name="Text Box 9"/>
            <p:cNvSpPr txBox="1">
              <a:spLocks noChangeArrowheads="1"/>
            </p:cNvSpPr>
            <p:nvPr/>
          </p:nvSpPr>
          <p:spPr bwMode="auto">
            <a:xfrm>
              <a:off x="3104" y="2544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a1</a:t>
              </a:r>
            </a:p>
          </p:txBody>
        </p:sp>
      </p:grpSp>
      <p:sp>
        <p:nvSpPr>
          <p:cNvPr id="238598" name="AutoShape 10"/>
          <p:cNvSpPr>
            <a:spLocks noChangeArrowheads="1"/>
          </p:cNvSpPr>
          <p:nvPr/>
        </p:nvSpPr>
        <p:spPr bwMode="auto">
          <a:xfrm>
            <a:off x="3509963" y="4271963"/>
            <a:ext cx="2279650" cy="720725"/>
          </a:xfrm>
          <a:prstGeom prst="flowChartMerge">
            <a:avLst/>
          </a:prstGeom>
          <a:solidFill>
            <a:srgbClr val="FFE1FF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latin typeface="Times New Roman" pitchFamily="18" charset="0"/>
              </a:rPr>
              <a:t>0 + 1</a:t>
            </a:r>
          </a:p>
        </p:txBody>
      </p:sp>
      <p:grpSp>
        <p:nvGrpSpPr>
          <p:cNvPr id="238599" name="Group 11"/>
          <p:cNvGrpSpPr>
            <a:grpSpLocks/>
          </p:cNvGrpSpPr>
          <p:nvPr/>
        </p:nvGrpSpPr>
        <p:grpSpPr bwMode="auto">
          <a:xfrm>
            <a:off x="3276600" y="4167188"/>
            <a:ext cx="1371600" cy="990600"/>
            <a:chOff x="2064" y="2784"/>
            <a:chExt cx="864" cy="624"/>
          </a:xfrm>
        </p:grpSpPr>
        <p:sp>
          <p:nvSpPr>
            <p:cNvPr id="238604" name="Line 12"/>
            <p:cNvSpPr>
              <a:spLocks noChangeShapeType="1"/>
            </p:cNvSpPr>
            <p:nvPr/>
          </p:nvSpPr>
          <p:spPr bwMode="auto">
            <a:xfrm>
              <a:off x="2928" y="3312"/>
              <a:ext cx="0" cy="9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38605" name="Line 13"/>
            <p:cNvSpPr>
              <a:spLocks noChangeShapeType="1"/>
            </p:cNvSpPr>
            <p:nvPr/>
          </p:nvSpPr>
          <p:spPr bwMode="auto">
            <a:xfrm flipH="1">
              <a:off x="2064" y="3408"/>
              <a:ext cx="86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38606" name="Line 14"/>
            <p:cNvSpPr>
              <a:spLocks noChangeShapeType="1"/>
            </p:cNvSpPr>
            <p:nvPr/>
          </p:nvSpPr>
          <p:spPr bwMode="auto">
            <a:xfrm flipV="1">
              <a:off x="2064" y="2784"/>
              <a:ext cx="0" cy="62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stealth" w="med" len="lg"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238600" name="Text Box 15"/>
          <p:cNvSpPr txBox="1">
            <a:spLocks noChangeArrowheads="1"/>
          </p:cNvSpPr>
          <p:nvPr/>
        </p:nvSpPr>
        <p:spPr bwMode="auto">
          <a:xfrm>
            <a:off x="3154363" y="3389313"/>
            <a:ext cx="350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sz="2000" b="1" i="1">
                <a:solidFill>
                  <a:srgbClr val="FF0000"/>
                </a:solidFill>
                <a:latin typeface="Times New Roman" pitchFamily="18" charset="0"/>
              </a:rPr>
              <a:t>f</a:t>
            </a:r>
            <a:r>
              <a:rPr kumimoji="1" lang="en-US" altLang="zh-CN" sz="2000" b="1" i="1" baseline="-25000">
                <a:solidFill>
                  <a:srgbClr val="FF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38601" name="Text Box 16"/>
          <p:cNvSpPr txBox="1">
            <a:spLocks noChangeArrowheads="1"/>
          </p:cNvSpPr>
          <p:nvPr/>
        </p:nvSpPr>
        <p:spPr bwMode="auto">
          <a:xfrm>
            <a:off x="5821363" y="3389313"/>
            <a:ext cx="350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f</a:t>
            </a:r>
            <a:r>
              <a:rPr kumimoji="1" lang="en-US" altLang="zh-CN" sz="2000" b="1" baseline="-25000">
                <a:solidFill>
                  <a:srgbClr val="0033CC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840721" name="Rectangle 17"/>
          <p:cNvSpPr>
            <a:spLocks noChangeArrowheads="1"/>
          </p:cNvSpPr>
          <p:nvPr/>
        </p:nvSpPr>
        <p:spPr bwMode="auto">
          <a:xfrm>
            <a:off x="3124200" y="3892550"/>
            <a:ext cx="311150" cy="27463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60000"/>
              </a:lnSpc>
            </a:pPr>
            <a:r>
              <a:rPr kumimoji="1" lang="en-US" altLang="zh-CN" sz="2000" b="1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38603" name="Rectangle 1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-100013"/>
            <a:ext cx="1295400" cy="4572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2.2.3  for</a:t>
            </a:r>
            <a:r>
              <a:rPr lang="zh-CN" altLang="en-US" sz="4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4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721" grpId="0" animBg="1" autoUpdateAnimBg="0"/>
    </p:bld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Text Box 2"/>
          <p:cNvSpPr txBox="1">
            <a:spLocks noChangeArrowheads="1"/>
          </p:cNvSpPr>
          <p:nvPr/>
        </p:nvSpPr>
        <p:spPr bwMode="auto">
          <a:xfrm>
            <a:off x="685800" y="325438"/>
            <a:ext cx="7696200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2-13 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求菲波那契数列的前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n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项</a:t>
            </a:r>
          </a:p>
        </p:txBody>
      </p:sp>
      <p:sp>
        <p:nvSpPr>
          <p:cNvPr id="239619" name="Text Box 3"/>
          <p:cNvSpPr txBox="1">
            <a:spLocks noChangeArrowheads="1"/>
          </p:cNvSpPr>
          <p:nvPr/>
        </p:nvSpPr>
        <p:spPr bwMode="auto">
          <a:xfrm>
            <a:off x="762000" y="1062038"/>
            <a:ext cx="6762750" cy="1552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Fibonacci </a:t>
            </a:r>
            <a:r>
              <a:rPr kumimoji="1" lang="zh-CN" altLang="en-US" sz="2000" b="1">
                <a:latin typeface="Times New Roman" pitchFamily="18" charset="0"/>
              </a:rPr>
              <a:t>数列：</a:t>
            </a:r>
            <a:r>
              <a:rPr kumimoji="1" lang="en-US" altLang="zh-CN" sz="2000" b="1">
                <a:latin typeface="Times New Roman" pitchFamily="18" charset="0"/>
              </a:rPr>
              <a:t>0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2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3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5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8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13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21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34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……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0</a:t>
            </a:r>
            <a:r>
              <a:rPr kumimoji="1" lang="en-US" altLang="zh-CN" sz="2000" b="1">
                <a:latin typeface="Times New Roman" pitchFamily="18" charset="0"/>
              </a:rPr>
              <a:t> = 0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1</a:t>
            </a:r>
            <a:r>
              <a:rPr kumimoji="1" lang="en-US" altLang="zh-CN" sz="2000" b="1">
                <a:latin typeface="Times New Roman" pitchFamily="18" charset="0"/>
              </a:rPr>
              <a:t> = 1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n</a:t>
            </a:r>
            <a:r>
              <a:rPr kumimoji="1" lang="en-US" altLang="zh-CN" sz="2000" b="1">
                <a:latin typeface="Times New Roman" pitchFamily="18" charset="0"/>
              </a:rPr>
              <a:t> = f</a:t>
            </a:r>
            <a:r>
              <a:rPr kumimoji="1" lang="en-US" altLang="zh-CN" sz="2000" b="1" baseline="-25000">
                <a:latin typeface="Times New Roman" pitchFamily="18" charset="0"/>
              </a:rPr>
              <a:t>n-1 </a:t>
            </a:r>
            <a:r>
              <a:rPr kumimoji="1" lang="en-US" altLang="zh-CN" sz="2000" b="1">
                <a:latin typeface="Times New Roman" pitchFamily="18" charset="0"/>
              </a:rPr>
              <a:t>+ f</a:t>
            </a:r>
            <a:r>
              <a:rPr kumimoji="1" lang="en-US" altLang="zh-CN" sz="2000" b="1" baseline="-25000">
                <a:latin typeface="Times New Roman" pitchFamily="18" charset="0"/>
              </a:rPr>
              <a:t>n-2</a:t>
            </a:r>
            <a:r>
              <a:rPr kumimoji="1" lang="en-US" altLang="zh-CN" sz="2000" b="1">
                <a:latin typeface="Times New Roman" pitchFamily="18" charset="0"/>
              </a:rPr>
              <a:t>	( n &gt;= 2 )</a:t>
            </a:r>
          </a:p>
        </p:txBody>
      </p:sp>
      <p:grpSp>
        <p:nvGrpSpPr>
          <p:cNvPr id="239620" name="Group 4"/>
          <p:cNvGrpSpPr>
            <a:grpSpLocks/>
          </p:cNvGrpSpPr>
          <p:nvPr/>
        </p:nvGrpSpPr>
        <p:grpSpPr bwMode="auto">
          <a:xfrm>
            <a:off x="2260600" y="3786188"/>
            <a:ext cx="1701800" cy="381000"/>
            <a:chOff x="1424" y="2544"/>
            <a:chExt cx="1072" cy="240"/>
          </a:xfrm>
        </p:grpSpPr>
        <p:sp>
          <p:nvSpPr>
            <p:cNvPr id="239632" name="Rectangle 5"/>
            <p:cNvSpPr>
              <a:spLocks noChangeArrowheads="1"/>
            </p:cNvSpPr>
            <p:nvPr/>
          </p:nvSpPr>
          <p:spPr bwMode="auto">
            <a:xfrm>
              <a:off x="1680" y="2544"/>
              <a:ext cx="816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39633" name="Text Box 6"/>
            <p:cNvSpPr txBox="1">
              <a:spLocks noChangeArrowheads="1"/>
            </p:cNvSpPr>
            <p:nvPr/>
          </p:nvSpPr>
          <p:spPr bwMode="auto">
            <a:xfrm>
              <a:off x="1424" y="2544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a0</a:t>
              </a:r>
            </a:p>
          </p:txBody>
        </p:sp>
      </p:grpSp>
      <p:grpSp>
        <p:nvGrpSpPr>
          <p:cNvPr id="239621" name="Group 7"/>
          <p:cNvGrpSpPr>
            <a:grpSpLocks/>
          </p:cNvGrpSpPr>
          <p:nvPr/>
        </p:nvGrpSpPr>
        <p:grpSpPr bwMode="auto">
          <a:xfrm>
            <a:off x="4927600" y="3786188"/>
            <a:ext cx="1701800" cy="381000"/>
            <a:chOff x="3104" y="2544"/>
            <a:chExt cx="1072" cy="240"/>
          </a:xfrm>
        </p:grpSpPr>
        <p:sp>
          <p:nvSpPr>
            <p:cNvPr id="239630" name="Rectangle 8"/>
            <p:cNvSpPr>
              <a:spLocks noChangeArrowheads="1"/>
            </p:cNvSpPr>
            <p:nvPr/>
          </p:nvSpPr>
          <p:spPr bwMode="auto">
            <a:xfrm>
              <a:off x="3360" y="2544"/>
              <a:ext cx="816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39631" name="Text Box 9"/>
            <p:cNvSpPr txBox="1">
              <a:spLocks noChangeArrowheads="1"/>
            </p:cNvSpPr>
            <p:nvPr/>
          </p:nvSpPr>
          <p:spPr bwMode="auto">
            <a:xfrm>
              <a:off x="3104" y="2544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a1</a:t>
              </a:r>
            </a:p>
          </p:txBody>
        </p:sp>
      </p:grpSp>
      <p:sp>
        <p:nvSpPr>
          <p:cNvPr id="239622" name="Text Box 10"/>
          <p:cNvSpPr txBox="1">
            <a:spLocks noChangeArrowheads="1"/>
          </p:cNvSpPr>
          <p:nvPr/>
        </p:nvSpPr>
        <p:spPr bwMode="auto">
          <a:xfrm>
            <a:off x="3154363" y="3389313"/>
            <a:ext cx="350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f</a:t>
            </a:r>
            <a:r>
              <a:rPr kumimoji="1" lang="en-US" altLang="zh-CN" sz="2000" b="1" baseline="-25000">
                <a:solidFill>
                  <a:srgbClr val="0033CC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39623" name="Text Box 11"/>
          <p:cNvSpPr txBox="1">
            <a:spLocks noChangeArrowheads="1"/>
          </p:cNvSpPr>
          <p:nvPr/>
        </p:nvSpPr>
        <p:spPr bwMode="auto">
          <a:xfrm>
            <a:off x="5821363" y="3389313"/>
            <a:ext cx="350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f</a:t>
            </a:r>
            <a:r>
              <a:rPr kumimoji="1" lang="en-US" altLang="zh-CN" sz="2000" b="1" baseline="-25000">
                <a:solidFill>
                  <a:srgbClr val="0033CC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841740" name="AutoShape 12"/>
          <p:cNvSpPr>
            <a:spLocks noChangeArrowheads="1"/>
          </p:cNvSpPr>
          <p:nvPr/>
        </p:nvSpPr>
        <p:spPr bwMode="auto">
          <a:xfrm>
            <a:off x="3509963" y="4271963"/>
            <a:ext cx="2279650" cy="720725"/>
          </a:xfrm>
          <a:prstGeom prst="flowChartMerge">
            <a:avLst/>
          </a:prstGeom>
          <a:solidFill>
            <a:srgbClr val="FFE1FF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latin typeface="Times New Roman" pitchFamily="18" charset="0"/>
              </a:rPr>
              <a:t>1 + 1</a:t>
            </a: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 flipH="1">
            <a:off x="4648200" y="4167188"/>
            <a:ext cx="1371600" cy="990600"/>
            <a:chOff x="2064" y="2784"/>
            <a:chExt cx="864" cy="624"/>
          </a:xfrm>
        </p:grpSpPr>
        <p:sp>
          <p:nvSpPr>
            <p:cNvPr id="239627" name="Line 14"/>
            <p:cNvSpPr>
              <a:spLocks noChangeShapeType="1"/>
            </p:cNvSpPr>
            <p:nvPr/>
          </p:nvSpPr>
          <p:spPr bwMode="auto">
            <a:xfrm>
              <a:off x="2928" y="3312"/>
              <a:ext cx="0" cy="9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39628" name="Line 15"/>
            <p:cNvSpPr>
              <a:spLocks noChangeShapeType="1"/>
            </p:cNvSpPr>
            <p:nvPr/>
          </p:nvSpPr>
          <p:spPr bwMode="auto">
            <a:xfrm flipH="1">
              <a:off x="2064" y="3408"/>
              <a:ext cx="86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39629" name="Line 16"/>
            <p:cNvSpPr>
              <a:spLocks noChangeShapeType="1"/>
            </p:cNvSpPr>
            <p:nvPr/>
          </p:nvSpPr>
          <p:spPr bwMode="auto">
            <a:xfrm flipV="1">
              <a:off x="2064" y="2784"/>
              <a:ext cx="0" cy="62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stealth" w="med" len="lg"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239626" name="Rectangle 1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-100013"/>
            <a:ext cx="1295400" cy="4572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2.2.3  for</a:t>
            </a:r>
            <a:r>
              <a:rPr lang="zh-CN" altLang="en-US" sz="4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1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1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41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41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1740" grpId="0" animBg="1" autoUpdateAnimBg="0"/>
    </p:bld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ext Box 2"/>
          <p:cNvSpPr txBox="1">
            <a:spLocks noChangeArrowheads="1"/>
          </p:cNvSpPr>
          <p:nvPr/>
        </p:nvSpPr>
        <p:spPr bwMode="auto">
          <a:xfrm>
            <a:off x="685800" y="325438"/>
            <a:ext cx="7696200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2-13 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求菲波那契数列的前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n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项</a:t>
            </a:r>
          </a:p>
        </p:txBody>
      </p:sp>
      <p:sp>
        <p:nvSpPr>
          <p:cNvPr id="240643" name="Text Box 3"/>
          <p:cNvSpPr txBox="1">
            <a:spLocks noChangeArrowheads="1"/>
          </p:cNvSpPr>
          <p:nvPr/>
        </p:nvSpPr>
        <p:spPr bwMode="auto">
          <a:xfrm>
            <a:off x="762000" y="1062038"/>
            <a:ext cx="6762750" cy="1552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Fibonacci </a:t>
            </a:r>
            <a:r>
              <a:rPr kumimoji="1" lang="zh-CN" altLang="en-US" sz="2000" b="1">
                <a:latin typeface="Times New Roman" pitchFamily="18" charset="0"/>
              </a:rPr>
              <a:t>数列：</a:t>
            </a:r>
            <a:r>
              <a:rPr kumimoji="1" lang="en-US" altLang="zh-CN" sz="2000" b="1">
                <a:latin typeface="Times New Roman" pitchFamily="18" charset="0"/>
              </a:rPr>
              <a:t>0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2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3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5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8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13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21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34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……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0</a:t>
            </a:r>
            <a:r>
              <a:rPr kumimoji="1" lang="en-US" altLang="zh-CN" sz="2000" b="1">
                <a:latin typeface="Times New Roman" pitchFamily="18" charset="0"/>
              </a:rPr>
              <a:t> = 0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1</a:t>
            </a:r>
            <a:r>
              <a:rPr kumimoji="1" lang="en-US" altLang="zh-CN" sz="2000" b="1">
                <a:latin typeface="Times New Roman" pitchFamily="18" charset="0"/>
              </a:rPr>
              <a:t> = 1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n</a:t>
            </a:r>
            <a:r>
              <a:rPr kumimoji="1" lang="en-US" altLang="zh-CN" sz="2000" b="1">
                <a:latin typeface="Times New Roman" pitchFamily="18" charset="0"/>
              </a:rPr>
              <a:t> = f</a:t>
            </a:r>
            <a:r>
              <a:rPr kumimoji="1" lang="en-US" altLang="zh-CN" sz="2000" b="1" baseline="-25000">
                <a:latin typeface="Times New Roman" pitchFamily="18" charset="0"/>
              </a:rPr>
              <a:t>n-1 </a:t>
            </a:r>
            <a:r>
              <a:rPr kumimoji="1" lang="en-US" altLang="zh-CN" sz="2000" b="1">
                <a:latin typeface="Times New Roman" pitchFamily="18" charset="0"/>
              </a:rPr>
              <a:t>+ f</a:t>
            </a:r>
            <a:r>
              <a:rPr kumimoji="1" lang="en-US" altLang="zh-CN" sz="2000" b="1" baseline="-25000">
                <a:latin typeface="Times New Roman" pitchFamily="18" charset="0"/>
              </a:rPr>
              <a:t>n-2</a:t>
            </a:r>
            <a:r>
              <a:rPr kumimoji="1" lang="en-US" altLang="zh-CN" sz="2000" b="1">
                <a:latin typeface="Times New Roman" pitchFamily="18" charset="0"/>
              </a:rPr>
              <a:t>	( n &gt;= 2 )</a:t>
            </a:r>
          </a:p>
        </p:txBody>
      </p:sp>
      <p:grpSp>
        <p:nvGrpSpPr>
          <p:cNvPr id="240644" name="Group 4"/>
          <p:cNvGrpSpPr>
            <a:grpSpLocks/>
          </p:cNvGrpSpPr>
          <p:nvPr/>
        </p:nvGrpSpPr>
        <p:grpSpPr bwMode="auto">
          <a:xfrm>
            <a:off x="2260600" y="3786188"/>
            <a:ext cx="1701800" cy="381000"/>
            <a:chOff x="1424" y="2544"/>
            <a:chExt cx="1072" cy="240"/>
          </a:xfrm>
        </p:grpSpPr>
        <p:sp>
          <p:nvSpPr>
            <p:cNvPr id="240657" name="Rectangle 5"/>
            <p:cNvSpPr>
              <a:spLocks noChangeArrowheads="1"/>
            </p:cNvSpPr>
            <p:nvPr/>
          </p:nvSpPr>
          <p:spPr bwMode="auto">
            <a:xfrm>
              <a:off x="1680" y="2544"/>
              <a:ext cx="816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40658" name="Text Box 6"/>
            <p:cNvSpPr txBox="1">
              <a:spLocks noChangeArrowheads="1"/>
            </p:cNvSpPr>
            <p:nvPr/>
          </p:nvSpPr>
          <p:spPr bwMode="auto">
            <a:xfrm>
              <a:off x="1424" y="2544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a0</a:t>
              </a:r>
            </a:p>
          </p:txBody>
        </p:sp>
      </p:grpSp>
      <p:grpSp>
        <p:nvGrpSpPr>
          <p:cNvPr id="240645" name="Group 7"/>
          <p:cNvGrpSpPr>
            <a:grpSpLocks/>
          </p:cNvGrpSpPr>
          <p:nvPr/>
        </p:nvGrpSpPr>
        <p:grpSpPr bwMode="auto">
          <a:xfrm>
            <a:off x="4927600" y="3786188"/>
            <a:ext cx="1701800" cy="381000"/>
            <a:chOff x="3104" y="2544"/>
            <a:chExt cx="1072" cy="240"/>
          </a:xfrm>
        </p:grpSpPr>
        <p:sp>
          <p:nvSpPr>
            <p:cNvPr id="240655" name="Rectangle 8"/>
            <p:cNvSpPr>
              <a:spLocks noChangeArrowheads="1"/>
            </p:cNvSpPr>
            <p:nvPr/>
          </p:nvSpPr>
          <p:spPr bwMode="auto">
            <a:xfrm>
              <a:off x="3360" y="2544"/>
              <a:ext cx="816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40656" name="Text Box 9"/>
            <p:cNvSpPr txBox="1">
              <a:spLocks noChangeArrowheads="1"/>
            </p:cNvSpPr>
            <p:nvPr/>
          </p:nvSpPr>
          <p:spPr bwMode="auto">
            <a:xfrm>
              <a:off x="3104" y="2544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a1</a:t>
              </a:r>
            </a:p>
          </p:txBody>
        </p:sp>
      </p:grpSp>
      <p:sp>
        <p:nvSpPr>
          <p:cNvPr id="240646" name="Text Box 10"/>
          <p:cNvSpPr txBox="1">
            <a:spLocks noChangeArrowheads="1"/>
          </p:cNvSpPr>
          <p:nvPr/>
        </p:nvSpPr>
        <p:spPr bwMode="auto">
          <a:xfrm>
            <a:off x="3154363" y="3389313"/>
            <a:ext cx="350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f</a:t>
            </a:r>
            <a:r>
              <a:rPr kumimoji="1" lang="en-US" altLang="zh-CN" sz="2000" b="1" baseline="-25000">
                <a:solidFill>
                  <a:srgbClr val="0033CC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40647" name="Text Box 11"/>
          <p:cNvSpPr txBox="1">
            <a:spLocks noChangeArrowheads="1"/>
          </p:cNvSpPr>
          <p:nvPr/>
        </p:nvSpPr>
        <p:spPr bwMode="auto">
          <a:xfrm>
            <a:off x="5821363" y="3389313"/>
            <a:ext cx="350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sz="2000" b="1" i="1">
                <a:solidFill>
                  <a:srgbClr val="FF0000"/>
                </a:solidFill>
                <a:latin typeface="Times New Roman" pitchFamily="18" charset="0"/>
              </a:rPr>
              <a:t>f</a:t>
            </a:r>
            <a:r>
              <a:rPr kumimoji="1" lang="en-US" altLang="zh-CN" sz="2000" b="1" i="1" baseline="-25000">
                <a:solidFill>
                  <a:srgbClr val="FF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40648" name="AutoShape 12"/>
          <p:cNvSpPr>
            <a:spLocks noChangeArrowheads="1"/>
          </p:cNvSpPr>
          <p:nvPr/>
        </p:nvSpPr>
        <p:spPr bwMode="auto">
          <a:xfrm>
            <a:off x="3509963" y="4271963"/>
            <a:ext cx="2279650" cy="720725"/>
          </a:xfrm>
          <a:prstGeom prst="flowChartMerge">
            <a:avLst/>
          </a:prstGeom>
          <a:solidFill>
            <a:srgbClr val="FFE1FF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latin typeface="Times New Roman" pitchFamily="18" charset="0"/>
              </a:rPr>
              <a:t>1 + 1</a:t>
            </a:r>
          </a:p>
        </p:txBody>
      </p:sp>
      <p:grpSp>
        <p:nvGrpSpPr>
          <p:cNvPr id="240649" name="Group 13"/>
          <p:cNvGrpSpPr>
            <a:grpSpLocks/>
          </p:cNvGrpSpPr>
          <p:nvPr/>
        </p:nvGrpSpPr>
        <p:grpSpPr bwMode="auto">
          <a:xfrm flipH="1">
            <a:off x="4648200" y="4167188"/>
            <a:ext cx="1371600" cy="990600"/>
            <a:chOff x="2064" y="2784"/>
            <a:chExt cx="864" cy="624"/>
          </a:xfrm>
        </p:grpSpPr>
        <p:sp>
          <p:nvSpPr>
            <p:cNvPr id="240652" name="Line 14"/>
            <p:cNvSpPr>
              <a:spLocks noChangeShapeType="1"/>
            </p:cNvSpPr>
            <p:nvPr/>
          </p:nvSpPr>
          <p:spPr bwMode="auto">
            <a:xfrm>
              <a:off x="2928" y="3312"/>
              <a:ext cx="0" cy="9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40653" name="Line 15"/>
            <p:cNvSpPr>
              <a:spLocks noChangeShapeType="1"/>
            </p:cNvSpPr>
            <p:nvPr/>
          </p:nvSpPr>
          <p:spPr bwMode="auto">
            <a:xfrm flipH="1">
              <a:off x="2064" y="3408"/>
              <a:ext cx="86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40654" name="Line 16"/>
            <p:cNvSpPr>
              <a:spLocks noChangeShapeType="1"/>
            </p:cNvSpPr>
            <p:nvPr/>
          </p:nvSpPr>
          <p:spPr bwMode="auto">
            <a:xfrm flipV="1">
              <a:off x="2064" y="2784"/>
              <a:ext cx="0" cy="62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stealth" w="med" len="lg"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842769" name="Rectangle 17"/>
          <p:cNvSpPr>
            <a:spLocks noChangeArrowheads="1"/>
          </p:cNvSpPr>
          <p:nvPr/>
        </p:nvSpPr>
        <p:spPr bwMode="auto">
          <a:xfrm>
            <a:off x="5861050" y="3892550"/>
            <a:ext cx="311150" cy="27463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60000"/>
              </a:lnSpc>
            </a:pPr>
            <a:r>
              <a:rPr kumimoji="1" lang="en-US" altLang="zh-CN" sz="2000" b="1">
                <a:solidFill>
                  <a:srgbClr val="FF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40651" name="Rectangle 1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-100013"/>
            <a:ext cx="1295400" cy="4572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2.2.3  for</a:t>
            </a:r>
            <a:r>
              <a:rPr lang="zh-CN" altLang="en-US" sz="4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4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2769" grpId="0" animBg="1" autoUpdateAnimBg="0"/>
    </p:bld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Text Box 2"/>
          <p:cNvSpPr txBox="1">
            <a:spLocks noChangeArrowheads="1"/>
          </p:cNvSpPr>
          <p:nvPr/>
        </p:nvSpPr>
        <p:spPr bwMode="auto">
          <a:xfrm>
            <a:off x="685800" y="325438"/>
            <a:ext cx="7696200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2-13 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求菲波那契数列的前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n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项</a:t>
            </a:r>
          </a:p>
        </p:txBody>
      </p:sp>
      <p:sp>
        <p:nvSpPr>
          <p:cNvPr id="241667" name="Text Box 3"/>
          <p:cNvSpPr txBox="1">
            <a:spLocks noChangeArrowheads="1"/>
          </p:cNvSpPr>
          <p:nvPr/>
        </p:nvSpPr>
        <p:spPr bwMode="auto">
          <a:xfrm>
            <a:off x="762000" y="1062038"/>
            <a:ext cx="6762750" cy="1552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Fibonacci </a:t>
            </a:r>
            <a:r>
              <a:rPr kumimoji="1" lang="zh-CN" altLang="en-US" sz="2000" b="1">
                <a:latin typeface="Times New Roman" pitchFamily="18" charset="0"/>
              </a:rPr>
              <a:t>数列：</a:t>
            </a:r>
            <a:r>
              <a:rPr kumimoji="1" lang="en-US" altLang="zh-CN" sz="2000" b="1">
                <a:latin typeface="Times New Roman" pitchFamily="18" charset="0"/>
              </a:rPr>
              <a:t>0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2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3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5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8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13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21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34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……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0</a:t>
            </a:r>
            <a:r>
              <a:rPr kumimoji="1" lang="en-US" altLang="zh-CN" sz="2000" b="1">
                <a:latin typeface="Times New Roman" pitchFamily="18" charset="0"/>
              </a:rPr>
              <a:t> = 0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1</a:t>
            </a:r>
            <a:r>
              <a:rPr kumimoji="1" lang="en-US" altLang="zh-CN" sz="2000" b="1">
                <a:latin typeface="Times New Roman" pitchFamily="18" charset="0"/>
              </a:rPr>
              <a:t> = 1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n</a:t>
            </a:r>
            <a:r>
              <a:rPr kumimoji="1" lang="en-US" altLang="zh-CN" sz="2000" b="1">
                <a:latin typeface="Times New Roman" pitchFamily="18" charset="0"/>
              </a:rPr>
              <a:t> = f</a:t>
            </a:r>
            <a:r>
              <a:rPr kumimoji="1" lang="en-US" altLang="zh-CN" sz="2000" b="1" baseline="-25000">
                <a:latin typeface="Times New Roman" pitchFamily="18" charset="0"/>
              </a:rPr>
              <a:t>n-1 </a:t>
            </a:r>
            <a:r>
              <a:rPr kumimoji="1" lang="en-US" altLang="zh-CN" sz="2000" b="1">
                <a:latin typeface="Times New Roman" pitchFamily="18" charset="0"/>
              </a:rPr>
              <a:t>+ f</a:t>
            </a:r>
            <a:r>
              <a:rPr kumimoji="1" lang="en-US" altLang="zh-CN" sz="2000" b="1" baseline="-25000">
                <a:latin typeface="Times New Roman" pitchFamily="18" charset="0"/>
              </a:rPr>
              <a:t>n-2</a:t>
            </a:r>
            <a:r>
              <a:rPr kumimoji="1" lang="en-US" altLang="zh-CN" sz="2000" b="1">
                <a:latin typeface="Times New Roman" pitchFamily="18" charset="0"/>
              </a:rPr>
              <a:t>	( n &gt;= 2 )</a:t>
            </a:r>
          </a:p>
        </p:txBody>
      </p:sp>
      <p:grpSp>
        <p:nvGrpSpPr>
          <p:cNvPr id="241668" name="Group 4"/>
          <p:cNvGrpSpPr>
            <a:grpSpLocks/>
          </p:cNvGrpSpPr>
          <p:nvPr/>
        </p:nvGrpSpPr>
        <p:grpSpPr bwMode="auto">
          <a:xfrm>
            <a:off x="2260600" y="3786188"/>
            <a:ext cx="1701800" cy="381000"/>
            <a:chOff x="1424" y="2544"/>
            <a:chExt cx="1072" cy="240"/>
          </a:xfrm>
        </p:grpSpPr>
        <p:sp>
          <p:nvSpPr>
            <p:cNvPr id="241680" name="Rectangle 5"/>
            <p:cNvSpPr>
              <a:spLocks noChangeArrowheads="1"/>
            </p:cNvSpPr>
            <p:nvPr/>
          </p:nvSpPr>
          <p:spPr bwMode="auto">
            <a:xfrm>
              <a:off x="1680" y="2544"/>
              <a:ext cx="816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41681" name="Text Box 6"/>
            <p:cNvSpPr txBox="1">
              <a:spLocks noChangeArrowheads="1"/>
            </p:cNvSpPr>
            <p:nvPr/>
          </p:nvSpPr>
          <p:spPr bwMode="auto">
            <a:xfrm>
              <a:off x="1424" y="2544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a0</a:t>
              </a:r>
            </a:p>
          </p:txBody>
        </p:sp>
      </p:grpSp>
      <p:grpSp>
        <p:nvGrpSpPr>
          <p:cNvPr id="241669" name="Group 7"/>
          <p:cNvGrpSpPr>
            <a:grpSpLocks/>
          </p:cNvGrpSpPr>
          <p:nvPr/>
        </p:nvGrpSpPr>
        <p:grpSpPr bwMode="auto">
          <a:xfrm>
            <a:off x="4927600" y="3786188"/>
            <a:ext cx="1701800" cy="381000"/>
            <a:chOff x="3104" y="2544"/>
            <a:chExt cx="1072" cy="240"/>
          </a:xfrm>
        </p:grpSpPr>
        <p:sp>
          <p:nvSpPr>
            <p:cNvPr id="241678" name="Rectangle 8"/>
            <p:cNvSpPr>
              <a:spLocks noChangeArrowheads="1"/>
            </p:cNvSpPr>
            <p:nvPr/>
          </p:nvSpPr>
          <p:spPr bwMode="auto">
            <a:xfrm>
              <a:off x="3360" y="2544"/>
              <a:ext cx="816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241679" name="Text Box 9"/>
            <p:cNvSpPr txBox="1">
              <a:spLocks noChangeArrowheads="1"/>
            </p:cNvSpPr>
            <p:nvPr/>
          </p:nvSpPr>
          <p:spPr bwMode="auto">
            <a:xfrm>
              <a:off x="3104" y="2544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a1</a:t>
              </a:r>
            </a:p>
          </p:txBody>
        </p:sp>
      </p:grpSp>
      <p:sp>
        <p:nvSpPr>
          <p:cNvPr id="843786" name="AutoShape 10"/>
          <p:cNvSpPr>
            <a:spLocks noChangeArrowheads="1"/>
          </p:cNvSpPr>
          <p:nvPr/>
        </p:nvSpPr>
        <p:spPr bwMode="auto">
          <a:xfrm>
            <a:off x="3509963" y="4271963"/>
            <a:ext cx="2279650" cy="720725"/>
          </a:xfrm>
          <a:prstGeom prst="flowChartMerge">
            <a:avLst/>
          </a:prstGeom>
          <a:solidFill>
            <a:srgbClr val="FFE1FF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latin typeface="Times New Roman" pitchFamily="18" charset="0"/>
              </a:rPr>
              <a:t>1 + 2</a:t>
            </a: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276600" y="4167188"/>
            <a:ext cx="1371600" cy="990600"/>
            <a:chOff x="2064" y="2784"/>
            <a:chExt cx="864" cy="624"/>
          </a:xfrm>
        </p:grpSpPr>
        <p:sp>
          <p:nvSpPr>
            <p:cNvPr id="241675" name="Line 12"/>
            <p:cNvSpPr>
              <a:spLocks noChangeShapeType="1"/>
            </p:cNvSpPr>
            <p:nvPr/>
          </p:nvSpPr>
          <p:spPr bwMode="auto">
            <a:xfrm>
              <a:off x="2928" y="3312"/>
              <a:ext cx="0" cy="9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41676" name="Line 13"/>
            <p:cNvSpPr>
              <a:spLocks noChangeShapeType="1"/>
            </p:cNvSpPr>
            <p:nvPr/>
          </p:nvSpPr>
          <p:spPr bwMode="auto">
            <a:xfrm flipH="1">
              <a:off x="2064" y="3408"/>
              <a:ext cx="86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41677" name="Line 14"/>
            <p:cNvSpPr>
              <a:spLocks noChangeShapeType="1"/>
            </p:cNvSpPr>
            <p:nvPr/>
          </p:nvSpPr>
          <p:spPr bwMode="auto">
            <a:xfrm flipV="1">
              <a:off x="2064" y="2784"/>
              <a:ext cx="0" cy="62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stealth" w="med" len="lg"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241672" name="Text Box 15"/>
          <p:cNvSpPr txBox="1">
            <a:spLocks noChangeArrowheads="1"/>
          </p:cNvSpPr>
          <p:nvPr/>
        </p:nvSpPr>
        <p:spPr bwMode="auto">
          <a:xfrm>
            <a:off x="3154363" y="3389313"/>
            <a:ext cx="350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f</a:t>
            </a:r>
            <a:r>
              <a:rPr kumimoji="1" lang="en-US" altLang="zh-CN" sz="2000" b="1" baseline="-25000">
                <a:solidFill>
                  <a:srgbClr val="0033CC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41673" name="Text Box 16"/>
          <p:cNvSpPr txBox="1">
            <a:spLocks noChangeArrowheads="1"/>
          </p:cNvSpPr>
          <p:nvPr/>
        </p:nvSpPr>
        <p:spPr bwMode="auto">
          <a:xfrm>
            <a:off x="5821363" y="3389313"/>
            <a:ext cx="350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f</a:t>
            </a:r>
            <a:r>
              <a:rPr kumimoji="1" lang="en-US" altLang="zh-CN" sz="2000" b="1" baseline="-25000">
                <a:solidFill>
                  <a:srgbClr val="0033CC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41674" name="Rectangle 1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-100013"/>
            <a:ext cx="1295400" cy="4572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2.2.3  for</a:t>
            </a:r>
            <a:r>
              <a:rPr lang="zh-CN" altLang="en-US" sz="4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3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3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43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43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3786" grpId="0" animBg="1" autoUpdateAnimBg="0"/>
    </p:bld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690" name="Group 2"/>
          <p:cNvGrpSpPr>
            <a:grpSpLocks/>
          </p:cNvGrpSpPr>
          <p:nvPr/>
        </p:nvGrpSpPr>
        <p:grpSpPr bwMode="auto">
          <a:xfrm>
            <a:off x="2260600" y="3786188"/>
            <a:ext cx="1701800" cy="381000"/>
            <a:chOff x="1424" y="2544"/>
            <a:chExt cx="1072" cy="240"/>
          </a:xfrm>
        </p:grpSpPr>
        <p:sp>
          <p:nvSpPr>
            <p:cNvPr id="242705" name="Rectangle 3"/>
            <p:cNvSpPr>
              <a:spLocks noChangeArrowheads="1"/>
            </p:cNvSpPr>
            <p:nvPr/>
          </p:nvSpPr>
          <p:spPr bwMode="auto">
            <a:xfrm>
              <a:off x="1680" y="2544"/>
              <a:ext cx="816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42706" name="Text Box 4"/>
            <p:cNvSpPr txBox="1">
              <a:spLocks noChangeArrowheads="1"/>
            </p:cNvSpPr>
            <p:nvPr/>
          </p:nvSpPr>
          <p:spPr bwMode="auto">
            <a:xfrm>
              <a:off x="1424" y="2544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a0</a:t>
              </a:r>
            </a:p>
          </p:txBody>
        </p:sp>
      </p:grpSp>
      <p:sp>
        <p:nvSpPr>
          <p:cNvPr id="242691" name="Text Box 5"/>
          <p:cNvSpPr txBox="1">
            <a:spLocks noChangeArrowheads="1"/>
          </p:cNvSpPr>
          <p:nvPr/>
        </p:nvSpPr>
        <p:spPr bwMode="auto">
          <a:xfrm>
            <a:off x="685800" y="325438"/>
            <a:ext cx="7696200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2-13 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求菲波那契数列的前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n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项</a:t>
            </a:r>
          </a:p>
        </p:txBody>
      </p:sp>
      <p:sp>
        <p:nvSpPr>
          <p:cNvPr id="242692" name="Text Box 6"/>
          <p:cNvSpPr txBox="1">
            <a:spLocks noChangeArrowheads="1"/>
          </p:cNvSpPr>
          <p:nvPr/>
        </p:nvSpPr>
        <p:spPr bwMode="auto">
          <a:xfrm>
            <a:off x="762000" y="1062038"/>
            <a:ext cx="6762750" cy="1552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Fibonacci </a:t>
            </a:r>
            <a:r>
              <a:rPr kumimoji="1" lang="zh-CN" altLang="en-US" sz="2000" b="1">
                <a:latin typeface="Times New Roman" pitchFamily="18" charset="0"/>
              </a:rPr>
              <a:t>数列：</a:t>
            </a:r>
            <a:r>
              <a:rPr kumimoji="1" lang="en-US" altLang="zh-CN" sz="2000" b="1">
                <a:latin typeface="Times New Roman" pitchFamily="18" charset="0"/>
              </a:rPr>
              <a:t>0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2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3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5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8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13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21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34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……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0</a:t>
            </a:r>
            <a:r>
              <a:rPr kumimoji="1" lang="en-US" altLang="zh-CN" sz="2000" b="1">
                <a:latin typeface="Times New Roman" pitchFamily="18" charset="0"/>
              </a:rPr>
              <a:t> = 0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1</a:t>
            </a:r>
            <a:r>
              <a:rPr kumimoji="1" lang="en-US" altLang="zh-CN" sz="2000" b="1">
                <a:latin typeface="Times New Roman" pitchFamily="18" charset="0"/>
              </a:rPr>
              <a:t> = 1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n</a:t>
            </a:r>
            <a:r>
              <a:rPr kumimoji="1" lang="en-US" altLang="zh-CN" sz="2000" b="1">
                <a:latin typeface="Times New Roman" pitchFamily="18" charset="0"/>
              </a:rPr>
              <a:t> = f</a:t>
            </a:r>
            <a:r>
              <a:rPr kumimoji="1" lang="en-US" altLang="zh-CN" sz="2000" b="1" baseline="-25000">
                <a:latin typeface="Times New Roman" pitchFamily="18" charset="0"/>
              </a:rPr>
              <a:t>n-1 </a:t>
            </a:r>
            <a:r>
              <a:rPr kumimoji="1" lang="en-US" altLang="zh-CN" sz="2000" b="1">
                <a:latin typeface="Times New Roman" pitchFamily="18" charset="0"/>
              </a:rPr>
              <a:t>+ f</a:t>
            </a:r>
            <a:r>
              <a:rPr kumimoji="1" lang="en-US" altLang="zh-CN" sz="2000" b="1" baseline="-25000">
                <a:latin typeface="Times New Roman" pitchFamily="18" charset="0"/>
              </a:rPr>
              <a:t>n-2</a:t>
            </a:r>
            <a:r>
              <a:rPr kumimoji="1" lang="en-US" altLang="zh-CN" sz="2000" b="1">
                <a:latin typeface="Times New Roman" pitchFamily="18" charset="0"/>
              </a:rPr>
              <a:t>	( n &gt;= 2 )</a:t>
            </a:r>
          </a:p>
        </p:txBody>
      </p:sp>
      <p:grpSp>
        <p:nvGrpSpPr>
          <p:cNvPr id="242693" name="Group 7"/>
          <p:cNvGrpSpPr>
            <a:grpSpLocks/>
          </p:cNvGrpSpPr>
          <p:nvPr/>
        </p:nvGrpSpPr>
        <p:grpSpPr bwMode="auto">
          <a:xfrm>
            <a:off x="4927600" y="3786188"/>
            <a:ext cx="1701800" cy="381000"/>
            <a:chOff x="3104" y="2544"/>
            <a:chExt cx="1072" cy="240"/>
          </a:xfrm>
        </p:grpSpPr>
        <p:sp>
          <p:nvSpPr>
            <p:cNvPr id="242703" name="Rectangle 8"/>
            <p:cNvSpPr>
              <a:spLocks noChangeArrowheads="1"/>
            </p:cNvSpPr>
            <p:nvPr/>
          </p:nvSpPr>
          <p:spPr bwMode="auto">
            <a:xfrm>
              <a:off x="3360" y="2544"/>
              <a:ext cx="816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242704" name="Text Box 9"/>
            <p:cNvSpPr txBox="1">
              <a:spLocks noChangeArrowheads="1"/>
            </p:cNvSpPr>
            <p:nvPr/>
          </p:nvSpPr>
          <p:spPr bwMode="auto">
            <a:xfrm>
              <a:off x="3104" y="2544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a1</a:t>
              </a:r>
            </a:p>
          </p:txBody>
        </p:sp>
      </p:grpSp>
      <p:sp>
        <p:nvSpPr>
          <p:cNvPr id="242694" name="AutoShape 10"/>
          <p:cNvSpPr>
            <a:spLocks noChangeArrowheads="1"/>
          </p:cNvSpPr>
          <p:nvPr/>
        </p:nvSpPr>
        <p:spPr bwMode="auto">
          <a:xfrm>
            <a:off x="3509963" y="4271963"/>
            <a:ext cx="2279650" cy="720725"/>
          </a:xfrm>
          <a:prstGeom prst="flowChartMerge">
            <a:avLst/>
          </a:prstGeom>
          <a:solidFill>
            <a:srgbClr val="FFE1FF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latin typeface="Times New Roman" pitchFamily="18" charset="0"/>
              </a:rPr>
              <a:t>1 + 2</a:t>
            </a:r>
          </a:p>
        </p:txBody>
      </p:sp>
      <p:grpSp>
        <p:nvGrpSpPr>
          <p:cNvPr id="242695" name="Group 11"/>
          <p:cNvGrpSpPr>
            <a:grpSpLocks/>
          </p:cNvGrpSpPr>
          <p:nvPr/>
        </p:nvGrpSpPr>
        <p:grpSpPr bwMode="auto">
          <a:xfrm>
            <a:off x="3276600" y="4167188"/>
            <a:ext cx="1371600" cy="990600"/>
            <a:chOff x="2064" y="2784"/>
            <a:chExt cx="864" cy="624"/>
          </a:xfrm>
        </p:grpSpPr>
        <p:sp>
          <p:nvSpPr>
            <p:cNvPr id="242700" name="Line 12"/>
            <p:cNvSpPr>
              <a:spLocks noChangeShapeType="1"/>
            </p:cNvSpPr>
            <p:nvPr/>
          </p:nvSpPr>
          <p:spPr bwMode="auto">
            <a:xfrm>
              <a:off x="2928" y="3312"/>
              <a:ext cx="0" cy="9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42701" name="Line 13"/>
            <p:cNvSpPr>
              <a:spLocks noChangeShapeType="1"/>
            </p:cNvSpPr>
            <p:nvPr/>
          </p:nvSpPr>
          <p:spPr bwMode="auto">
            <a:xfrm flipH="1">
              <a:off x="2064" y="3408"/>
              <a:ext cx="86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42702" name="Line 14"/>
            <p:cNvSpPr>
              <a:spLocks noChangeShapeType="1"/>
            </p:cNvSpPr>
            <p:nvPr/>
          </p:nvSpPr>
          <p:spPr bwMode="auto">
            <a:xfrm flipV="1">
              <a:off x="2064" y="2784"/>
              <a:ext cx="0" cy="62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stealth" w="med" len="lg"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242696" name="Text Box 15"/>
          <p:cNvSpPr txBox="1">
            <a:spLocks noChangeArrowheads="1"/>
          </p:cNvSpPr>
          <p:nvPr/>
        </p:nvSpPr>
        <p:spPr bwMode="auto">
          <a:xfrm>
            <a:off x="3154363" y="3389313"/>
            <a:ext cx="350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sz="2000" b="1" i="1">
                <a:solidFill>
                  <a:srgbClr val="FF0000"/>
                </a:solidFill>
                <a:latin typeface="Times New Roman" pitchFamily="18" charset="0"/>
              </a:rPr>
              <a:t>f</a:t>
            </a:r>
            <a:r>
              <a:rPr kumimoji="1" lang="en-US" altLang="zh-CN" sz="2000" b="1" i="1" baseline="-25000">
                <a:solidFill>
                  <a:srgbClr val="FF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42697" name="Text Box 16"/>
          <p:cNvSpPr txBox="1">
            <a:spLocks noChangeArrowheads="1"/>
          </p:cNvSpPr>
          <p:nvPr/>
        </p:nvSpPr>
        <p:spPr bwMode="auto">
          <a:xfrm>
            <a:off x="5821363" y="3389313"/>
            <a:ext cx="350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f</a:t>
            </a:r>
            <a:r>
              <a:rPr kumimoji="1" lang="en-US" altLang="zh-CN" sz="2000" b="1" baseline="-25000">
                <a:solidFill>
                  <a:srgbClr val="0033CC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844817" name="Rectangle 17"/>
          <p:cNvSpPr>
            <a:spLocks noChangeArrowheads="1"/>
          </p:cNvSpPr>
          <p:nvPr/>
        </p:nvSpPr>
        <p:spPr bwMode="auto">
          <a:xfrm>
            <a:off x="3124200" y="3892550"/>
            <a:ext cx="311150" cy="27463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60000"/>
              </a:lnSpc>
            </a:pPr>
            <a:r>
              <a:rPr kumimoji="1" lang="en-US" altLang="zh-CN" sz="2000" b="1">
                <a:solidFill>
                  <a:srgbClr val="FF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42699" name="Rectangle 1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-100013"/>
            <a:ext cx="1295400" cy="4572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2.2.3  for</a:t>
            </a:r>
            <a:r>
              <a:rPr lang="zh-CN" altLang="en-US" sz="4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4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4817" grpId="0" animBg="1" autoUpdateAnimBg="0"/>
    </p:bld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Text Box 2"/>
          <p:cNvSpPr txBox="1">
            <a:spLocks noChangeArrowheads="1"/>
          </p:cNvSpPr>
          <p:nvPr/>
        </p:nvSpPr>
        <p:spPr bwMode="auto">
          <a:xfrm>
            <a:off x="685800" y="325438"/>
            <a:ext cx="7696200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2-13 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求菲波那契数列的前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n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项</a:t>
            </a:r>
          </a:p>
        </p:txBody>
      </p:sp>
      <p:sp>
        <p:nvSpPr>
          <p:cNvPr id="243715" name="Text Box 3"/>
          <p:cNvSpPr txBox="1">
            <a:spLocks noChangeArrowheads="1"/>
          </p:cNvSpPr>
          <p:nvPr/>
        </p:nvSpPr>
        <p:spPr bwMode="auto">
          <a:xfrm>
            <a:off x="762000" y="1062038"/>
            <a:ext cx="6762750" cy="1552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Fibonacci </a:t>
            </a:r>
            <a:r>
              <a:rPr kumimoji="1" lang="zh-CN" altLang="en-US" sz="2000" b="1">
                <a:latin typeface="Times New Roman" pitchFamily="18" charset="0"/>
              </a:rPr>
              <a:t>数列：</a:t>
            </a:r>
            <a:r>
              <a:rPr kumimoji="1" lang="en-US" altLang="zh-CN" sz="2000" b="1">
                <a:latin typeface="Times New Roman" pitchFamily="18" charset="0"/>
              </a:rPr>
              <a:t>0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2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3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5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8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13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21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34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……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0</a:t>
            </a:r>
            <a:r>
              <a:rPr kumimoji="1" lang="en-US" altLang="zh-CN" sz="2000" b="1">
                <a:latin typeface="Times New Roman" pitchFamily="18" charset="0"/>
              </a:rPr>
              <a:t> = 0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1</a:t>
            </a:r>
            <a:r>
              <a:rPr kumimoji="1" lang="en-US" altLang="zh-CN" sz="2000" b="1">
                <a:latin typeface="Times New Roman" pitchFamily="18" charset="0"/>
              </a:rPr>
              <a:t> = 1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n</a:t>
            </a:r>
            <a:r>
              <a:rPr kumimoji="1" lang="en-US" altLang="zh-CN" sz="2000" b="1">
                <a:latin typeface="Times New Roman" pitchFamily="18" charset="0"/>
              </a:rPr>
              <a:t> = f</a:t>
            </a:r>
            <a:r>
              <a:rPr kumimoji="1" lang="en-US" altLang="zh-CN" sz="2000" b="1" baseline="-25000">
                <a:latin typeface="Times New Roman" pitchFamily="18" charset="0"/>
              </a:rPr>
              <a:t>n-1 </a:t>
            </a:r>
            <a:r>
              <a:rPr kumimoji="1" lang="en-US" altLang="zh-CN" sz="2000" b="1">
                <a:latin typeface="Times New Roman" pitchFamily="18" charset="0"/>
              </a:rPr>
              <a:t>+ f</a:t>
            </a:r>
            <a:r>
              <a:rPr kumimoji="1" lang="en-US" altLang="zh-CN" sz="2000" b="1" baseline="-25000">
                <a:latin typeface="Times New Roman" pitchFamily="18" charset="0"/>
              </a:rPr>
              <a:t>n-2</a:t>
            </a:r>
            <a:r>
              <a:rPr kumimoji="1" lang="en-US" altLang="zh-CN" sz="2000" b="1">
                <a:latin typeface="Times New Roman" pitchFamily="18" charset="0"/>
              </a:rPr>
              <a:t>	( n &gt;= 2 )</a:t>
            </a:r>
          </a:p>
        </p:txBody>
      </p:sp>
      <p:grpSp>
        <p:nvGrpSpPr>
          <p:cNvPr id="243716" name="Group 4"/>
          <p:cNvGrpSpPr>
            <a:grpSpLocks/>
          </p:cNvGrpSpPr>
          <p:nvPr/>
        </p:nvGrpSpPr>
        <p:grpSpPr bwMode="auto">
          <a:xfrm>
            <a:off x="2260600" y="3786188"/>
            <a:ext cx="1701800" cy="381000"/>
            <a:chOff x="1424" y="2544"/>
            <a:chExt cx="1072" cy="240"/>
          </a:xfrm>
        </p:grpSpPr>
        <p:sp>
          <p:nvSpPr>
            <p:cNvPr id="243728" name="Rectangle 5"/>
            <p:cNvSpPr>
              <a:spLocks noChangeArrowheads="1"/>
            </p:cNvSpPr>
            <p:nvPr/>
          </p:nvSpPr>
          <p:spPr bwMode="auto">
            <a:xfrm>
              <a:off x="1680" y="2544"/>
              <a:ext cx="816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243729" name="Text Box 6"/>
            <p:cNvSpPr txBox="1">
              <a:spLocks noChangeArrowheads="1"/>
            </p:cNvSpPr>
            <p:nvPr/>
          </p:nvSpPr>
          <p:spPr bwMode="auto">
            <a:xfrm>
              <a:off x="1424" y="2544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a0</a:t>
              </a:r>
            </a:p>
          </p:txBody>
        </p:sp>
      </p:grpSp>
      <p:grpSp>
        <p:nvGrpSpPr>
          <p:cNvPr id="243717" name="Group 7"/>
          <p:cNvGrpSpPr>
            <a:grpSpLocks/>
          </p:cNvGrpSpPr>
          <p:nvPr/>
        </p:nvGrpSpPr>
        <p:grpSpPr bwMode="auto">
          <a:xfrm>
            <a:off x="4927600" y="3786188"/>
            <a:ext cx="1701800" cy="381000"/>
            <a:chOff x="3104" y="2544"/>
            <a:chExt cx="1072" cy="240"/>
          </a:xfrm>
        </p:grpSpPr>
        <p:sp>
          <p:nvSpPr>
            <p:cNvPr id="243726" name="Rectangle 8"/>
            <p:cNvSpPr>
              <a:spLocks noChangeArrowheads="1"/>
            </p:cNvSpPr>
            <p:nvPr/>
          </p:nvSpPr>
          <p:spPr bwMode="auto">
            <a:xfrm>
              <a:off x="3360" y="2544"/>
              <a:ext cx="816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243727" name="Text Box 9"/>
            <p:cNvSpPr txBox="1">
              <a:spLocks noChangeArrowheads="1"/>
            </p:cNvSpPr>
            <p:nvPr/>
          </p:nvSpPr>
          <p:spPr bwMode="auto">
            <a:xfrm>
              <a:off x="3104" y="2544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a1</a:t>
              </a:r>
            </a:p>
          </p:txBody>
        </p:sp>
      </p:grpSp>
      <p:sp>
        <p:nvSpPr>
          <p:cNvPr id="243718" name="Text Box 10"/>
          <p:cNvSpPr txBox="1">
            <a:spLocks noChangeArrowheads="1"/>
          </p:cNvSpPr>
          <p:nvPr/>
        </p:nvSpPr>
        <p:spPr bwMode="auto">
          <a:xfrm>
            <a:off x="3154363" y="3389313"/>
            <a:ext cx="350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f</a:t>
            </a:r>
            <a:r>
              <a:rPr kumimoji="1" lang="en-US" altLang="zh-CN" sz="2000" b="1" baseline="-25000">
                <a:solidFill>
                  <a:srgbClr val="0033CC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43719" name="Text Box 11"/>
          <p:cNvSpPr txBox="1">
            <a:spLocks noChangeArrowheads="1"/>
          </p:cNvSpPr>
          <p:nvPr/>
        </p:nvSpPr>
        <p:spPr bwMode="auto">
          <a:xfrm>
            <a:off x="5821363" y="3389313"/>
            <a:ext cx="350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f</a:t>
            </a:r>
            <a:r>
              <a:rPr kumimoji="1" lang="en-US" altLang="zh-CN" sz="2000" b="1" baseline="-25000">
                <a:solidFill>
                  <a:srgbClr val="0033CC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845836" name="AutoShape 12"/>
          <p:cNvSpPr>
            <a:spLocks noChangeArrowheads="1"/>
          </p:cNvSpPr>
          <p:nvPr/>
        </p:nvSpPr>
        <p:spPr bwMode="auto">
          <a:xfrm>
            <a:off x="3509963" y="4271963"/>
            <a:ext cx="2279650" cy="720725"/>
          </a:xfrm>
          <a:prstGeom prst="flowChartMerge">
            <a:avLst/>
          </a:prstGeom>
          <a:solidFill>
            <a:srgbClr val="FFE1FF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latin typeface="Times New Roman" pitchFamily="18" charset="0"/>
              </a:rPr>
              <a:t>3 + 2</a:t>
            </a: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 flipH="1">
            <a:off x="4648200" y="4167188"/>
            <a:ext cx="1371600" cy="990600"/>
            <a:chOff x="2064" y="2784"/>
            <a:chExt cx="864" cy="624"/>
          </a:xfrm>
        </p:grpSpPr>
        <p:sp>
          <p:nvSpPr>
            <p:cNvPr id="243723" name="Line 14"/>
            <p:cNvSpPr>
              <a:spLocks noChangeShapeType="1"/>
            </p:cNvSpPr>
            <p:nvPr/>
          </p:nvSpPr>
          <p:spPr bwMode="auto">
            <a:xfrm>
              <a:off x="2928" y="3312"/>
              <a:ext cx="0" cy="9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43724" name="Line 15"/>
            <p:cNvSpPr>
              <a:spLocks noChangeShapeType="1"/>
            </p:cNvSpPr>
            <p:nvPr/>
          </p:nvSpPr>
          <p:spPr bwMode="auto">
            <a:xfrm flipH="1">
              <a:off x="2064" y="3408"/>
              <a:ext cx="86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43725" name="Line 16"/>
            <p:cNvSpPr>
              <a:spLocks noChangeShapeType="1"/>
            </p:cNvSpPr>
            <p:nvPr/>
          </p:nvSpPr>
          <p:spPr bwMode="auto">
            <a:xfrm flipV="1">
              <a:off x="2064" y="2784"/>
              <a:ext cx="0" cy="62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stealth" w="med" len="lg"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243722" name="Rectangle 1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-100013"/>
            <a:ext cx="1295400" cy="4572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2.2.3  for</a:t>
            </a:r>
            <a:r>
              <a:rPr lang="zh-CN" altLang="en-US" sz="4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5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5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45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45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5836" grpId="0" animBg="1" autoUpdateAnimBg="0"/>
    </p:bld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Text Box 2"/>
          <p:cNvSpPr txBox="1">
            <a:spLocks noChangeArrowheads="1"/>
          </p:cNvSpPr>
          <p:nvPr/>
        </p:nvSpPr>
        <p:spPr bwMode="auto">
          <a:xfrm>
            <a:off x="685800" y="325438"/>
            <a:ext cx="7696200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2-13 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求菲波那契数列的前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n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项</a:t>
            </a:r>
          </a:p>
        </p:txBody>
      </p:sp>
      <p:sp>
        <p:nvSpPr>
          <p:cNvPr id="244739" name="Text Box 3"/>
          <p:cNvSpPr txBox="1">
            <a:spLocks noChangeArrowheads="1"/>
          </p:cNvSpPr>
          <p:nvPr/>
        </p:nvSpPr>
        <p:spPr bwMode="auto">
          <a:xfrm>
            <a:off x="762000" y="1062038"/>
            <a:ext cx="6762750" cy="1552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Fibonacci </a:t>
            </a:r>
            <a:r>
              <a:rPr kumimoji="1" lang="zh-CN" altLang="en-US" sz="2000" b="1">
                <a:latin typeface="Times New Roman" pitchFamily="18" charset="0"/>
              </a:rPr>
              <a:t>数列：</a:t>
            </a:r>
            <a:r>
              <a:rPr kumimoji="1" lang="en-US" altLang="zh-CN" sz="2000" b="1">
                <a:latin typeface="Times New Roman" pitchFamily="18" charset="0"/>
              </a:rPr>
              <a:t>0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2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3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5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8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13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21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34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……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0</a:t>
            </a:r>
            <a:r>
              <a:rPr kumimoji="1" lang="en-US" altLang="zh-CN" sz="2000" b="1">
                <a:latin typeface="Times New Roman" pitchFamily="18" charset="0"/>
              </a:rPr>
              <a:t> = 0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1</a:t>
            </a:r>
            <a:r>
              <a:rPr kumimoji="1" lang="en-US" altLang="zh-CN" sz="2000" b="1">
                <a:latin typeface="Times New Roman" pitchFamily="18" charset="0"/>
              </a:rPr>
              <a:t> = 1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n</a:t>
            </a:r>
            <a:r>
              <a:rPr kumimoji="1" lang="en-US" altLang="zh-CN" sz="2000" b="1">
                <a:latin typeface="Times New Roman" pitchFamily="18" charset="0"/>
              </a:rPr>
              <a:t> = f</a:t>
            </a:r>
            <a:r>
              <a:rPr kumimoji="1" lang="en-US" altLang="zh-CN" sz="2000" b="1" baseline="-25000">
                <a:latin typeface="Times New Roman" pitchFamily="18" charset="0"/>
              </a:rPr>
              <a:t>n-1 </a:t>
            </a:r>
            <a:r>
              <a:rPr kumimoji="1" lang="en-US" altLang="zh-CN" sz="2000" b="1">
                <a:latin typeface="Times New Roman" pitchFamily="18" charset="0"/>
              </a:rPr>
              <a:t>+ f</a:t>
            </a:r>
            <a:r>
              <a:rPr kumimoji="1" lang="en-US" altLang="zh-CN" sz="2000" b="1" baseline="-25000">
                <a:latin typeface="Times New Roman" pitchFamily="18" charset="0"/>
              </a:rPr>
              <a:t>n-2</a:t>
            </a:r>
            <a:r>
              <a:rPr kumimoji="1" lang="en-US" altLang="zh-CN" sz="2000" b="1">
                <a:latin typeface="Times New Roman" pitchFamily="18" charset="0"/>
              </a:rPr>
              <a:t>	( n &gt;= 2 )</a:t>
            </a:r>
          </a:p>
        </p:txBody>
      </p:sp>
      <p:grpSp>
        <p:nvGrpSpPr>
          <p:cNvPr id="244740" name="Group 4"/>
          <p:cNvGrpSpPr>
            <a:grpSpLocks/>
          </p:cNvGrpSpPr>
          <p:nvPr/>
        </p:nvGrpSpPr>
        <p:grpSpPr bwMode="auto">
          <a:xfrm>
            <a:off x="2260600" y="3786188"/>
            <a:ext cx="1701800" cy="381000"/>
            <a:chOff x="1424" y="2544"/>
            <a:chExt cx="1072" cy="240"/>
          </a:xfrm>
        </p:grpSpPr>
        <p:sp>
          <p:nvSpPr>
            <p:cNvPr id="244753" name="Rectangle 5"/>
            <p:cNvSpPr>
              <a:spLocks noChangeArrowheads="1"/>
            </p:cNvSpPr>
            <p:nvPr/>
          </p:nvSpPr>
          <p:spPr bwMode="auto">
            <a:xfrm>
              <a:off x="1680" y="2544"/>
              <a:ext cx="816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244754" name="Text Box 6"/>
            <p:cNvSpPr txBox="1">
              <a:spLocks noChangeArrowheads="1"/>
            </p:cNvSpPr>
            <p:nvPr/>
          </p:nvSpPr>
          <p:spPr bwMode="auto">
            <a:xfrm>
              <a:off x="1424" y="2544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a0</a:t>
              </a:r>
            </a:p>
          </p:txBody>
        </p:sp>
      </p:grpSp>
      <p:grpSp>
        <p:nvGrpSpPr>
          <p:cNvPr id="244741" name="Group 7"/>
          <p:cNvGrpSpPr>
            <a:grpSpLocks/>
          </p:cNvGrpSpPr>
          <p:nvPr/>
        </p:nvGrpSpPr>
        <p:grpSpPr bwMode="auto">
          <a:xfrm>
            <a:off x="4927600" y="3786188"/>
            <a:ext cx="1701800" cy="381000"/>
            <a:chOff x="3104" y="2544"/>
            <a:chExt cx="1072" cy="240"/>
          </a:xfrm>
        </p:grpSpPr>
        <p:sp>
          <p:nvSpPr>
            <p:cNvPr id="244751" name="Rectangle 8"/>
            <p:cNvSpPr>
              <a:spLocks noChangeArrowheads="1"/>
            </p:cNvSpPr>
            <p:nvPr/>
          </p:nvSpPr>
          <p:spPr bwMode="auto">
            <a:xfrm>
              <a:off x="3360" y="2544"/>
              <a:ext cx="816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44752" name="Text Box 9"/>
            <p:cNvSpPr txBox="1">
              <a:spLocks noChangeArrowheads="1"/>
            </p:cNvSpPr>
            <p:nvPr/>
          </p:nvSpPr>
          <p:spPr bwMode="auto">
            <a:xfrm>
              <a:off x="3104" y="2544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a1</a:t>
              </a:r>
            </a:p>
          </p:txBody>
        </p:sp>
      </p:grpSp>
      <p:sp>
        <p:nvSpPr>
          <p:cNvPr id="244742" name="Text Box 10"/>
          <p:cNvSpPr txBox="1">
            <a:spLocks noChangeArrowheads="1"/>
          </p:cNvSpPr>
          <p:nvPr/>
        </p:nvSpPr>
        <p:spPr bwMode="auto">
          <a:xfrm>
            <a:off x="3154363" y="3389313"/>
            <a:ext cx="350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f</a:t>
            </a:r>
            <a:r>
              <a:rPr kumimoji="1" lang="en-US" altLang="zh-CN" sz="2000" b="1" baseline="-25000">
                <a:solidFill>
                  <a:srgbClr val="0033CC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44743" name="Text Box 11"/>
          <p:cNvSpPr txBox="1">
            <a:spLocks noChangeArrowheads="1"/>
          </p:cNvSpPr>
          <p:nvPr/>
        </p:nvSpPr>
        <p:spPr bwMode="auto">
          <a:xfrm>
            <a:off x="5821363" y="3389313"/>
            <a:ext cx="350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sz="2000" b="1" i="1">
                <a:solidFill>
                  <a:srgbClr val="FF0000"/>
                </a:solidFill>
                <a:latin typeface="Times New Roman" pitchFamily="18" charset="0"/>
              </a:rPr>
              <a:t>f</a:t>
            </a:r>
            <a:r>
              <a:rPr kumimoji="1" lang="en-US" altLang="zh-CN" sz="2000" b="1" i="1" baseline="-25000">
                <a:solidFill>
                  <a:srgbClr val="FF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244744" name="AutoShape 12"/>
          <p:cNvSpPr>
            <a:spLocks noChangeArrowheads="1"/>
          </p:cNvSpPr>
          <p:nvPr/>
        </p:nvSpPr>
        <p:spPr bwMode="auto">
          <a:xfrm>
            <a:off x="3509963" y="4271963"/>
            <a:ext cx="2279650" cy="720725"/>
          </a:xfrm>
          <a:prstGeom prst="flowChartMerge">
            <a:avLst/>
          </a:prstGeom>
          <a:solidFill>
            <a:srgbClr val="FFE1FF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latin typeface="Times New Roman" pitchFamily="18" charset="0"/>
              </a:rPr>
              <a:t>3 + 2</a:t>
            </a:r>
          </a:p>
        </p:txBody>
      </p:sp>
      <p:grpSp>
        <p:nvGrpSpPr>
          <p:cNvPr id="244745" name="Group 13"/>
          <p:cNvGrpSpPr>
            <a:grpSpLocks/>
          </p:cNvGrpSpPr>
          <p:nvPr/>
        </p:nvGrpSpPr>
        <p:grpSpPr bwMode="auto">
          <a:xfrm flipH="1">
            <a:off x="4648200" y="4167188"/>
            <a:ext cx="1371600" cy="990600"/>
            <a:chOff x="2064" y="2784"/>
            <a:chExt cx="864" cy="624"/>
          </a:xfrm>
        </p:grpSpPr>
        <p:sp>
          <p:nvSpPr>
            <p:cNvPr id="244748" name="Line 14"/>
            <p:cNvSpPr>
              <a:spLocks noChangeShapeType="1"/>
            </p:cNvSpPr>
            <p:nvPr/>
          </p:nvSpPr>
          <p:spPr bwMode="auto">
            <a:xfrm>
              <a:off x="2928" y="3312"/>
              <a:ext cx="0" cy="9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44749" name="Line 15"/>
            <p:cNvSpPr>
              <a:spLocks noChangeShapeType="1"/>
            </p:cNvSpPr>
            <p:nvPr/>
          </p:nvSpPr>
          <p:spPr bwMode="auto">
            <a:xfrm flipH="1">
              <a:off x="2064" y="3408"/>
              <a:ext cx="86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44750" name="Line 16"/>
            <p:cNvSpPr>
              <a:spLocks noChangeShapeType="1"/>
            </p:cNvSpPr>
            <p:nvPr/>
          </p:nvSpPr>
          <p:spPr bwMode="auto">
            <a:xfrm flipV="1">
              <a:off x="2064" y="2784"/>
              <a:ext cx="0" cy="62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stealth" w="med" len="lg"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846865" name="Rectangle 17"/>
          <p:cNvSpPr>
            <a:spLocks noChangeArrowheads="1"/>
          </p:cNvSpPr>
          <p:nvPr/>
        </p:nvSpPr>
        <p:spPr bwMode="auto">
          <a:xfrm>
            <a:off x="5861050" y="3892550"/>
            <a:ext cx="311150" cy="27463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60000"/>
              </a:lnSpc>
            </a:pPr>
            <a:r>
              <a:rPr kumimoji="1" lang="en-US" altLang="zh-CN" sz="2000" b="1">
                <a:solidFill>
                  <a:srgbClr val="FF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244747" name="Rectangle 1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-100013"/>
            <a:ext cx="1295400" cy="4572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2.2.3  for</a:t>
            </a:r>
            <a:r>
              <a:rPr lang="zh-CN" altLang="en-US" sz="4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4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6865" grpId="0" animBg="1" autoUpdateAnimBg="0"/>
    </p:bld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Text Box 2"/>
          <p:cNvSpPr txBox="1">
            <a:spLocks noChangeArrowheads="1"/>
          </p:cNvSpPr>
          <p:nvPr/>
        </p:nvSpPr>
        <p:spPr bwMode="auto">
          <a:xfrm>
            <a:off x="685800" y="325438"/>
            <a:ext cx="7696200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2-13 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求菲波那契数列的前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n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项</a:t>
            </a:r>
          </a:p>
        </p:txBody>
      </p:sp>
      <p:sp>
        <p:nvSpPr>
          <p:cNvPr id="245763" name="Text Box 3"/>
          <p:cNvSpPr txBox="1">
            <a:spLocks noChangeArrowheads="1"/>
          </p:cNvSpPr>
          <p:nvPr/>
        </p:nvSpPr>
        <p:spPr bwMode="auto">
          <a:xfrm>
            <a:off x="762000" y="1062038"/>
            <a:ext cx="6762750" cy="1552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Fibonacci </a:t>
            </a:r>
            <a:r>
              <a:rPr kumimoji="1" lang="zh-CN" altLang="en-US" sz="2000" b="1">
                <a:latin typeface="Times New Roman" pitchFamily="18" charset="0"/>
              </a:rPr>
              <a:t>数列：</a:t>
            </a:r>
            <a:r>
              <a:rPr kumimoji="1" lang="en-US" altLang="zh-CN" sz="2000" b="1">
                <a:latin typeface="Times New Roman" pitchFamily="18" charset="0"/>
              </a:rPr>
              <a:t>0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2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3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5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8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13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21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34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……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0</a:t>
            </a:r>
            <a:r>
              <a:rPr kumimoji="1" lang="en-US" altLang="zh-CN" sz="2000" b="1">
                <a:latin typeface="Times New Roman" pitchFamily="18" charset="0"/>
              </a:rPr>
              <a:t> = 0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1</a:t>
            </a:r>
            <a:r>
              <a:rPr kumimoji="1" lang="en-US" altLang="zh-CN" sz="2000" b="1">
                <a:latin typeface="Times New Roman" pitchFamily="18" charset="0"/>
              </a:rPr>
              <a:t> = 1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n</a:t>
            </a:r>
            <a:r>
              <a:rPr kumimoji="1" lang="en-US" altLang="zh-CN" sz="2000" b="1">
                <a:latin typeface="Times New Roman" pitchFamily="18" charset="0"/>
              </a:rPr>
              <a:t> = f</a:t>
            </a:r>
            <a:r>
              <a:rPr kumimoji="1" lang="en-US" altLang="zh-CN" sz="2000" b="1" baseline="-25000">
                <a:latin typeface="Times New Roman" pitchFamily="18" charset="0"/>
              </a:rPr>
              <a:t>n-1 </a:t>
            </a:r>
            <a:r>
              <a:rPr kumimoji="1" lang="en-US" altLang="zh-CN" sz="2000" b="1">
                <a:latin typeface="Times New Roman" pitchFamily="18" charset="0"/>
              </a:rPr>
              <a:t>+ f</a:t>
            </a:r>
            <a:r>
              <a:rPr kumimoji="1" lang="en-US" altLang="zh-CN" sz="2000" b="1" baseline="-25000">
                <a:latin typeface="Times New Roman" pitchFamily="18" charset="0"/>
              </a:rPr>
              <a:t>n-2</a:t>
            </a:r>
            <a:r>
              <a:rPr kumimoji="1" lang="en-US" altLang="zh-CN" sz="2000" b="1">
                <a:latin typeface="Times New Roman" pitchFamily="18" charset="0"/>
              </a:rPr>
              <a:t>	( n &gt;= 2 )</a:t>
            </a:r>
          </a:p>
        </p:txBody>
      </p:sp>
      <p:grpSp>
        <p:nvGrpSpPr>
          <p:cNvPr id="245764" name="Group 4"/>
          <p:cNvGrpSpPr>
            <a:grpSpLocks/>
          </p:cNvGrpSpPr>
          <p:nvPr/>
        </p:nvGrpSpPr>
        <p:grpSpPr bwMode="auto">
          <a:xfrm>
            <a:off x="2260600" y="3786188"/>
            <a:ext cx="1701800" cy="381000"/>
            <a:chOff x="1424" y="2544"/>
            <a:chExt cx="1072" cy="240"/>
          </a:xfrm>
        </p:grpSpPr>
        <p:sp>
          <p:nvSpPr>
            <p:cNvPr id="245776" name="Rectangle 5"/>
            <p:cNvSpPr>
              <a:spLocks noChangeArrowheads="1"/>
            </p:cNvSpPr>
            <p:nvPr/>
          </p:nvSpPr>
          <p:spPr bwMode="auto">
            <a:xfrm>
              <a:off x="1680" y="2544"/>
              <a:ext cx="816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245777" name="Text Box 6"/>
            <p:cNvSpPr txBox="1">
              <a:spLocks noChangeArrowheads="1"/>
            </p:cNvSpPr>
            <p:nvPr/>
          </p:nvSpPr>
          <p:spPr bwMode="auto">
            <a:xfrm>
              <a:off x="1424" y="2544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a0</a:t>
              </a:r>
            </a:p>
          </p:txBody>
        </p:sp>
      </p:grpSp>
      <p:grpSp>
        <p:nvGrpSpPr>
          <p:cNvPr id="245765" name="Group 7"/>
          <p:cNvGrpSpPr>
            <a:grpSpLocks/>
          </p:cNvGrpSpPr>
          <p:nvPr/>
        </p:nvGrpSpPr>
        <p:grpSpPr bwMode="auto">
          <a:xfrm>
            <a:off x="4927600" y="3786188"/>
            <a:ext cx="1701800" cy="381000"/>
            <a:chOff x="3104" y="2544"/>
            <a:chExt cx="1072" cy="240"/>
          </a:xfrm>
        </p:grpSpPr>
        <p:sp>
          <p:nvSpPr>
            <p:cNvPr id="245774" name="Rectangle 8"/>
            <p:cNvSpPr>
              <a:spLocks noChangeArrowheads="1"/>
            </p:cNvSpPr>
            <p:nvPr/>
          </p:nvSpPr>
          <p:spPr bwMode="auto">
            <a:xfrm>
              <a:off x="3360" y="2544"/>
              <a:ext cx="816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245775" name="Text Box 9"/>
            <p:cNvSpPr txBox="1">
              <a:spLocks noChangeArrowheads="1"/>
            </p:cNvSpPr>
            <p:nvPr/>
          </p:nvSpPr>
          <p:spPr bwMode="auto">
            <a:xfrm>
              <a:off x="3104" y="2544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a1</a:t>
              </a:r>
            </a:p>
          </p:txBody>
        </p:sp>
      </p:grpSp>
      <p:sp>
        <p:nvSpPr>
          <p:cNvPr id="847882" name="AutoShape 10"/>
          <p:cNvSpPr>
            <a:spLocks noChangeArrowheads="1"/>
          </p:cNvSpPr>
          <p:nvPr/>
        </p:nvSpPr>
        <p:spPr bwMode="auto">
          <a:xfrm>
            <a:off x="3509963" y="4271963"/>
            <a:ext cx="2279650" cy="720725"/>
          </a:xfrm>
          <a:prstGeom prst="flowChartMerge">
            <a:avLst/>
          </a:prstGeom>
          <a:solidFill>
            <a:srgbClr val="FFE1FF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latin typeface="Times New Roman" pitchFamily="18" charset="0"/>
              </a:rPr>
              <a:t>3 + 5</a:t>
            </a: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276600" y="4167188"/>
            <a:ext cx="1371600" cy="990600"/>
            <a:chOff x="2064" y="2784"/>
            <a:chExt cx="864" cy="624"/>
          </a:xfrm>
        </p:grpSpPr>
        <p:sp>
          <p:nvSpPr>
            <p:cNvPr id="245771" name="Line 12"/>
            <p:cNvSpPr>
              <a:spLocks noChangeShapeType="1"/>
            </p:cNvSpPr>
            <p:nvPr/>
          </p:nvSpPr>
          <p:spPr bwMode="auto">
            <a:xfrm>
              <a:off x="2928" y="3312"/>
              <a:ext cx="0" cy="9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45772" name="Line 13"/>
            <p:cNvSpPr>
              <a:spLocks noChangeShapeType="1"/>
            </p:cNvSpPr>
            <p:nvPr/>
          </p:nvSpPr>
          <p:spPr bwMode="auto">
            <a:xfrm flipH="1">
              <a:off x="2064" y="3408"/>
              <a:ext cx="86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45773" name="Line 14"/>
            <p:cNvSpPr>
              <a:spLocks noChangeShapeType="1"/>
            </p:cNvSpPr>
            <p:nvPr/>
          </p:nvSpPr>
          <p:spPr bwMode="auto">
            <a:xfrm flipV="1">
              <a:off x="2064" y="2784"/>
              <a:ext cx="0" cy="62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stealth" w="med" len="lg"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245768" name="Text Box 15"/>
          <p:cNvSpPr txBox="1">
            <a:spLocks noChangeArrowheads="1"/>
          </p:cNvSpPr>
          <p:nvPr/>
        </p:nvSpPr>
        <p:spPr bwMode="auto">
          <a:xfrm>
            <a:off x="3154363" y="3389313"/>
            <a:ext cx="350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f</a:t>
            </a:r>
            <a:r>
              <a:rPr kumimoji="1" lang="en-US" altLang="zh-CN" sz="2000" b="1" baseline="-25000">
                <a:solidFill>
                  <a:srgbClr val="0033CC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45769" name="Text Box 16"/>
          <p:cNvSpPr txBox="1">
            <a:spLocks noChangeArrowheads="1"/>
          </p:cNvSpPr>
          <p:nvPr/>
        </p:nvSpPr>
        <p:spPr bwMode="auto">
          <a:xfrm>
            <a:off x="5821363" y="3389313"/>
            <a:ext cx="350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f</a:t>
            </a:r>
            <a:r>
              <a:rPr kumimoji="1" lang="en-US" altLang="zh-CN" sz="2000" b="1" baseline="-25000">
                <a:solidFill>
                  <a:srgbClr val="0033CC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245770" name="Rectangle 1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-100013"/>
            <a:ext cx="1295400" cy="4572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2.2.3  for</a:t>
            </a:r>
            <a:r>
              <a:rPr lang="zh-CN" altLang="en-US" sz="4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7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7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47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47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7882" grpId="0" animBg="1" autoUpdateAnimBg="0"/>
    </p:bld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786" name="Group 2"/>
          <p:cNvGrpSpPr>
            <a:grpSpLocks/>
          </p:cNvGrpSpPr>
          <p:nvPr/>
        </p:nvGrpSpPr>
        <p:grpSpPr bwMode="auto">
          <a:xfrm>
            <a:off x="2260600" y="3786188"/>
            <a:ext cx="1701800" cy="381000"/>
            <a:chOff x="1424" y="2544"/>
            <a:chExt cx="1072" cy="240"/>
          </a:xfrm>
        </p:grpSpPr>
        <p:sp>
          <p:nvSpPr>
            <p:cNvPr id="246801" name="Rectangle 3"/>
            <p:cNvSpPr>
              <a:spLocks noChangeArrowheads="1"/>
            </p:cNvSpPr>
            <p:nvPr/>
          </p:nvSpPr>
          <p:spPr bwMode="auto">
            <a:xfrm>
              <a:off x="1680" y="2544"/>
              <a:ext cx="816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246802" name="Text Box 4"/>
            <p:cNvSpPr txBox="1">
              <a:spLocks noChangeArrowheads="1"/>
            </p:cNvSpPr>
            <p:nvPr/>
          </p:nvSpPr>
          <p:spPr bwMode="auto">
            <a:xfrm>
              <a:off x="1424" y="2544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a0</a:t>
              </a:r>
            </a:p>
          </p:txBody>
        </p:sp>
      </p:grpSp>
      <p:sp>
        <p:nvSpPr>
          <p:cNvPr id="246787" name="Text Box 5"/>
          <p:cNvSpPr txBox="1">
            <a:spLocks noChangeArrowheads="1"/>
          </p:cNvSpPr>
          <p:nvPr/>
        </p:nvSpPr>
        <p:spPr bwMode="auto">
          <a:xfrm>
            <a:off x="685800" y="325438"/>
            <a:ext cx="7696200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2-13 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求菲波那契数列的前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n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项</a:t>
            </a:r>
          </a:p>
        </p:txBody>
      </p:sp>
      <p:sp>
        <p:nvSpPr>
          <p:cNvPr id="246788" name="Text Box 6"/>
          <p:cNvSpPr txBox="1">
            <a:spLocks noChangeArrowheads="1"/>
          </p:cNvSpPr>
          <p:nvPr/>
        </p:nvSpPr>
        <p:spPr bwMode="auto">
          <a:xfrm>
            <a:off x="762000" y="1062038"/>
            <a:ext cx="6762750" cy="1552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Fibonacci </a:t>
            </a:r>
            <a:r>
              <a:rPr kumimoji="1" lang="zh-CN" altLang="en-US" sz="2000" b="1">
                <a:latin typeface="Times New Roman" pitchFamily="18" charset="0"/>
              </a:rPr>
              <a:t>数列：</a:t>
            </a:r>
            <a:r>
              <a:rPr kumimoji="1" lang="en-US" altLang="zh-CN" sz="2000" b="1">
                <a:latin typeface="Times New Roman" pitchFamily="18" charset="0"/>
              </a:rPr>
              <a:t>0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2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3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5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8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13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21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34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……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0</a:t>
            </a:r>
            <a:r>
              <a:rPr kumimoji="1" lang="en-US" altLang="zh-CN" sz="2000" b="1">
                <a:latin typeface="Times New Roman" pitchFamily="18" charset="0"/>
              </a:rPr>
              <a:t> = 0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1</a:t>
            </a:r>
            <a:r>
              <a:rPr kumimoji="1" lang="en-US" altLang="zh-CN" sz="2000" b="1">
                <a:latin typeface="Times New Roman" pitchFamily="18" charset="0"/>
              </a:rPr>
              <a:t> = 1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n</a:t>
            </a:r>
            <a:r>
              <a:rPr kumimoji="1" lang="en-US" altLang="zh-CN" sz="2000" b="1">
                <a:latin typeface="Times New Roman" pitchFamily="18" charset="0"/>
              </a:rPr>
              <a:t> = f</a:t>
            </a:r>
            <a:r>
              <a:rPr kumimoji="1" lang="en-US" altLang="zh-CN" sz="2000" b="1" baseline="-25000">
                <a:latin typeface="Times New Roman" pitchFamily="18" charset="0"/>
              </a:rPr>
              <a:t>n-1 </a:t>
            </a:r>
            <a:r>
              <a:rPr kumimoji="1" lang="en-US" altLang="zh-CN" sz="2000" b="1">
                <a:latin typeface="Times New Roman" pitchFamily="18" charset="0"/>
              </a:rPr>
              <a:t>+ f</a:t>
            </a:r>
            <a:r>
              <a:rPr kumimoji="1" lang="en-US" altLang="zh-CN" sz="2000" b="1" baseline="-25000">
                <a:latin typeface="Times New Roman" pitchFamily="18" charset="0"/>
              </a:rPr>
              <a:t>n-2</a:t>
            </a:r>
            <a:r>
              <a:rPr kumimoji="1" lang="en-US" altLang="zh-CN" sz="2000" b="1">
                <a:latin typeface="Times New Roman" pitchFamily="18" charset="0"/>
              </a:rPr>
              <a:t>	( n &gt;= 2 )</a:t>
            </a:r>
          </a:p>
        </p:txBody>
      </p:sp>
      <p:grpSp>
        <p:nvGrpSpPr>
          <p:cNvPr id="246789" name="Group 7"/>
          <p:cNvGrpSpPr>
            <a:grpSpLocks/>
          </p:cNvGrpSpPr>
          <p:nvPr/>
        </p:nvGrpSpPr>
        <p:grpSpPr bwMode="auto">
          <a:xfrm>
            <a:off x="4927600" y="3786188"/>
            <a:ext cx="1701800" cy="381000"/>
            <a:chOff x="3104" y="2544"/>
            <a:chExt cx="1072" cy="240"/>
          </a:xfrm>
        </p:grpSpPr>
        <p:sp>
          <p:nvSpPr>
            <p:cNvPr id="246799" name="Rectangle 8"/>
            <p:cNvSpPr>
              <a:spLocks noChangeArrowheads="1"/>
            </p:cNvSpPr>
            <p:nvPr/>
          </p:nvSpPr>
          <p:spPr bwMode="auto">
            <a:xfrm>
              <a:off x="3360" y="2544"/>
              <a:ext cx="816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246800" name="Text Box 9"/>
            <p:cNvSpPr txBox="1">
              <a:spLocks noChangeArrowheads="1"/>
            </p:cNvSpPr>
            <p:nvPr/>
          </p:nvSpPr>
          <p:spPr bwMode="auto">
            <a:xfrm>
              <a:off x="3104" y="2544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a1</a:t>
              </a:r>
            </a:p>
          </p:txBody>
        </p:sp>
      </p:grpSp>
      <p:sp>
        <p:nvSpPr>
          <p:cNvPr id="246790" name="AutoShape 10"/>
          <p:cNvSpPr>
            <a:spLocks noChangeArrowheads="1"/>
          </p:cNvSpPr>
          <p:nvPr/>
        </p:nvSpPr>
        <p:spPr bwMode="auto">
          <a:xfrm>
            <a:off x="3509963" y="4271963"/>
            <a:ext cx="2279650" cy="720725"/>
          </a:xfrm>
          <a:prstGeom prst="flowChartMerge">
            <a:avLst/>
          </a:prstGeom>
          <a:solidFill>
            <a:srgbClr val="FFE1FF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latin typeface="Times New Roman" pitchFamily="18" charset="0"/>
              </a:rPr>
              <a:t>3 + 5</a:t>
            </a:r>
          </a:p>
        </p:txBody>
      </p:sp>
      <p:grpSp>
        <p:nvGrpSpPr>
          <p:cNvPr id="246791" name="Group 11"/>
          <p:cNvGrpSpPr>
            <a:grpSpLocks/>
          </p:cNvGrpSpPr>
          <p:nvPr/>
        </p:nvGrpSpPr>
        <p:grpSpPr bwMode="auto">
          <a:xfrm>
            <a:off x="3276600" y="4167188"/>
            <a:ext cx="1371600" cy="990600"/>
            <a:chOff x="2064" y="2784"/>
            <a:chExt cx="864" cy="624"/>
          </a:xfrm>
        </p:grpSpPr>
        <p:sp>
          <p:nvSpPr>
            <p:cNvPr id="246796" name="Line 12"/>
            <p:cNvSpPr>
              <a:spLocks noChangeShapeType="1"/>
            </p:cNvSpPr>
            <p:nvPr/>
          </p:nvSpPr>
          <p:spPr bwMode="auto">
            <a:xfrm>
              <a:off x="2928" y="3312"/>
              <a:ext cx="0" cy="9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46797" name="Line 13"/>
            <p:cNvSpPr>
              <a:spLocks noChangeShapeType="1"/>
            </p:cNvSpPr>
            <p:nvPr/>
          </p:nvSpPr>
          <p:spPr bwMode="auto">
            <a:xfrm flipH="1">
              <a:off x="2064" y="3408"/>
              <a:ext cx="86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46798" name="Line 14"/>
            <p:cNvSpPr>
              <a:spLocks noChangeShapeType="1"/>
            </p:cNvSpPr>
            <p:nvPr/>
          </p:nvSpPr>
          <p:spPr bwMode="auto">
            <a:xfrm flipV="1">
              <a:off x="2064" y="2784"/>
              <a:ext cx="0" cy="62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stealth" w="med" len="lg"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246792" name="Text Box 15"/>
          <p:cNvSpPr txBox="1">
            <a:spLocks noChangeArrowheads="1"/>
          </p:cNvSpPr>
          <p:nvPr/>
        </p:nvSpPr>
        <p:spPr bwMode="auto">
          <a:xfrm>
            <a:off x="3154363" y="3389313"/>
            <a:ext cx="350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sz="2000" b="1" i="1">
                <a:solidFill>
                  <a:srgbClr val="FF0000"/>
                </a:solidFill>
                <a:latin typeface="Times New Roman" pitchFamily="18" charset="0"/>
              </a:rPr>
              <a:t>f</a:t>
            </a:r>
            <a:r>
              <a:rPr kumimoji="1" lang="en-US" altLang="zh-CN" sz="2000" b="1" i="1" baseline="-25000">
                <a:solidFill>
                  <a:srgbClr val="FF000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246793" name="Text Box 16"/>
          <p:cNvSpPr txBox="1">
            <a:spLocks noChangeArrowheads="1"/>
          </p:cNvSpPr>
          <p:nvPr/>
        </p:nvSpPr>
        <p:spPr bwMode="auto">
          <a:xfrm>
            <a:off x="5821363" y="3389313"/>
            <a:ext cx="350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f</a:t>
            </a:r>
            <a:r>
              <a:rPr kumimoji="1" lang="en-US" altLang="zh-CN" sz="2000" b="1" baseline="-25000">
                <a:solidFill>
                  <a:srgbClr val="0033CC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848913" name="Rectangle 17"/>
          <p:cNvSpPr>
            <a:spLocks noChangeArrowheads="1"/>
          </p:cNvSpPr>
          <p:nvPr/>
        </p:nvSpPr>
        <p:spPr bwMode="auto">
          <a:xfrm>
            <a:off x="3124200" y="3892550"/>
            <a:ext cx="311150" cy="27463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60000"/>
              </a:lnSpc>
            </a:pPr>
            <a:r>
              <a:rPr kumimoji="1" lang="en-US" altLang="zh-CN" sz="2000" b="1">
                <a:solidFill>
                  <a:srgbClr val="FF000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246795" name="Rectangle 1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-100013"/>
            <a:ext cx="1295400" cy="4572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2.2.3  for</a:t>
            </a:r>
            <a:r>
              <a:rPr lang="zh-CN" altLang="en-US" sz="4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4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8913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533400" y="2640013"/>
            <a:ext cx="41148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851" name="Rectangle 6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2.1.1  if 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515079" name="Rectangle 7"/>
          <p:cNvSpPr>
            <a:spLocks noChangeArrowheads="1"/>
          </p:cNvSpPr>
          <p:nvPr/>
        </p:nvSpPr>
        <p:spPr bwMode="auto">
          <a:xfrm>
            <a:off x="457200" y="1573213"/>
            <a:ext cx="4191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  <a:defRPr/>
            </a:pPr>
            <a:r>
              <a:rPr kumimoji="1" lang="zh-CN" altLang="en-US" sz="2000" b="1" i="1">
                <a:solidFill>
                  <a:srgbClr val="009900"/>
                </a:solidFill>
                <a:latin typeface="Times New Roman" pitchFamily="18" charset="0"/>
              </a:rPr>
              <a:t>例：</a:t>
            </a:r>
          </a:p>
          <a:p>
            <a:pPr eaLnBrk="1" hangingPunct="1">
              <a:lnSpc>
                <a:spcPct val="16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  <a:defRPr/>
            </a:pPr>
            <a:r>
              <a:rPr kumimoji="1" lang="zh-CN" alt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   </a:t>
            </a:r>
            <a:r>
              <a:rPr kumimoji="1" lang="en-US" altLang="zh-CN" sz="2000" b="1">
                <a:latin typeface="Times New Roman" pitchFamily="18" charset="0"/>
              </a:rPr>
              <a:t>:</a:t>
            </a:r>
            <a:endParaRPr kumimoji="1" lang="en-US" altLang="zh-CN" sz="2000">
              <a:latin typeface="Times New Roman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  <a:defRPr/>
            </a:pPr>
            <a:r>
              <a:rPr kumimoji="1" lang="en-US" altLang="zh-CN" sz="2000" b="1">
                <a:solidFill>
                  <a:srgbClr val="FFFFFF"/>
                </a:solidFill>
                <a:latin typeface="Times New Roman" pitchFamily="18" charset="0"/>
              </a:rPr>
              <a:t>if  ( b &gt; a )</a:t>
            </a:r>
            <a:r>
              <a:rPr kumimoji="1" lang="en-US" altLang="zh-CN" sz="2000" b="1">
                <a:latin typeface="Times New Roman" pitchFamily="18" charset="0"/>
              </a:rPr>
              <a:t>   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  <a:defRPr/>
            </a:pPr>
            <a:r>
              <a:rPr kumimoji="1" lang="en-US" altLang="zh-CN" sz="2000" b="1">
                <a:latin typeface="Times New Roman" pitchFamily="18" charset="0"/>
              </a:rPr>
              <a:t>      max = b ;  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  <a:defRPr/>
            </a:pPr>
            <a:r>
              <a:rPr kumimoji="1" lang="en-US" altLang="zh-CN" sz="2000" b="1">
                <a:latin typeface="Times New Roman" pitchFamily="18" charset="0"/>
              </a:rPr>
              <a:t>   else   max = a 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  <a:defRPr/>
            </a:pPr>
            <a:r>
              <a:rPr kumimoji="1" lang="en-US" altLang="zh-CN" sz="2000" b="1">
                <a:latin typeface="Times New Roman" pitchFamily="18" charset="0"/>
              </a:rPr>
              <a:t>cout &lt;&lt; "max = " &lt;&lt; max &lt;&lt; endl;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  <a:defRPr/>
            </a:pPr>
            <a:r>
              <a:rPr kumimoji="1" lang="en-US" altLang="zh-CN" sz="2000" b="1">
                <a:latin typeface="Times New Roman" pitchFamily="18" charset="0"/>
              </a:rPr>
              <a:t>        :</a:t>
            </a:r>
          </a:p>
        </p:txBody>
      </p:sp>
      <p:grpSp>
        <p:nvGrpSpPr>
          <p:cNvPr id="78853" name="Group 8"/>
          <p:cNvGrpSpPr>
            <a:grpSpLocks/>
          </p:cNvGrpSpPr>
          <p:nvPr/>
        </p:nvGrpSpPr>
        <p:grpSpPr bwMode="auto">
          <a:xfrm>
            <a:off x="4953000" y="2320925"/>
            <a:ext cx="3505200" cy="1387475"/>
            <a:chOff x="3024" y="1863"/>
            <a:chExt cx="2208" cy="874"/>
          </a:xfrm>
        </p:grpSpPr>
        <p:sp>
          <p:nvSpPr>
            <p:cNvPr id="515081" name="Rectangle 9"/>
            <p:cNvSpPr>
              <a:spLocks noChangeArrowheads="1"/>
            </p:cNvSpPr>
            <p:nvPr/>
          </p:nvSpPr>
          <p:spPr bwMode="auto">
            <a:xfrm>
              <a:off x="3264" y="1872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latin typeface="Times New Roman" pitchFamily="18" charset="0"/>
                </a:rPr>
                <a:t>7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515082" name="Rectangle 10"/>
            <p:cNvSpPr>
              <a:spLocks noChangeArrowheads="1"/>
            </p:cNvSpPr>
            <p:nvPr/>
          </p:nvSpPr>
          <p:spPr bwMode="auto">
            <a:xfrm>
              <a:off x="4560" y="1872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latin typeface="Times New Roman" pitchFamily="18" charset="0"/>
                </a:rPr>
                <a:t>3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515083" name="Text Box 11"/>
            <p:cNvSpPr txBox="1">
              <a:spLocks noChangeArrowheads="1"/>
            </p:cNvSpPr>
            <p:nvPr/>
          </p:nvSpPr>
          <p:spPr bwMode="auto">
            <a:xfrm>
              <a:off x="3024" y="1863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a</a:t>
              </a:r>
              <a:endParaRPr kumimoji="1"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5084" name="Text Box 12"/>
            <p:cNvSpPr txBox="1">
              <a:spLocks noChangeArrowheads="1"/>
            </p:cNvSpPr>
            <p:nvPr/>
          </p:nvSpPr>
          <p:spPr bwMode="auto">
            <a:xfrm>
              <a:off x="4312" y="1863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b</a:t>
              </a:r>
              <a:endParaRPr kumimoji="1"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5085" name="Rectangle 13"/>
            <p:cNvSpPr>
              <a:spLocks noChangeArrowheads="1"/>
            </p:cNvSpPr>
            <p:nvPr/>
          </p:nvSpPr>
          <p:spPr bwMode="auto">
            <a:xfrm>
              <a:off x="3888" y="2496"/>
              <a:ext cx="672" cy="240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zh-CN" altLang="zh-CN" sz="2000">
                <a:latin typeface="Times New Roman" pitchFamily="18" charset="0"/>
              </a:endParaRPr>
            </a:p>
          </p:txBody>
        </p:sp>
        <p:sp>
          <p:nvSpPr>
            <p:cNvPr id="515086" name="Text Box 14"/>
            <p:cNvSpPr txBox="1">
              <a:spLocks noChangeArrowheads="1"/>
            </p:cNvSpPr>
            <p:nvPr/>
          </p:nvSpPr>
          <p:spPr bwMode="auto">
            <a:xfrm>
              <a:off x="3446" y="2487"/>
              <a:ext cx="4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max</a:t>
              </a:r>
              <a:endParaRPr kumimoji="1" lang="en-US" altLang="zh-CN" sz="20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78854" name="Rectangle 1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-26988"/>
            <a:ext cx="1104900" cy="228601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2.1.1  if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Text Box 2"/>
          <p:cNvSpPr txBox="1">
            <a:spLocks noChangeArrowheads="1"/>
          </p:cNvSpPr>
          <p:nvPr/>
        </p:nvSpPr>
        <p:spPr bwMode="auto">
          <a:xfrm>
            <a:off x="685800" y="325438"/>
            <a:ext cx="7696200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2-13 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求菲波那契数列的前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n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项</a:t>
            </a:r>
          </a:p>
        </p:txBody>
      </p:sp>
      <p:sp>
        <p:nvSpPr>
          <p:cNvPr id="247811" name="Text Box 3"/>
          <p:cNvSpPr txBox="1">
            <a:spLocks noChangeArrowheads="1"/>
          </p:cNvSpPr>
          <p:nvPr/>
        </p:nvSpPr>
        <p:spPr bwMode="auto">
          <a:xfrm>
            <a:off x="762000" y="1062038"/>
            <a:ext cx="6762750" cy="1552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Fibonacci </a:t>
            </a:r>
            <a:r>
              <a:rPr kumimoji="1" lang="zh-CN" altLang="en-US" sz="2000" b="1">
                <a:latin typeface="Times New Roman" pitchFamily="18" charset="0"/>
              </a:rPr>
              <a:t>数列：</a:t>
            </a:r>
            <a:r>
              <a:rPr kumimoji="1" lang="en-US" altLang="zh-CN" sz="2000" b="1">
                <a:latin typeface="Times New Roman" pitchFamily="18" charset="0"/>
              </a:rPr>
              <a:t>0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2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3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5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8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13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21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34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……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0</a:t>
            </a:r>
            <a:r>
              <a:rPr kumimoji="1" lang="en-US" altLang="zh-CN" sz="2000" b="1">
                <a:latin typeface="Times New Roman" pitchFamily="18" charset="0"/>
              </a:rPr>
              <a:t> = 0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1</a:t>
            </a:r>
            <a:r>
              <a:rPr kumimoji="1" lang="en-US" altLang="zh-CN" sz="2000" b="1">
                <a:latin typeface="Times New Roman" pitchFamily="18" charset="0"/>
              </a:rPr>
              <a:t> = 1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n</a:t>
            </a:r>
            <a:r>
              <a:rPr kumimoji="1" lang="en-US" altLang="zh-CN" sz="2000" b="1">
                <a:latin typeface="Times New Roman" pitchFamily="18" charset="0"/>
              </a:rPr>
              <a:t> = f</a:t>
            </a:r>
            <a:r>
              <a:rPr kumimoji="1" lang="en-US" altLang="zh-CN" sz="2000" b="1" baseline="-25000">
                <a:latin typeface="Times New Roman" pitchFamily="18" charset="0"/>
              </a:rPr>
              <a:t>n-1 </a:t>
            </a:r>
            <a:r>
              <a:rPr kumimoji="1" lang="en-US" altLang="zh-CN" sz="2000" b="1">
                <a:latin typeface="Times New Roman" pitchFamily="18" charset="0"/>
              </a:rPr>
              <a:t>+ f</a:t>
            </a:r>
            <a:r>
              <a:rPr kumimoji="1" lang="en-US" altLang="zh-CN" sz="2000" b="1" baseline="-25000">
                <a:latin typeface="Times New Roman" pitchFamily="18" charset="0"/>
              </a:rPr>
              <a:t>n-2</a:t>
            </a:r>
            <a:r>
              <a:rPr kumimoji="1" lang="en-US" altLang="zh-CN" sz="2000" b="1">
                <a:latin typeface="Times New Roman" pitchFamily="18" charset="0"/>
              </a:rPr>
              <a:t>	( n &gt;= 2 )</a:t>
            </a:r>
          </a:p>
        </p:txBody>
      </p:sp>
      <p:grpSp>
        <p:nvGrpSpPr>
          <p:cNvPr id="247812" name="Group 4"/>
          <p:cNvGrpSpPr>
            <a:grpSpLocks/>
          </p:cNvGrpSpPr>
          <p:nvPr/>
        </p:nvGrpSpPr>
        <p:grpSpPr bwMode="auto">
          <a:xfrm>
            <a:off x="2260600" y="3786188"/>
            <a:ext cx="1701800" cy="381000"/>
            <a:chOff x="1424" y="2544"/>
            <a:chExt cx="1072" cy="240"/>
          </a:xfrm>
        </p:grpSpPr>
        <p:sp>
          <p:nvSpPr>
            <p:cNvPr id="247824" name="Rectangle 5"/>
            <p:cNvSpPr>
              <a:spLocks noChangeArrowheads="1"/>
            </p:cNvSpPr>
            <p:nvPr/>
          </p:nvSpPr>
          <p:spPr bwMode="auto">
            <a:xfrm>
              <a:off x="1680" y="2544"/>
              <a:ext cx="816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8</a:t>
              </a:r>
            </a:p>
          </p:txBody>
        </p:sp>
        <p:sp>
          <p:nvSpPr>
            <p:cNvPr id="247825" name="Text Box 6"/>
            <p:cNvSpPr txBox="1">
              <a:spLocks noChangeArrowheads="1"/>
            </p:cNvSpPr>
            <p:nvPr/>
          </p:nvSpPr>
          <p:spPr bwMode="auto">
            <a:xfrm>
              <a:off x="1424" y="2544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a0</a:t>
              </a:r>
            </a:p>
          </p:txBody>
        </p:sp>
      </p:grpSp>
      <p:grpSp>
        <p:nvGrpSpPr>
          <p:cNvPr id="247813" name="Group 7"/>
          <p:cNvGrpSpPr>
            <a:grpSpLocks/>
          </p:cNvGrpSpPr>
          <p:nvPr/>
        </p:nvGrpSpPr>
        <p:grpSpPr bwMode="auto">
          <a:xfrm>
            <a:off x="4927600" y="3786188"/>
            <a:ext cx="1701800" cy="381000"/>
            <a:chOff x="3104" y="2544"/>
            <a:chExt cx="1072" cy="240"/>
          </a:xfrm>
        </p:grpSpPr>
        <p:sp>
          <p:nvSpPr>
            <p:cNvPr id="247822" name="Rectangle 8"/>
            <p:cNvSpPr>
              <a:spLocks noChangeArrowheads="1"/>
            </p:cNvSpPr>
            <p:nvPr/>
          </p:nvSpPr>
          <p:spPr bwMode="auto">
            <a:xfrm>
              <a:off x="3360" y="2544"/>
              <a:ext cx="816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247823" name="Text Box 9"/>
            <p:cNvSpPr txBox="1">
              <a:spLocks noChangeArrowheads="1"/>
            </p:cNvSpPr>
            <p:nvPr/>
          </p:nvSpPr>
          <p:spPr bwMode="auto">
            <a:xfrm>
              <a:off x="3104" y="2544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a1</a:t>
              </a:r>
            </a:p>
          </p:txBody>
        </p:sp>
      </p:grpSp>
      <p:sp>
        <p:nvSpPr>
          <p:cNvPr id="247814" name="Text Box 10"/>
          <p:cNvSpPr txBox="1">
            <a:spLocks noChangeArrowheads="1"/>
          </p:cNvSpPr>
          <p:nvPr/>
        </p:nvSpPr>
        <p:spPr bwMode="auto">
          <a:xfrm>
            <a:off x="3154363" y="3389313"/>
            <a:ext cx="350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f</a:t>
            </a:r>
            <a:r>
              <a:rPr kumimoji="1" lang="en-US" altLang="zh-CN" sz="2000" b="1" baseline="-25000">
                <a:solidFill>
                  <a:srgbClr val="0033CC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247815" name="Text Box 11"/>
          <p:cNvSpPr txBox="1">
            <a:spLocks noChangeArrowheads="1"/>
          </p:cNvSpPr>
          <p:nvPr/>
        </p:nvSpPr>
        <p:spPr bwMode="auto">
          <a:xfrm>
            <a:off x="5821363" y="3389313"/>
            <a:ext cx="350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f</a:t>
            </a:r>
            <a:r>
              <a:rPr kumimoji="1" lang="en-US" altLang="zh-CN" sz="2000" b="1" baseline="-25000">
                <a:solidFill>
                  <a:srgbClr val="0033CC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849932" name="AutoShape 12"/>
          <p:cNvSpPr>
            <a:spLocks noChangeArrowheads="1"/>
          </p:cNvSpPr>
          <p:nvPr/>
        </p:nvSpPr>
        <p:spPr bwMode="auto">
          <a:xfrm>
            <a:off x="3509963" y="4271963"/>
            <a:ext cx="2279650" cy="720725"/>
          </a:xfrm>
          <a:prstGeom prst="flowChartMerge">
            <a:avLst/>
          </a:prstGeom>
          <a:solidFill>
            <a:srgbClr val="FFE1FF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latin typeface="Times New Roman" pitchFamily="18" charset="0"/>
              </a:rPr>
              <a:t>8 + 5</a:t>
            </a: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 flipH="1">
            <a:off x="4648200" y="4167188"/>
            <a:ext cx="1371600" cy="990600"/>
            <a:chOff x="2064" y="2784"/>
            <a:chExt cx="864" cy="624"/>
          </a:xfrm>
        </p:grpSpPr>
        <p:sp>
          <p:nvSpPr>
            <p:cNvPr id="247819" name="Line 14"/>
            <p:cNvSpPr>
              <a:spLocks noChangeShapeType="1"/>
            </p:cNvSpPr>
            <p:nvPr/>
          </p:nvSpPr>
          <p:spPr bwMode="auto">
            <a:xfrm>
              <a:off x="2928" y="3312"/>
              <a:ext cx="0" cy="9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47820" name="Line 15"/>
            <p:cNvSpPr>
              <a:spLocks noChangeShapeType="1"/>
            </p:cNvSpPr>
            <p:nvPr/>
          </p:nvSpPr>
          <p:spPr bwMode="auto">
            <a:xfrm flipH="1">
              <a:off x="2064" y="3408"/>
              <a:ext cx="86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47821" name="Line 16"/>
            <p:cNvSpPr>
              <a:spLocks noChangeShapeType="1"/>
            </p:cNvSpPr>
            <p:nvPr/>
          </p:nvSpPr>
          <p:spPr bwMode="auto">
            <a:xfrm flipV="1">
              <a:off x="2064" y="2784"/>
              <a:ext cx="0" cy="62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stealth" w="med" len="lg"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247818" name="Rectangle 1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-100013"/>
            <a:ext cx="1295400" cy="4572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2.2.3  for</a:t>
            </a:r>
            <a:r>
              <a:rPr lang="zh-CN" altLang="en-US" sz="4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49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49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32" grpId="0" animBg="1" autoUpdateAnimBg="0"/>
    </p:bld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834" name="Group 2"/>
          <p:cNvGrpSpPr>
            <a:grpSpLocks/>
          </p:cNvGrpSpPr>
          <p:nvPr/>
        </p:nvGrpSpPr>
        <p:grpSpPr bwMode="auto">
          <a:xfrm>
            <a:off x="4927600" y="3786188"/>
            <a:ext cx="1701800" cy="381000"/>
            <a:chOff x="3104" y="2544"/>
            <a:chExt cx="1072" cy="240"/>
          </a:xfrm>
        </p:grpSpPr>
        <p:sp>
          <p:nvSpPr>
            <p:cNvPr id="248849" name="Rectangle 3"/>
            <p:cNvSpPr>
              <a:spLocks noChangeArrowheads="1"/>
            </p:cNvSpPr>
            <p:nvPr/>
          </p:nvSpPr>
          <p:spPr bwMode="auto">
            <a:xfrm>
              <a:off x="3360" y="2544"/>
              <a:ext cx="816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248850" name="Text Box 4"/>
            <p:cNvSpPr txBox="1">
              <a:spLocks noChangeArrowheads="1"/>
            </p:cNvSpPr>
            <p:nvPr/>
          </p:nvSpPr>
          <p:spPr bwMode="auto">
            <a:xfrm>
              <a:off x="3104" y="2544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a1</a:t>
              </a:r>
            </a:p>
          </p:txBody>
        </p:sp>
      </p:grpSp>
      <p:sp>
        <p:nvSpPr>
          <p:cNvPr id="850949" name="Rectangle 5"/>
          <p:cNvSpPr>
            <a:spLocks noChangeArrowheads="1"/>
          </p:cNvSpPr>
          <p:nvPr/>
        </p:nvSpPr>
        <p:spPr bwMode="auto">
          <a:xfrm>
            <a:off x="5797550" y="3892550"/>
            <a:ext cx="438150" cy="27463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60000"/>
              </a:lnSpc>
            </a:pPr>
            <a:r>
              <a:rPr kumimoji="1" lang="en-US" altLang="zh-CN" sz="2000" b="1">
                <a:solidFill>
                  <a:srgbClr val="FF0000"/>
                </a:solidFill>
                <a:latin typeface="Times New Roman" pitchFamily="18" charset="0"/>
              </a:rPr>
              <a:t>13</a:t>
            </a:r>
          </a:p>
        </p:txBody>
      </p:sp>
      <p:sp>
        <p:nvSpPr>
          <p:cNvPr id="248836" name="Text Box 6"/>
          <p:cNvSpPr txBox="1">
            <a:spLocks noChangeArrowheads="1"/>
          </p:cNvSpPr>
          <p:nvPr/>
        </p:nvSpPr>
        <p:spPr bwMode="auto">
          <a:xfrm>
            <a:off x="685800" y="325438"/>
            <a:ext cx="7696200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2-13 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求菲波那契数列的前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n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项</a:t>
            </a:r>
          </a:p>
        </p:txBody>
      </p:sp>
      <p:sp>
        <p:nvSpPr>
          <p:cNvPr id="248837" name="Text Box 7"/>
          <p:cNvSpPr txBox="1">
            <a:spLocks noChangeArrowheads="1"/>
          </p:cNvSpPr>
          <p:nvPr/>
        </p:nvSpPr>
        <p:spPr bwMode="auto">
          <a:xfrm>
            <a:off x="762000" y="1062038"/>
            <a:ext cx="6762750" cy="1552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Fibonacci </a:t>
            </a:r>
            <a:r>
              <a:rPr kumimoji="1" lang="zh-CN" altLang="en-US" sz="2000" b="1">
                <a:latin typeface="Times New Roman" pitchFamily="18" charset="0"/>
              </a:rPr>
              <a:t>数列：</a:t>
            </a:r>
            <a:r>
              <a:rPr kumimoji="1" lang="en-US" altLang="zh-CN" sz="2000" b="1">
                <a:latin typeface="Times New Roman" pitchFamily="18" charset="0"/>
              </a:rPr>
              <a:t>0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2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3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5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8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13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21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34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……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0</a:t>
            </a:r>
            <a:r>
              <a:rPr kumimoji="1" lang="en-US" altLang="zh-CN" sz="2000" b="1">
                <a:latin typeface="Times New Roman" pitchFamily="18" charset="0"/>
              </a:rPr>
              <a:t> = 0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1</a:t>
            </a:r>
            <a:r>
              <a:rPr kumimoji="1" lang="en-US" altLang="zh-CN" sz="2000" b="1">
                <a:latin typeface="Times New Roman" pitchFamily="18" charset="0"/>
              </a:rPr>
              <a:t> = 1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n</a:t>
            </a:r>
            <a:r>
              <a:rPr kumimoji="1" lang="en-US" altLang="zh-CN" sz="2000" b="1">
                <a:latin typeface="Times New Roman" pitchFamily="18" charset="0"/>
              </a:rPr>
              <a:t> = f</a:t>
            </a:r>
            <a:r>
              <a:rPr kumimoji="1" lang="en-US" altLang="zh-CN" sz="2000" b="1" baseline="-25000">
                <a:latin typeface="Times New Roman" pitchFamily="18" charset="0"/>
              </a:rPr>
              <a:t>n-1 </a:t>
            </a:r>
            <a:r>
              <a:rPr kumimoji="1" lang="en-US" altLang="zh-CN" sz="2000" b="1">
                <a:latin typeface="Times New Roman" pitchFamily="18" charset="0"/>
              </a:rPr>
              <a:t>+ f</a:t>
            </a:r>
            <a:r>
              <a:rPr kumimoji="1" lang="en-US" altLang="zh-CN" sz="2000" b="1" baseline="-25000">
                <a:latin typeface="Times New Roman" pitchFamily="18" charset="0"/>
              </a:rPr>
              <a:t>n-2</a:t>
            </a:r>
            <a:r>
              <a:rPr kumimoji="1" lang="en-US" altLang="zh-CN" sz="2000" b="1">
                <a:latin typeface="Times New Roman" pitchFamily="18" charset="0"/>
              </a:rPr>
              <a:t>	( n &gt;= 2 )</a:t>
            </a:r>
          </a:p>
        </p:txBody>
      </p:sp>
      <p:grpSp>
        <p:nvGrpSpPr>
          <p:cNvPr id="248838" name="Group 8"/>
          <p:cNvGrpSpPr>
            <a:grpSpLocks/>
          </p:cNvGrpSpPr>
          <p:nvPr/>
        </p:nvGrpSpPr>
        <p:grpSpPr bwMode="auto">
          <a:xfrm>
            <a:off x="2260600" y="3786188"/>
            <a:ext cx="1701800" cy="381000"/>
            <a:chOff x="1424" y="2544"/>
            <a:chExt cx="1072" cy="240"/>
          </a:xfrm>
        </p:grpSpPr>
        <p:sp>
          <p:nvSpPr>
            <p:cNvPr id="248847" name="Rectangle 9"/>
            <p:cNvSpPr>
              <a:spLocks noChangeArrowheads="1"/>
            </p:cNvSpPr>
            <p:nvPr/>
          </p:nvSpPr>
          <p:spPr bwMode="auto">
            <a:xfrm>
              <a:off x="1680" y="2544"/>
              <a:ext cx="816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8</a:t>
              </a:r>
            </a:p>
          </p:txBody>
        </p:sp>
        <p:sp>
          <p:nvSpPr>
            <p:cNvPr id="248848" name="Text Box 10"/>
            <p:cNvSpPr txBox="1">
              <a:spLocks noChangeArrowheads="1"/>
            </p:cNvSpPr>
            <p:nvPr/>
          </p:nvSpPr>
          <p:spPr bwMode="auto">
            <a:xfrm>
              <a:off x="1424" y="2544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a0</a:t>
              </a:r>
            </a:p>
          </p:txBody>
        </p:sp>
      </p:grpSp>
      <p:sp>
        <p:nvSpPr>
          <p:cNvPr id="248839" name="Text Box 11"/>
          <p:cNvSpPr txBox="1">
            <a:spLocks noChangeArrowheads="1"/>
          </p:cNvSpPr>
          <p:nvPr/>
        </p:nvSpPr>
        <p:spPr bwMode="auto">
          <a:xfrm>
            <a:off x="3154363" y="3389313"/>
            <a:ext cx="350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f</a:t>
            </a:r>
            <a:r>
              <a:rPr kumimoji="1" lang="en-US" altLang="zh-CN" sz="2000" b="1" baseline="-25000">
                <a:solidFill>
                  <a:srgbClr val="0033CC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248840" name="Text Box 12"/>
          <p:cNvSpPr txBox="1">
            <a:spLocks noChangeArrowheads="1"/>
          </p:cNvSpPr>
          <p:nvPr/>
        </p:nvSpPr>
        <p:spPr bwMode="auto">
          <a:xfrm>
            <a:off x="5821363" y="3389313"/>
            <a:ext cx="350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sz="2000" b="1" i="1">
                <a:solidFill>
                  <a:srgbClr val="FF0000"/>
                </a:solidFill>
                <a:latin typeface="Times New Roman" pitchFamily="18" charset="0"/>
              </a:rPr>
              <a:t>f</a:t>
            </a:r>
            <a:r>
              <a:rPr kumimoji="1" lang="en-US" altLang="zh-CN" sz="2000" b="1" i="1" baseline="-25000">
                <a:solidFill>
                  <a:srgbClr val="FF0000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248841" name="AutoShape 13"/>
          <p:cNvSpPr>
            <a:spLocks noChangeArrowheads="1"/>
          </p:cNvSpPr>
          <p:nvPr/>
        </p:nvSpPr>
        <p:spPr bwMode="auto">
          <a:xfrm>
            <a:off x="3509963" y="4271963"/>
            <a:ext cx="2279650" cy="720725"/>
          </a:xfrm>
          <a:prstGeom prst="flowChartMerge">
            <a:avLst/>
          </a:prstGeom>
          <a:solidFill>
            <a:srgbClr val="FFE1FF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latin typeface="Times New Roman" pitchFamily="18" charset="0"/>
              </a:rPr>
              <a:t>8 + 5</a:t>
            </a:r>
          </a:p>
        </p:txBody>
      </p:sp>
      <p:grpSp>
        <p:nvGrpSpPr>
          <p:cNvPr id="248842" name="Group 14"/>
          <p:cNvGrpSpPr>
            <a:grpSpLocks/>
          </p:cNvGrpSpPr>
          <p:nvPr/>
        </p:nvGrpSpPr>
        <p:grpSpPr bwMode="auto">
          <a:xfrm flipH="1">
            <a:off x="4648200" y="4167188"/>
            <a:ext cx="1371600" cy="990600"/>
            <a:chOff x="2064" y="2784"/>
            <a:chExt cx="864" cy="624"/>
          </a:xfrm>
        </p:grpSpPr>
        <p:sp>
          <p:nvSpPr>
            <p:cNvPr id="248844" name="Line 15"/>
            <p:cNvSpPr>
              <a:spLocks noChangeShapeType="1"/>
            </p:cNvSpPr>
            <p:nvPr/>
          </p:nvSpPr>
          <p:spPr bwMode="auto">
            <a:xfrm>
              <a:off x="2928" y="3312"/>
              <a:ext cx="0" cy="9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48845" name="Line 16"/>
            <p:cNvSpPr>
              <a:spLocks noChangeShapeType="1"/>
            </p:cNvSpPr>
            <p:nvPr/>
          </p:nvSpPr>
          <p:spPr bwMode="auto">
            <a:xfrm flipH="1">
              <a:off x="2064" y="3408"/>
              <a:ext cx="86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48846" name="Line 17"/>
            <p:cNvSpPr>
              <a:spLocks noChangeShapeType="1"/>
            </p:cNvSpPr>
            <p:nvPr/>
          </p:nvSpPr>
          <p:spPr bwMode="auto">
            <a:xfrm flipV="1">
              <a:off x="2064" y="2784"/>
              <a:ext cx="0" cy="62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stealth" w="med" len="lg"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248843" name="Rectangle 1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-100013"/>
            <a:ext cx="1295400" cy="4572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2.2.3  for</a:t>
            </a:r>
            <a:r>
              <a:rPr lang="zh-CN" altLang="en-US" sz="4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50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949" grpId="0" animBg="1" autoUpdateAnimBg="0"/>
    </p:bld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Text Box 2"/>
          <p:cNvSpPr txBox="1">
            <a:spLocks noChangeArrowheads="1"/>
          </p:cNvSpPr>
          <p:nvPr/>
        </p:nvSpPr>
        <p:spPr bwMode="auto">
          <a:xfrm>
            <a:off x="685800" y="325438"/>
            <a:ext cx="7696200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2-13 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求菲波那契数列的前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n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项</a:t>
            </a:r>
          </a:p>
        </p:txBody>
      </p:sp>
      <p:sp>
        <p:nvSpPr>
          <p:cNvPr id="851971" name="Text Box 3"/>
          <p:cNvSpPr txBox="1">
            <a:spLocks noChangeArrowheads="1"/>
          </p:cNvSpPr>
          <p:nvPr/>
        </p:nvSpPr>
        <p:spPr bwMode="auto">
          <a:xfrm>
            <a:off x="892175" y="938213"/>
            <a:ext cx="4365625" cy="5375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#include &lt;iostream&gt;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int main()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{  int n, i, a0, a1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"n = "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cin &gt;&gt; n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a0 = 0 ;  a1 = 1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a0 &lt;&lt; "  "&lt;&lt; a1 &lt;&lt; "  ";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for ( i = 2; i &lt;= n/2 ; i ++ 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{ a0 = a0 + a1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   a1 = a1 + a0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   cout &lt;&lt; a0 &lt;&lt; "  "&lt;&lt; a1 &lt;&lt; "  ";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   if ( i % 5 == 0 )  cout &lt;&lt; endl ;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}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if ( n &gt; (i-1)*2 )  cout &lt;&lt; a0+a1 &lt;&lt; endl ;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} </a:t>
            </a:r>
          </a:p>
        </p:txBody>
      </p:sp>
      <p:sp>
        <p:nvSpPr>
          <p:cNvPr id="249860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-100013"/>
            <a:ext cx="1295400" cy="4572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2.2.3  for</a:t>
            </a:r>
            <a:r>
              <a:rPr lang="zh-CN" altLang="en-US" sz="4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51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1971" grpId="0" autoUpdateAnimBg="0"/>
    </p:bld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Text Box 2"/>
          <p:cNvSpPr txBox="1">
            <a:spLocks noChangeArrowheads="1"/>
          </p:cNvSpPr>
          <p:nvPr/>
        </p:nvSpPr>
        <p:spPr bwMode="auto">
          <a:xfrm>
            <a:off x="685800" y="325438"/>
            <a:ext cx="7696200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2-13 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求菲波那契数列的前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n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项</a:t>
            </a:r>
          </a:p>
        </p:txBody>
      </p:sp>
      <p:sp>
        <p:nvSpPr>
          <p:cNvPr id="250883" name="Text Box 3"/>
          <p:cNvSpPr txBox="1">
            <a:spLocks noChangeArrowheads="1"/>
          </p:cNvSpPr>
          <p:nvPr/>
        </p:nvSpPr>
        <p:spPr bwMode="auto">
          <a:xfrm>
            <a:off x="892175" y="938213"/>
            <a:ext cx="4365625" cy="5375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#include &lt;iostream&gt;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int main()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{  int n, i, a0, a1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"n = "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</a:t>
            </a:r>
            <a:r>
              <a:rPr kumimoji="1" lang="en-US" altLang="zh-CN" b="1">
                <a:solidFill>
                  <a:srgbClr val="0000FF"/>
                </a:solidFill>
                <a:latin typeface="Times New Roman" pitchFamily="18" charset="0"/>
              </a:rPr>
              <a:t>cin &gt;&gt; n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a0 = 0 ;  a1 = 1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a0 &lt;&lt; "  "&lt;&lt; a1 &lt;&lt; "  ";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for ( i = 2; i &lt;= n/2 ; i ++ 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{ a0 = a0 + a1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   a1 = a1 + a0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   cout &lt;&lt; a0 &lt;&lt; "  "&lt;&lt; a1 &lt;&lt; "  ";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   if ( i % 5 == 0 )  cout &lt;&lt; endl ;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}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if ( n &gt; (i-1)*2 )  cout &lt;&lt; a0+a1 &lt;&lt; endl ;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} </a:t>
            </a:r>
          </a:p>
        </p:txBody>
      </p:sp>
      <p:sp>
        <p:nvSpPr>
          <p:cNvPr id="852996" name="Rectangle 4"/>
          <p:cNvSpPr>
            <a:spLocks noChangeArrowheads="1"/>
          </p:cNvSpPr>
          <p:nvPr/>
        </p:nvSpPr>
        <p:spPr bwMode="auto">
          <a:xfrm>
            <a:off x="5156200" y="2643182"/>
            <a:ext cx="128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输入项数</a:t>
            </a:r>
          </a:p>
        </p:txBody>
      </p:sp>
      <p:sp>
        <p:nvSpPr>
          <p:cNvPr id="250885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-100013"/>
            <a:ext cx="1295400" cy="4572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2.2.3  for</a:t>
            </a:r>
            <a:r>
              <a:rPr lang="zh-CN" altLang="en-US" sz="4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2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2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52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52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996" grpId="0" autoUpdateAnimBg="0"/>
    </p:bld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Text Box 2"/>
          <p:cNvSpPr txBox="1">
            <a:spLocks noChangeArrowheads="1"/>
          </p:cNvSpPr>
          <p:nvPr/>
        </p:nvSpPr>
        <p:spPr bwMode="auto">
          <a:xfrm>
            <a:off x="685800" y="325438"/>
            <a:ext cx="7696200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2-13 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求菲波那契数列的前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n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项</a:t>
            </a:r>
          </a:p>
        </p:txBody>
      </p:sp>
      <p:sp>
        <p:nvSpPr>
          <p:cNvPr id="251907" name="Text Box 3"/>
          <p:cNvSpPr txBox="1">
            <a:spLocks noChangeArrowheads="1"/>
          </p:cNvSpPr>
          <p:nvPr/>
        </p:nvSpPr>
        <p:spPr bwMode="auto">
          <a:xfrm>
            <a:off x="892175" y="938213"/>
            <a:ext cx="4365625" cy="5375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#include &lt;iostream&gt;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int main()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{  int n, i, a0, a1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"n = "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cin &gt;&gt; n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</a:t>
            </a:r>
            <a:r>
              <a:rPr kumimoji="1" lang="en-US" altLang="zh-CN" b="1">
                <a:solidFill>
                  <a:srgbClr val="0000FF"/>
                </a:solidFill>
                <a:latin typeface="Times New Roman" pitchFamily="18" charset="0"/>
              </a:rPr>
              <a:t>a0 = 0 ;  a1 = 1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a0 &lt;&lt; "  "&lt;&lt; a1 &lt;&lt; "  ";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for ( i = 2; i &lt;= n/2 ; i ++ 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{ a0 = a0 + a1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   a1 = a1 + a0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   cout &lt;&lt; a0 &lt;&lt; "  "&lt;&lt; a1 &lt;&lt; "  ";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   if ( i % 5 == 0 )  cout &lt;&lt; endl ;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}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if ( n &gt; (i-1)*2 )  cout &lt;&lt; a0+a1 &lt;&lt; endl ;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} </a:t>
            </a:r>
          </a:p>
        </p:txBody>
      </p:sp>
      <p:sp>
        <p:nvSpPr>
          <p:cNvPr id="251908" name="Rectangle 4"/>
          <p:cNvSpPr>
            <a:spLocks noChangeArrowheads="1"/>
          </p:cNvSpPr>
          <p:nvPr/>
        </p:nvSpPr>
        <p:spPr bwMode="auto">
          <a:xfrm>
            <a:off x="5156200" y="2643182"/>
            <a:ext cx="128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输入项数</a:t>
            </a:r>
          </a:p>
        </p:txBody>
      </p:sp>
      <p:sp>
        <p:nvSpPr>
          <p:cNvPr id="854021" name="Rectangle 5"/>
          <p:cNvSpPr>
            <a:spLocks noChangeArrowheads="1"/>
          </p:cNvSpPr>
          <p:nvPr/>
        </p:nvSpPr>
        <p:spPr bwMode="auto">
          <a:xfrm>
            <a:off x="5156200" y="3000372"/>
            <a:ext cx="1978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置第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1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、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2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项的值</a:t>
            </a:r>
          </a:p>
        </p:txBody>
      </p:sp>
      <p:sp>
        <p:nvSpPr>
          <p:cNvPr id="251910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-100013"/>
            <a:ext cx="1295400" cy="4572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2.2.3  for</a:t>
            </a:r>
            <a:r>
              <a:rPr lang="zh-CN" altLang="en-US" sz="4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4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4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54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54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4021" grpId="0" autoUpdateAnimBg="0"/>
    </p:bld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Text Box 2"/>
          <p:cNvSpPr txBox="1">
            <a:spLocks noChangeArrowheads="1"/>
          </p:cNvSpPr>
          <p:nvPr/>
        </p:nvSpPr>
        <p:spPr bwMode="auto">
          <a:xfrm>
            <a:off x="685800" y="325438"/>
            <a:ext cx="7696200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2-13 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求菲波那契数列的前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n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项</a:t>
            </a:r>
          </a:p>
        </p:txBody>
      </p:sp>
      <p:sp>
        <p:nvSpPr>
          <p:cNvPr id="252931" name="Text Box 3"/>
          <p:cNvSpPr txBox="1">
            <a:spLocks noChangeArrowheads="1"/>
          </p:cNvSpPr>
          <p:nvPr/>
        </p:nvSpPr>
        <p:spPr bwMode="auto">
          <a:xfrm>
            <a:off x="892175" y="938213"/>
            <a:ext cx="4365625" cy="5375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#include &lt;iostream&gt;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int main()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{  int n, i, a0, a1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"n = "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cin &gt;&gt; n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a0 = 0 ;  a1 = 1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a0 &lt;&lt; "  "&lt;&lt; a1 &lt;&lt; "  ";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for ( i = 2; i &lt;= n/2 ; i ++ 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{ </a:t>
            </a:r>
            <a:r>
              <a:rPr kumimoji="1" lang="en-US" altLang="zh-CN" b="1">
                <a:solidFill>
                  <a:srgbClr val="0000FF"/>
                </a:solidFill>
                <a:latin typeface="Times New Roman" pitchFamily="18" charset="0"/>
              </a:rPr>
              <a:t>a0 = a0 + a1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solidFill>
                  <a:srgbClr val="0000FF"/>
                </a:solidFill>
                <a:latin typeface="Times New Roman" pitchFamily="18" charset="0"/>
              </a:rPr>
              <a:t>         a1 = a1 + a0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   cout &lt;&lt; a0 &lt;&lt; "  "&lt;&lt; a1 &lt;&lt; "  ";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   if ( i % 5 == 0 )  cout &lt;&lt; endl ;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}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if ( n &gt; (i-1)*2 )  cout &lt;&lt; a0+a1 &lt;&lt; endl ;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} </a:t>
            </a:r>
          </a:p>
        </p:txBody>
      </p:sp>
      <p:sp>
        <p:nvSpPr>
          <p:cNvPr id="855046" name="Rectangle 6"/>
          <p:cNvSpPr>
            <a:spLocks noChangeArrowheads="1"/>
          </p:cNvSpPr>
          <p:nvPr/>
        </p:nvSpPr>
        <p:spPr bwMode="auto">
          <a:xfrm>
            <a:off x="5156200" y="3929066"/>
            <a:ext cx="1968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迭代新的两项</a:t>
            </a:r>
          </a:p>
        </p:txBody>
      </p:sp>
      <p:sp>
        <p:nvSpPr>
          <p:cNvPr id="855047" name="Oval 7"/>
          <p:cNvSpPr>
            <a:spLocks noChangeArrowheads="1"/>
          </p:cNvSpPr>
          <p:nvPr/>
        </p:nvSpPr>
        <p:spPr bwMode="auto">
          <a:xfrm>
            <a:off x="2601913" y="3700463"/>
            <a:ext cx="4572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52937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-100013"/>
            <a:ext cx="1295400" cy="4572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2.2.3  for</a:t>
            </a:r>
            <a:r>
              <a:rPr lang="zh-CN" altLang="en-US" sz="400" b="1" smtClean="0">
                <a:solidFill>
                  <a:schemeClr val="bg1"/>
                </a:solidFill>
              </a:rPr>
              <a:t>语句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156200" y="2643182"/>
            <a:ext cx="128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输入项数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5156200" y="3000372"/>
            <a:ext cx="1978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置第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1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、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2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项的值</a:t>
            </a:r>
          </a:p>
        </p:txBody>
      </p:sp>
      <p:sp>
        <p:nvSpPr>
          <p:cNvPr id="855048" name="AutoShape 8"/>
          <p:cNvSpPr>
            <a:spLocks/>
          </p:cNvSpPr>
          <p:nvPr/>
        </p:nvSpPr>
        <p:spPr bwMode="auto">
          <a:xfrm>
            <a:off x="4746625" y="1866900"/>
            <a:ext cx="2057400" cy="914400"/>
          </a:xfrm>
          <a:prstGeom prst="borderCallout2">
            <a:avLst>
              <a:gd name="adj1" fmla="val 12500"/>
              <a:gd name="adj2" fmla="val -3704"/>
              <a:gd name="adj3" fmla="val 12500"/>
              <a:gd name="adj4" fmla="val -23995"/>
              <a:gd name="adj5" fmla="val 188023"/>
              <a:gd name="adj6" fmla="val -8919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b="1">
                <a:latin typeface="Times New Roman" pitchFamily="18" charset="0"/>
              </a:rPr>
              <a:t>整除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kumimoji="1" lang="zh-CN" altLang="en-US" b="1">
                <a:latin typeface="Times New Roman" pitchFamily="18" charset="0"/>
              </a:rPr>
              <a:t>每趟循环求得两项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5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5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55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55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855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855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5046" grpId="0" autoUpdateAnimBg="0"/>
      <p:bldP spid="855047" grpId="0" animBg="1"/>
      <p:bldP spid="855048" grpId="0" animBg="1" autoUpdateAnimBg="0"/>
    </p:bld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Text Box 2"/>
          <p:cNvSpPr txBox="1">
            <a:spLocks noChangeArrowheads="1"/>
          </p:cNvSpPr>
          <p:nvPr/>
        </p:nvSpPr>
        <p:spPr bwMode="auto">
          <a:xfrm>
            <a:off x="685800" y="325438"/>
            <a:ext cx="7696200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2-13 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求菲波那契数列的前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n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项</a:t>
            </a:r>
          </a:p>
        </p:txBody>
      </p:sp>
      <p:sp>
        <p:nvSpPr>
          <p:cNvPr id="253955" name="Text Box 3"/>
          <p:cNvSpPr txBox="1">
            <a:spLocks noChangeArrowheads="1"/>
          </p:cNvSpPr>
          <p:nvPr/>
        </p:nvSpPr>
        <p:spPr bwMode="auto">
          <a:xfrm>
            <a:off x="892175" y="938213"/>
            <a:ext cx="4365625" cy="5375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#include &lt;iostream&gt;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int main()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{  int n, i, a0, a1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"n = "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cin &gt;&gt; n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a0 = 0 ;  a1 = 1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a0 &lt;&lt; "  "&lt;&lt; a1 &lt;&lt; "  ";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for ( i = 2; i &lt;= n/2 ; i ++ 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{ a0 = a0 + a1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   a1 = a1 + a0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   </a:t>
            </a:r>
            <a:r>
              <a:rPr kumimoji="1" lang="en-US" altLang="zh-CN" b="1">
                <a:solidFill>
                  <a:srgbClr val="0000FF"/>
                </a:solidFill>
                <a:latin typeface="Times New Roman" pitchFamily="18" charset="0"/>
              </a:rPr>
              <a:t>cout &lt;&lt; a0 &lt;&lt; "  "&lt;&lt; a1 &lt;&lt; "  ";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   if ( i % 5 == 0 )  cout &lt;&lt; endl ;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}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if ( n &gt; (i-1)*2 )  cout &lt;&lt; a0+a1 &lt;&lt; endl ;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} </a:t>
            </a:r>
          </a:p>
        </p:txBody>
      </p:sp>
      <p:sp>
        <p:nvSpPr>
          <p:cNvPr id="253958" name="Rectangle 6"/>
          <p:cNvSpPr>
            <a:spLocks noChangeArrowheads="1"/>
          </p:cNvSpPr>
          <p:nvPr/>
        </p:nvSpPr>
        <p:spPr bwMode="auto">
          <a:xfrm>
            <a:off x="5156200" y="3927600"/>
            <a:ext cx="1968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迭代新的两项</a:t>
            </a:r>
          </a:p>
        </p:txBody>
      </p:sp>
      <p:sp>
        <p:nvSpPr>
          <p:cNvPr id="856071" name="Rectangle 7"/>
          <p:cNvSpPr>
            <a:spLocks noChangeArrowheads="1"/>
          </p:cNvSpPr>
          <p:nvPr/>
        </p:nvSpPr>
        <p:spPr bwMode="auto">
          <a:xfrm>
            <a:off x="5156200" y="4572008"/>
            <a:ext cx="128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输出两项</a:t>
            </a:r>
          </a:p>
        </p:txBody>
      </p:sp>
      <p:sp>
        <p:nvSpPr>
          <p:cNvPr id="253960" name="Rectangle 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-100013"/>
            <a:ext cx="1295400" cy="4572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2.2.3  for</a:t>
            </a:r>
            <a:r>
              <a:rPr lang="zh-CN" altLang="en-US" sz="400" b="1" smtClean="0">
                <a:solidFill>
                  <a:schemeClr val="bg1"/>
                </a:solidFill>
              </a:rPr>
              <a:t>语句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156200" y="2643182"/>
            <a:ext cx="128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输入项数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5156200" y="3000372"/>
            <a:ext cx="1978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置第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1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、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2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项的值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6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6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56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56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6071" grpId="0" autoUpdateAnimBg="0"/>
    </p:bld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Text Box 2"/>
          <p:cNvSpPr txBox="1">
            <a:spLocks noChangeArrowheads="1"/>
          </p:cNvSpPr>
          <p:nvPr/>
        </p:nvSpPr>
        <p:spPr bwMode="auto">
          <a:xfrm>
            <a:off x="685800" y="325438"/>
            <a:ext cx="7696200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2-13 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求菲波那契数列的前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n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项</a:t>
            </a:r>
          </a:p>
        </p:txBody>
      </p:sp>
      <p:sp>
        <p:nvSpPr>
          <p:cNvPr id="254979" name="Text Box 3"/>
          <p:cNvSpPr txBox="1">
            <a:spLocks noChangeArrowheads="1"/>
          </p:cNvSpPr>
          <p:nvPr/>
        </p:nvSpPr>
        <p:spPr bwMode="auto">
          <a:xfrm>
            <a:off x="892175" y="938213"/>
            <a:ext cx="4365625" cy="5375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#include &lt;iostream&gt;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int main()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{  int n, i, a0, a1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"n = "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cin &gt;&gt; n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a0 = 0 ;  a1 = 1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a0 &lt;&lt; "  "&lt;&lt; a1 &lt;&lt; "  ";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for ( i = 2; i &lt;= n/2 ; i ++ 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{ a0 = a0 + a1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   a1 = a1 + a0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   cout &lt;&lt; a0 &lt;&lt; "  "&lt;&lt; a1 &lt;&lt; "  ";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   </a:t>
            </a:r>
            <a:r>
              <a:rPr kumimoji="1" lang="en-US" altLang="zh-CN" b="1">
                <a:solidFill>
                  <a:srgbClr val="0000FF"/>
                </a:solidFill>
                <a:latin typeface="Times New Roman" pitchFamily="18" charset="0"/>
              </a:rPr>
              <a:t>if ( i % 5 == 0 )  cout &lt;&lt; endl ;</a:t>
            </a:r>
            <a:endParaRPr kumimoji="1" lang="en-US" altLang="zh-CN" b="1" i="1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}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if ( n &gt; (i-1)*2 )  cout &lt;&lt; a0+a1 &lt;&lt; endl ;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} </a:t>
            </a:r>
          </a:p>
        </p:txBody>
      </p:sp>
      <p:sp>
        <p:nvSpPr>
          <p:cNvPr id="857093" name="Rectangle 5"/>
          <p:cNvSpPr>
            <a:spLocks noChangeArrowheads="1"/>
          </p:cNvSpPr>
          <p:nvPr/>
        </p:nvSpPr>
        <p:spPr bwMode="auto">
          <a:xfrm>
            <a:off x="5148263" y="4929198"/>
            <a:ext cx="22082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每行输出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10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个数据</a:t>
            </a:r>
          </a:p>
        </p:txBody>
      </p:sp>
      <p:sp>
        <p:nvSpPr>
          <p:cNvPr id="254983" name="Rectangle 7"/>
          <p:cNvSpPr>
            <a:spLocks noChangeArrowheads="1"/>
          </p:cNvSpPr>
          <p:nvPr/>
        </p:nvSpPr>
        <p:spPr bwMode="auto">
          <a:xfrm>
            <a:off x="5148263" y="3927600"/>
            <a:ext cx="1968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迭代新的两项</a:t>
            </a:r>
          </a:p>
        </p:txBody>
      </p:sp>
      <p:sp>
        <p:nvSpPr>
          <p:cNvPr id="254984" name="Rectangle 8"/>
          <p:cNvSpPr>
            <a:spLocks noChangeArrowheads="1"/>
          </p:cNvSpPr>
          <p:nvPr/>
        </p:nvSpPr>
        <p:spPr bwMode="auto">
          <a:xfrm>
            <a:off x="5148263" y="4572000"/>
            <a:ext cx="128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输出两项</a:t>
            </a:r>
          </a:p>
        </p:txBody>
      </p:sp>
      <p:sp>
        <p:nvSpPr>
          <p:cNvPr id="254985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-100013"/>
            <a:ext cx="1295400" cy="4572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2.2.3  for</a:t>
            </a:r>
            <a:r>
              <a:rPr lang="zh-CN" altLang="en-US" sz="400" b="1" smtClean="0">
                <a:solidFill>
                  <a:schemeClr val="bg1"/>
                </a:solidFill>
              </a:rPr>
              <a:t>语句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156200" y="2643182"/>
            <a:ext cx="128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输入项数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5156200" y="3000372"/>
            <a:ext cx="1978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置第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1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、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2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项的值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7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7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57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57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7093" grpId="0" autoUpdateAnimBg="0"/>
    </p:bld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Text Box 2"/>
          <p:cNvSpPr txBox="1">
            <a:spLocks noChangeArrowheads="1"/>
          </p:cNvSpPr>
          <p:nvPr/>
        </p:nvSpPr>
        <p:spPr bwMode="auto">
          <a:xfrm>
            <a:off x="685800" y="325438"/>
            <a:ext cx="7696200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2-13 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求菲波那契数列的前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n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项</a:t>
            </a:r>
          </a:p>
        </p:txBody>
      </p:sp>
      <p:sp>
        <p:nvSpPr>
          <p:cNvPr id="256003" name="Text Box 3"/>
          <p:cNvSpPr txBox="1">
            <a:spLocks noChangeArrowheads="1"/>
          </p:cNvSpPr>
          <p:nvPr/>
        </p:nvSpPr>
        <p:spPr bwMode="auto">
          <a:xfrm>
            <a:off x="892175" y="938213"/>
            <a:ext cx="4365625" cy="5375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#include &lt;iostream&gt;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int main()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{  int n, i, a0, a1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"n = "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cin &gt;&gt; n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a0 = 0 ;  a1 = 1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a0 &lt;&lt; "  "&lt;&lt; a1 &lt;&lt; "  ";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for ( i = 2; i &lt;= n/2 ; i ++ 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{ a0 = a0 + a1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   a1 = a1 + a0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   cout &lt;&lt; a0 &lt;&lt; "  "&lt;&lt; a1 &lt;&lt; "  ";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   if ( i % 5 == 0 )  cout &lt;&lt; endl ;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}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solidFill>
                  <a:srgbClr val="0000FF"/>
                </a:solidFill>
                <a:latin typeface="Times New Roman" pitchFamily="18" charset="0"/>
              </a:rPr>
              <a:t>    if ( n &gt; (i-1)*2 )  cout &lt;&lt; a0+a1 &lt;&lt; endl ;</a:t>
            </a:r>
            <a:endParaRPr kumimoji="1" lang="en-US" altLang="zh-CN" b="1" i="1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} </a:t>
            </a:r>
          </a:p>
        </p:txBody>
      </p:sp>
      <p:sp>
        <p:nvSpPr>
          <p:cNvPr id="256005" name="Rectangle 5"/>
          <p:cNvSpPr>
            <a:spLocks noChangeArrowheads="1"/>
          </p:cNvSpPr>
          <p:nvPr/>
        </p:nvSpPr>
        <p:spPr bwMode="auto">
          <a:xfrm>
            <a:off x="5156200" y="4929198"/>
            <a:ext cx="2208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每行输出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10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个数据</a:t>
            </a:r>
          </a:p>
        </p:txBody>
      </p:sp>
      <p:sp>
        <p:nvSpPr>
          <p:cNvPr id="858118" name="Rectangle 6"/>
          <p:cNvSpPr>
            <a:spLocks noChangeArrowheads="1"/>
          </p:cNvSpPr>
          <p:nvPr/>
        </p:nvSpPr>
        <p:spPr bwMode="auto">
          <a:xfrm>
            <a:off x="5156200" y="5572140"/>
            <a:ext cx="2797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n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为奇数，输出最后一项</a:t>
            </a:r>
          </a:p>
        </p:txBody>
      </p:sp>
      <p:sp>
        <p:nvSpPr>
          <p:cNvPr id="256008" name="Rectangle 8"/>
          <p:cNvSpPr>
            <a:spLocks noChangeArrowheads="1"/>
          </p:cNvSpPr>
          <p:nvPr/>
        </p:nvSpPr>
        <p:spPr bwMode="auto">
          <a:xfrm>
            <a:off x="5156200" y="3927600"/>
            <a:ext cx="1968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迭代新的两项</a:t>
            </a:r>
          </a:p>
        </p:txBody>
      </p:sp>
      <p:sp>
        <p:nvSpPr>
          <p:cNvPr id="256009" name="Rectangle 9"/>
          <p:cNvSpPr>
            <a:spLocks noChangeArrowheads="1"/>
          </p:cNvSpPr>
          <p:nvPr/>
        </p:nvSpPr>
        <p:spPr bwMode="auto">
          <a:xfrm>
            <a:off x="5156200" y="4572000"/>
            <a:ext cx="128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输出两项</a:t>
            </a:r>
          </a:p>
        </p:txBody>
      </p:sp>
      <p:sp>
        <p:nvSpPr>
          <p:cNvPr id="256010" name="Rectangle 1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-100013"/>
            <a:ext cx="1295400" cy="4572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2.2.3  for</a:t>
            </a:r>
            <a:r>
              <a:rPr lang="zh-CN" altLang="en-US" sz="400" b="1" smtClean="0">
                <a:solidFill>
                  <a:schemeClr val="bg1"/>
                </a:solidFill>
              </a:rPr>
              <a:t>语句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156200" y="2643182"/>
            <a:ext cx="128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输入项数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5156200" y="3000372"/>
            <a:ext cx="1978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置第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1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、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2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项的值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8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8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58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58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8118" grpId="0" autoUpdateAnimBg="0"/>
    </p:bld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Text Box 2"/>
          <p:cNvSpPr txBox="1">
            <a:spLocks noChangeArrowheads="1"/>
          </p:cNvSpPr>
          <p:nvPr/>
        </p:nvSpPr>
        <p:spPr bwMode="auto">
          <a:xfrm>
            <a:off x="685800" y="325438"/>
            <a:ext cx="7696200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2-13 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求菲波那契数列的前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n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项</a:t>
            </a:r>
          </a:p>
        </p:txBody>
      </p:sp>
      <p:sp>
        <p:nvSpPr>
          <p:cNvPr id="257027" name="Text Box 3"/>
          <p:cNvSpPr txBox="1">
            <a:spLocks noChangeArrowheads="1"/>
          </p:cNvSpPr>
          <p:nvPr/>
        </p:nvSpPr>
        <p:spPr bwMode="auto">
          <a:xfrm>
            <a:off x="892175" y="938213"/>
            <a:ext cx="4365625" cy="5375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#include &lt;iostream&gt;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int main()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{  int n, i, a0, a1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"n = "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cin &gt;&gt; n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a0 = 0 ;  a1 = 1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a0 &lt;&lt; "  "&lt;&lt; a1 &lt;&lt; "  ";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for ( i = 2; i &lt;= n/2 ; i ++ 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{ a0 = a0 + a1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   a1 = a1 + a0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   cout &lt;&lt; a0 &lt;&lt; "  "&lt;&lt; a1 &lt;&lt; "  ";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   if ( i % 5 == 0 )  cout &lt;&lt; endl ;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}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if ( n &gt; (i-1)*2 )  cout &lt;&lt; a0+a1 &lt;&lt; endl ;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} </a:t>
            </a:r>
          </a:p>
        </p:txBody>
      </p:sp>
      <p:sp>
        <p:nvSpPr>
          <p:cNvPr id="257029" name="Rectangle 5"/>
          <p:cNvSpPr>
            <a:spLocks noChangeArrowheads="1"/>
          </p:cNvSpPr>
          <p:nvPr/>
        </p:nvSpPr>
        <p:spPr bwMode="auto">
          <a:xfrm>
            <a:off x="5156200" y="4929198"/>
            <a:ext cx="2208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每行输出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10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个数据</a:t>
            </a:r>
          </a:p>
        </p:txBody>
      </p:sp>
      <p:sp>
        <p:nvSpPr>
          <p:cNvPr id="257030" name="Rectangle 6"/>
          <p:cNvSpPr>
            <a:spLocks noChangeArrowheads="1"/>
          </p:cNvSpPr>
          <p:nvPr/>
        </p:nvSpPr>
        <p:spPr bwMode="auto">
          <a:xfrm>
            <a:off x="5156200" y="5572140"/>
            <a:ext cx="2797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n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为奇数，输出最后一项</a:t>
            </a:r>
          </a:p>
        </p:txBody>
      </p:sp>
      <p:sp>
        <p:nvSpPr>
          <p:cNvPr id="257032" name="Rectangle 8"/>
          <p:cNvSpPr>
            <a:spLocks noChangeArrowheads="1"/>
          </p:cNvSpPr>
          <p:nvPr/>
        </p:nvSpPr>
        <p:spPr bwMode="auto">
          <a:xfrm>
            <a:off x="5156200" y="3927600"/>
            <a:ext cx="1968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迭代新的两项</a:t>
            </a:r>
          </a:p>
        </p:txBody>
      </p:sp>
      <p:sp>
        <p:nvSpPr>
          <p:cNvPr id="257033" name="Rectangle 9"/>
          <p:cNvSpPr>
            <a:spLocks noChangeArrowheads="1"/>
          </p:cNvSpPr>
          <p:nvPr/>
        </p:nvSpPr>
        <p:spPr bwMode="auto">
          <a:xfrm>
            <a:off x="5156200" y="4572000"/>
            <a:ext cx="128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输出两项</a:t>
            </a:r>
          </a:p>
        </p:txBody>
      </p:sp>
      <p:sp>
        <p:nvSpPr>
          <p:cNvPr id="257034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-100013"/>
            <a:ext cx="1295400" cy="4572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2.2.3  for</a:t>
            </a:r>
            <a:r>
              <a:rPr lang="zh-CN" altLang="en-US" sz="400" b="1" smtClean="0">
                <a:solidFill>
                  <a:schemeClr val="bg1"/>
                </a:solidFill>
              </a:rPr>
              <a:t>语句</a:t>
            </a:r>
          </a:p>
        </p:txBody>
      </p:sp>
      <p:pic>
        <p:nvPicPr>
          <p:cNvPr id="859150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4068781"/>
            <a:ext cx="4779963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5156200" y="2643182"/>
            <a:ext cx="128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输入项数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156200" y="3000372"/>
            <a:ext cx="1978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置第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1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、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2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项的值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59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533400" y="3554413"/>
            <a:ext cx="41148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875" name="Rectangle 6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2.1.1  if 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516103" name="Rectangle 7"/>
          <p:cNvSpPr>
            <a:spLocks noChangeArrowheads="1"/>
          </p:cNvSpPr>
          <p:nvPr/>
        </p:nvSpPr>
        <p:spPr bwMode="auto">
          <a:xfrm>
            <a:off x="457200" y="1573213"/>
            <a:ext cx="4191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  <a:defRPr/>
            </a:pPr>
            <a:r>
              <a:rPr kumimoji="1" lang="zh-CN" altLang="en-US" sz="2000" b="1" i="1">
                <a:solidFill>
                  <a:srgbClr val="009900"/>
                </a:solidFill>
                <a:latin typeface="Times New Roman" pitchFamily="18" charset="0"/>
              </a:rPr>
              <a:t>例：</a:t>
            </a:r>
          </a:p>
          <a:p>
            <a:pPr eaLnBrk="1" hangingPunct="1">
              <a:lnSpc>
                <a:spcPct val="16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  <a:defRPr/>
            </a:pPr>
            <a:r>
              <a:rPr kumimoji="1" lang="zh-CN" alt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   </a:t>
            </a:r>
            <a:r>
              <a:rPr kumimoji="1" lang="en-US" altLang="zh-CN" sz="2000" b="1">
                <a:latin typeface="Times New Roman" pitchFamily="18" charset="0"/>
              </a:rPr>
              <a:t>:</a:t>
            </a:r>
            <a:endParaRPr kumimoji="1" lang="en-US" altLang="zh-CN" sz="2000">
              <a:latin typeface="Times New Roman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  <a:defRPr/>
            </a:pPr>
            <a:r>
              <a:rPr kumimoji="1" lang="en-US" altLang="zh-CN" sz="2000" b="1">
                <a:latin typeface="Times New Roman" pitchFamily="18" charset="0"/>
              </a:rPr>
              <a:t>if  ( b &gt; a )   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  <a:defRPr/>
            </a:pPr>
            <a:r>
              <a:rPr kumimoji="1" lang="en-US" altLang="zh-CN" sz="2000" b="1">
                <a:latin typeface="Times New Roman" pitchFamily="18" charset="0"/>
              </a:rPr>
              <a:t>      max = b ;  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  <a:defRPr/>
            </a:pPr>
            <a:r>
              <a:rPr kumimoji="1" lang="en-US" altLang="zh-CN" sz="2000" b="1">
                <a:latin typeface="Times New Roman" pitchFamily="18" charset="0"/>
              </a:rPr>
              <a:t>   </a:t>
            </a:r>
            <a:r>
              <a:rPr kumimoji="1" lang="en-US" altLang="zh-CN" sz="2000" b="1">
                <a:solidFill>
                  <a:srgbClr val="FFFFFF"/>
                </a:solidFill>
                <a:latin typeface="Times New Roman" pitchFamily="18" charset="0"/>
              </a:rPr>
              <a:t>else   max = a 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  <a:defRPr/>
            </a:pPr>
            <a:r>
              <a:rPr kumimoji="1" lang="en-US" altLang="zh-CN" sz="2000" b="1">
                <a:latin typeface="Times New Roman" pitchFamily="18" charset="0"/>
              </a:rPr>
              <a:t>cout &lt;&lt; "max = " &lt;&lt; max &lt;&lt; endl;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  <a:defRPr/>
            </a:pPr>
            <a:r>
              <a:rPr kumimoji="1" lang="en-US" altLang="zh-CN" sz="2000" b="1">
                <a:latin typeface="Times New Roman" pitchFamily="18" charset="0"/>
              </a:rPr>
              <a:t>        :</a:t>
            </a:r>
          </a:p>
        </p:txBody>
      </p:sp>
      <p:grpSp>
        <p:nvGrpSpPr>
          <p:cNvPr id="79877" name="Group 8"/>
          <p:cNvGrpSpPr>
            <a:grpSpLocks/>
          </p:cNvGrpSpPr>
          <p:nvPr/>
        </p:nvGrpSpPr>
        <p:grpSpPr bwMode="auto">
          <a:xfrm>
            <a:off x="4953000" y="2320925"/>
            <a:ext cx="3505200" cy="1387475"/>
            <a:chOff x="3024" y="1863"/>
            <a:chExt cx="2208" cy="874"/>
          </a:xfrm>
        </p:grpSpPr>
        <p:sp>
          <p:nvSpPr>
            <p:cNvPr id="516105" name="Rectangle 9"/>
            <p:cNvSpPr>
              <a:spLocks noChangeArrowheads="1"/>
            </p:cNvSpPr>
            <p:nvPr/>
          </p:nvSpPr>
          <p:spPr bwMode="auto">
            <a:xfrm>
              <a:off x="3264" y="1872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latin typeface="Times New Roman" pitchFamily="18" charset="0"/>
                </a:rPr>
                <a:t>7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516106" name="Rectangle 10"/>
            <p:cNvSpPr>
              <a:spLocks noChangeArrowheads="1"/>
            </p:cNvSpPr>
            <p:nvPr/>
          </p:nvSpPr>
          <p:spPr bwMode="auto">
            <a:xfrm>
              <a:off x="4560" y="1872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latin typeface="Times New Roman" pitchFamily="18" charset="0"/>
                </a:rPr>
                <a:t>3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516107" name="Text Box 11"/>
            <p:cNvSpPr txBox="1">
              <a:spLocks noChangeArrowheads="1"/>
            </p:cNvSpPr>
            <p:nvPr/>
          </p:nvSpPr>
          <p:spPr bwMode="auto">
            <a:xfrm>
              <a:off x="3024" y="1863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a</a:t>
              </a:r>
              <a:endParaRPr kumimoji="1"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6108" name="Text Box 12"/>
            <p:cNvSpPr txBox="1">
              <a:spLocks noChangeArrowheads="1"/>
            </p:cNvSpPr>
            <p:nvPr/>
          </p:nvSpPr>
          <p:spPr bwMode="auto">
            <a:xfrm>
              <a:off x="4312" y="1863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b</a:t>
              </a:r>
              <a:endParaRPr kumimoji="1"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6109" name="Rectangle 13"/>
            <p:cNvSpPr>
              <a:spLocks noChangeArrowheads="1"/>
            </p:cNvSpPr>
            <p:nvPr/>
          </p:nvSpPr>
          <p:spPr bwMode="auto">
            <a:xfrm>
              <a:off x="3888" y="2496"/>
              <a:ext cx="672" cy="240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zh-CN" altLang="zh-CN" sz="2000">
                <a:latin typeface="Times New Roman" pitchFamily="18" charset="0"/>
              </a:endParaRPr>
            </a:p>
          </p:txBody>
        </p:sp>
        <p:sp>
          <p:nvSpPr>
            <p:cNvPr id="516110" name="Text Box 14"/>
            <p:cNvSpPr txBox="1">
              <a:spLocks noChangeArrowheads="1"/>
            </p:cNvSpPr>
            <p:nvPr/>
          </p:nvSpPr>
          <p:spPr bwMode="auto">
            <a:xfrm>
              <a:off x="3446" y="2487"/>
              <a:ext cx="4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max</a:t>
              </a:r>
              <a:endParaRPr kumimoji="1" lang="en-US" altLang="zh-CN" sz="20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516111" name="Line 15"/>
          <p:cNvSpPr>
            <a:spLocks noChangeShapeType="1"/>
          </p:cNvSpPr>
          <p:nvPr/>
        </p:nvSpPr>
        <p:spPr bwMode="auto">
          <a:xfrm rot="340265">
            <a:off x="5943600" y="2716213"/>
            <a:ext cx="838200" cy="609600"/>
          </a:xfrm>
          <a:prstGeom prst="line">
            <a:avLst/>
          </a:prstGeom>
          <a:noFill/>
          <a:ln w="76200">
            <a:solidFill>
              <a:srgbClr val="FF9999"/>
            </a:solidFill>
            <a:round/>
            <a:headEnd/>
            <a:tailEnd type="stealth" w="med" len="med"/>
          </a:ln>
          <a:effectLst>
            <a:outerShdw dist="68392" dir="4091915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516112" name="Text Box 16"/>
          <p:cNvSpPr txBox="1">
            <a:spLocks noChangeArrowheads="1"/>
          </p:cNvSpPr>
          <p:nvPr/>
        </p:nvSpPr>
        <p:spPr bwMode="auto">
          <a:xfrm>
            <a:off x="6705600" y="33115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CC0000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79880" name="Rectangle 1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-26988"/>
            <a:ext cx="1104900" cy="228601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2.1.1  if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16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112" grpId="0" autoUpdateAnimBg="0"/>
    </p:bld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62" name="Rectangle 2"/>
          <p:cNvSpPr>
            <a:spLocks noChangeArrowheads="1"/>
          </p:cNvSpPr>
          <p:nvPr/>
        </p:nvSpPr>
        <p:spPr bwMode="auto">
          <a:xfrm>
            <a:off x="533400" y="3492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2.2.4  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循环的嵌套 </a:t>
            </a:r>
          </a:p>
        </p:txBody>
      </p:sp>
      <p:sp>
        <p:nvSpPr>
          <p:cNvPr id="860163" name="Text Box 3"/>
          <p:cNvSpPr txBox="1">
            <a:spLocks noChangeArrowheads="1"/>
          </p:cNvSpPr>
          <p:nvPr/>
        </p:nvSpPr>
        <p:spPr bwMode="auto">
          <a:xfrm>
            <a:off x="903288" y="1082675"/>
            <a:ext cx="6869112" cy="11366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kumimoji="1" lang="en-US" altLang="zh-CN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一个循环语句的循环体内又包含循环语句，称为嵌套循环</a:t>
            </a:r>
          </a:p>
          <a:p>
            <a:pPr eaLnBrk="1" hangingPunct="1">
              <a:lnSpc>
                <a:spcPct val="1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各种循环语句都可以互相嵌套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181600" y="1949450"/>
            <a:ext cx="3886200" cy="1443038"/>
            <a:chOff x="3264" y="1296"/>
            <a:chExt cx="2448" cy="909"/>
          </a:xfrm>
        </p:grpSpPr>
        <p:sp>
          <p:nvSpPr>
            <p:cNvPr id="258056" name="Oval 5"/>
            <p:cNvSpPr>
              <a:spLocks noChangeArrowheads="1"/>
            </p:cNvSpPr>
            <p:nvPr/>
          </p:nvSpPr>
          <p:spPr bwMode="auto">
            <a:xfrm rot="-1217854">
              <a:off x="3382" y="1630"/>
              <a:ext cx="432" cy="110"/>
            </a:xfrm>
            <a:prstGeom prst="ellipse">
              <a:avLst/>
            </a:prstGeom>
            <a:noFill/>
            <a:ln w="9525">
              <a:solidFill>
                <a:srgbClr val="D6D6D6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9200" prstMaterial="legacyMatte">
              <a:bevelT w="13500" h="13500" prst="angle"/>
              <a:bevelB w="13500" h="13500" prst="angle"/>
              <a:extrusionClr>
                <a:srgbClr val="D6D6D6"/>
              </a:extrusionClr>
            </a:sp3d>
          </p:spPr>
          <p:txBody>
            <a:bodyPr anchor="ctr">
              <a:spAutoFit/>
              <a:flatTx/>
            </a:bodyPr>
            <a:lstStyle/>
            <a:p>
              <a:endParaRPr lang="zh-CN" altLang="en-US"/>
            </a:p>
          </p:txBody>
        </p:sp>
        <p:sp>
          <p:nvSpPr>
            <p:cNvPr id="258057" name="Oval 6"/>
            <p:cNvSpPr>
              <a:spLocks noChangeArrowheads="1"/>
            </p:cNvSpPr>
            <p:nvPr/>
          </p:nvSpPr>
          <p:spPr bwMode="auto">
            <a:xfrm rot="1583674">
              <a:off x="3264" y="1533"/>
              <a:ext cx="2448" cy="672"/>
            </a:xfrm>
            <a:prstGeom prst="ellipse">
              <a:avLst/>
            </a:prstGeom>
            <a:noFill/>
            <a:ln w="9525">
              <a:solidFill>
                <a:srgbClr val="D6D6D6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125400" prstMaterial="legacyMatte">
              <a:bevelT w="13500" h="13500" prst="angle"/>
              <a:bevelB w="13500" h="13500" prst="angle"/>
              <a:extrusionClr>
                <a:srgbClr val="D6D6D6"/>
              </a:extrusionClr>
            </a:sp3d>
          </p:spPr>
          <p:txBody>
            <a:bodyPr anchor="ctr">
              <a:spAutoFit/>
              <a:flatTx/>
            </a:bodyPr>
            <a:lstStyle/>
            <a:p>
              <a:endParaRPr lang="zh-CN" altLang="en-US"/>
            </a:p>
          </p:txBody>
        </p:sp>
        <p:sp>
          <p:nvSpPr>
            <p:cNvPr id="258058" name="Oval 7"/>
            <p:cNvSpPr>
              <a:spLocks noChangeArrowheads="1"/>
            </p:cNvSpPr>
            <p:nvPr/>
          </p:nvSpPr>
          <p:spPr bwMode="auto">
            <a:xfrm>
              <a:off x="4331" y="1296"/>
              <a:ext cx="672" cy="624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D6D6D6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58059" name="Oval 8"/>
            <p:cNvSpPr>
              <a:spLocks noChangeArrowheads="1"/>
            </p:cNvSpPr>
            <p:nvPr/>
          </p:nvSpPr>
          <p:spPr bwMode="auto">
            <a:xfrm>
              <a:off x="3467" y="1536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00CC66"/>
                </a:gs>
                <a:gs pos="100000">
                  <a:srgbClr val="005E2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D6D6D6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860169" name="Text Box 9"/>
          <p:cNvSpPr txBox="1">
            <a:spLocks noChangeArrowheads="1"/>
          </p:cNvSpPr>
          <p:nvPr/>
        </p:nvSpPr>
        <p:spPr bwMode="auto">
          <a:xfrm>
            <a:off x="822325" y="2276475"/>
            <a:ext cx="4892675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40000"/>
              </a:lnSpc>
              <a:defRPr/>
            </a:pPr>
            <a:r>
              <a:rPr kumimoji="1" lang="en-US" altLang="zh-CN" b="1" i="1">
                <a:solidFill>
                  <a:srgbClr val="0099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9900"/>
                </a:solidFill>
                <a:latin typeface="Times New Roman" pitchFamily="18" charset="0"/>
              </a:rPr>
              <a:t>例</a:t>
            </a:r>
            <a:r>
              <a:rPr kumimoji="1" lang="en-US" altLang="zh-CN" b="1" i="1">
                <a:solidFill>
                  <a:srgbClr val="009900"/>
                </a:solidFill>
                <a:latin typeface="Times New Roman" pitchFamily="18" charset="0"/>
              </a:rPr>
              <a:t>2-14  </a:t>
            </a:r>
            <a:r>
              <a:rPr kumimoji="1" lang="zh-CN" altLang="en-US" b="1" i="1">
                <a:solidFill>
                  <a:srgbClr val="009900"/>
                </a:solidFill>
                <a:latin typeface="Times New Roman" pitchFamily="18" charset="0"/>
              </a:rPr>
              <a:t>测试循环执行次数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#include&lt;iostream&gt;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int main()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{ cout &lt;&lt; "i \t j \n" ;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for ( int i =1;  i &lt;= 3;  i ++ )		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外循环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kumimoji="1" lang="zh-CN" altLang="en-US" b="1">
                <a:latin typeface="Times New Roman" pitchFamily="18" charset="0"/>
              </a:rPr>
              <a:t>    </a:t>
            </a:r>
            <a:r>
              <a:rPr kumimoji="1" lang="en-US" altLang="zh-CN" b="1">
                <a:latin typeface="Times New Roman" pitchFamily="18" charset="0"/>
              </a:rPr>
              <a:t>{  cout &lt;&lt; i ;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     </a:t>
            </a:r>
            <a:r>
              <a:rPr kumimoji="1" lang="en-US" altLang="zh-CN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for ( int j =1;  j &lt;= 3;  j++ )</a:t>
            </a:r>
            <a:r>
              <a:rPr kumimoji="1" lang="en-US" altLang="zh-CN" b="1" i="1">
                <a:latin typeface="Times New Roman" pitchFamily="18" charset="0"/>
              </a:rPr>
              <a:t>	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内循环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kumimoji="1" lang="zh-CN" altLang="en-US" b="1" i="1">
                <a:latin typeface="Times New Roman" pitchFamily="18" charset="0"/>
              </a:rPr>
              <a:t>           </a:t>
            </a:r>
            <a:r>
              <a:rPr kumimoji="1" lang="en-US" altLang="zh-CN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{ cout &lt;&lt; '\t' &lt;&lt; j &lt;&lt; endl; }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 }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} </a:t>
            </a:r>
          </a:p>
        </p:txBody>
      </p:sp>
      <p:sp>
        <p:nvSpPr>
          <p:cNvPr id="860170" name="Text Box 10"/>
          <p:cNvSpPr txBox="1">
            <a:spLocks noChangeArrowheads="1"/>
          </p:cNvSpPr>
          <p:nvPr/>
        </p:nvSpPr>
        <p:spPr bwMode="auto">
          <a:xfrm>
            <a:off x="6232525" y="3321050"/>
            <a:ext cx="1616075" cy="28384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i	j</a:t>
            </a:r>
          </a:p>
          <a:p>
            <a:pPr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1	1</a:t>
            </a:r>
          </a:p>
          <a:p>
            <a:pPr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	2</a:t>
            </a:r>
          </a:p>
          <a:p>
            <a:pPr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	3</a:t>
            </a:r>
          </a:p>
          <a:p>
            <a:pPr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2	1</a:t>
            </a:r>
          </a:p>
          <a:p>
            <a:pPr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	2</a:t>
            </a:r>
          </a:p>
          <a:p>
            <a:pPr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	3</a:t>
            </a:r>
          </a:p>
          <a:p>
            <a:pPr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3	1</a:t>
            </a:r>
          </a:p>
          <a:p>
            <a:pPr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	2</a:t>
            </a:r>
          </a:p>
          <a:p>
            <a:pPr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	3</a:t>
            </a:r>
          </a:p>
        </p:txBody>
      </p:sp>
      <p:sp>
        <p:nvSpPr>
          <p:cNvPr id="258055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44450"/>
            <a:ext cx="12954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2.2.4  </a:t>
            </a:r>
            <a:r>
              <a:rPr lang="zh-CN" altLang="en-US" sz="400" b="1" smtClean="0">
                <a:solidFill>
                  <a:schemeClr val="bg1"/>
                </a:solidFill>
              </a:rPr>
              <a:t>循环的嵌套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60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60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60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860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62" grpId="0" autoUpdateAnimBg="0"/>
      <p:bldP spid="860163" grpId="0" autoUpdateAnimBg="0"/>
      <p:bldP spid="860169" grpId="0" autoUpdateAnimBg="0"/>
      <p:bldP spid="860170" grpId="0" animBg="1" autoUpdateAnimBg="0"/>
    </p:bld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Text Box 2"/>
          <p:cNvSpPr txBox="1">
            <a:spLocks noChangeArrowheads="1"/>
          </p:cNvSpPr>
          <p:nvPr/>
        </p:nvSpPr>
        <p:spPr bwMode="auto">
          <a:xfrm>
            <a:off x="685800" y="325438"/>
            <a:ext cx="7696200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2-15 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判定素数 </a:t>
            </a:r>
          </a:p>
        </p:txBody>
      </p:sp>
      <p:sp>
        <p:nvSpPr>
          <p:cNvPr id="861187" name="Text Box 3"/>
          <p:cNvSpPr txBox="1">
            <a:spLocks noChangeArrowheads="1"/>
          </p:cNvSpPr>
          <p:nvPr/>
        </p:nvSpPr>
        <p:spPr bwMode="auto">
          <a:xfrm>
            <a:off x="914400" y="1862138"/>
            <a:ext cx="6858000" cy="4889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>
                <a:latin typeface="Times New Roman" pitchFamily="18" charset="0"/>
              </a:rPr>
              <a:t>整数 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en-US" sz="2000" b="1">
                <a:latin typeface="Times New Roman" pitchFamily="18" charset="0"/>
              </a:rPr>
              <a:t>是素数的条件：	除 </a:t>
            </a:r>
            <a:r>
              <a:rPr kumimoji="1" lang="en-US" altLang="zh-CN" sz="2000" b="1">
                <a:latin typeface="Times New Roman" pitchFamily="18" charset="0"/>
              </a:rPr>
              <a:t>1 </a:t>
            </a:r>
            <a:r>
              <a:rPr kumimoji="1" lang="zh-CN" altLang="en-US" sz="2000" b="1">
                <a:latin typeface="Times New Roman" pitchFamily="18" charset="0"/>
              </a:rPr>
              <a:t>和 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en-US" sz="2000" b="1">
                <a:latin typeface="Times New Roman" pitchFamily="18" charset="0"/>
              </a:rPr>
              <a:t>外，没有其它因数。</a:t>
            </a:r>
            <a:endParaRPr kumimoji="1" lang="zh-CN" altLang="en-US" sz="2000" b="1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861188" name="Text Box 4"/>
          <p:cNvSpPr txBox="1">
            <a:spLocks noChangeArrowheads="1"/>
          </p:cNvSpPr>
          <p:nvPr/>
        </p:nvSpPr>
        <p:spPr bwMode="auto">
          <a:xfrm>
            <a:off x="914400" y="2344738"/>
            <a:ext cx="4752975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从定义出发，采用</a:t>
            </a:r>
            <a:r>
              <a:rPr kumimoji="1" lang="zh-CN" altLang="en-US" sz="2000" b="1" i="1">
                <a:solidFill>
                  <a:srgbClr val="0033CC"/>
                </a:solidFill>
                <a:latin typeface="Times New Roman" pitchFamily="18" charset="0"/>
              </a:rPr>
              <a:t>穷举法</a:t>
            </a:r>
            <a:r>
              <a:rPr kumimoji="1" lang="zh-CN" altLang="en-US" sz="2000" b="1">
                <a:latin typeface="Times New Roman" pitchFamily="18" charset="0"/>
              </a:rPr>
              <a:t>逐个数据测试：</a:t>
            </a:r>
          </a:p>
        </p:txBody>
      </p:sp>
      <p:sp>
        <p:nvSpPr>
          <p:cNvPr id="861189" name="Rectangle 5"/>
          <p:cNvSpPr>
            <a:spLocks noChangeArrowheads="1"/>
          </p:cNvSpPr>
          <p:nvPr/>
        </p:nvSpPr>
        <p:spPr bwMode="auto">
          <a:xfrm>
            <a:off x="796925" y="1195388"/>
            <a:ext cx="2424113" cy="4889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kumimoji="1" lang="zh-CN" altLang="en-US" sz="2000" b="1">
                <a:latin typeface="Times New Roman" pitchFamily="18" charset="0"/>
              </a:rPr>
              <a:t>判定整数</a:t>
            </a:r>
            <a:r>
              <a:rPr kumimoji="1" lang="en-US" altLang="zh-CN" sz="2000" b="1">
                <a:latin typeface="Times New Roman" pitchFamily="18" charset="0"/>
              </a:rPr>
              <a:t>m</a:t>
            </a:r>
            <a:r>
              <a:rPr kumimoji="1" lang="zh-CN" altLang="en-US" sz="2000" b="1">
                <a:latin typeface="Times New Roman" pitchFamily="18" charset="0"/>
              </a:rPr>
              <a:t>是否素数</a:t>
            </a:r>
          </a:p>
        </p:txBody>
      </p:sp>
      <p:sp>
        <p:nvSpPr>
          <p:cNvPr id="861190" name="Text Box 6"/>
          <p:cNvSpPr txBox="1">
            <a:spLocks noChangeArrowheads="1"/>
          </p:cNvSpPr>
          <p:nvPr/>
        </p:nvSpPr>
        <p:spPr bwMode="auto">
          <a:xfrm>
            <a:off x="2743200" y="3455988"/>
            <a:ext cx="5514975" cy="21621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70000"/>
              </a:lnSpc>
            </a:pPr>
            <a:r>
              <a:rPr kumimoji="1" lang="zh-CN" altLang="en-US" sz="2000" b="1" i="1">
                <a:solidFill>
                  <a:srgbClr val="0033CC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穷举法 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是一种重复型算法。</a:t>
            </a:r>
          </a:p>
          <a:p>
            <a:pPr eaLnBrk="1" hangingPunct="1">
              <a:lnSpc>
                <a:spcPct val="170000"/>
              </a:lnSpc>
            </a:pP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基本思想是：对问题的所有可能状态一一测试，</a:t>
            </a:r>
          </a:p>
          <a:p>
            <a:pPr eaLnBrk="1" hangingPunct="1">
              <a:lnSpc>
                <a:spcPct val="170000"/>
              </a:lnSpc>
            </a:pP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直到	找到解</a:t>
            </a:r>
          </a:p>
          <a:p>
            <a:pPr eaLnBrk="1" hangingPunct="1">
              <a:lnSpc>
                <a:spcPct val="170000"/>
              </a:lnSpc>
            </a:pP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或	将全部可能状态都测试过为止。</a:t>
            </a:r>
          </a:p>
        </p:txBody>
      </p:sp>
      <p:sp>
        <p:nvSpPr>
          <p:cNvPr id="259079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-100013"/>
            <a:ext cx="1295400" cy="4572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2.2.4  </a:t>
            </a:r>
            <a:r>
              <a:rPr lang="zh-CN" altLang="en-US" sz="400" b="1" smtClean="0">
                <a:solidFill>
                  <a:schemeClr val="bg1"/>
                </a:solidFill>
              </a:rPr>
              <a:t>循环的嵌套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6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6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86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75"/>
                                        <p:tgtEl>
                                          <p:spTgt spid="861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1187" grpId="0" build="p" autoUpdateAnimBg="0"/>
      <p:bldP spid="861188" grpId="0" autoUpdateAnimBg="0"/>
      <p:bldP spid="861189" grpId="0" autoUpdateAnimBg="0"/>
      <p:bldP spid="861190" grpId="0" autoUpdateAnimBg="0"/>
    </p:bld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Text Box 2"/>
          <p:cNvSpPr txBox="1">
            <a:spLocks noChangeArrowheads="1"/>
          </p:cNvSpPr>
          <p:nvPr/>
        </p:nvSpPr>
        <p:spPr bwMode="auto">
          <a:xfrm>
            <a:off x="685800" y="325438"/>
            <a:ext cx="7696200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2-15 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判定素数 </a:t>
            </a:r>
          </a:p>
        </p:txBody>
      </p:sp>
      <p:sp>
        <p:nvSpPr>
          <p:cNvPr id="260099" name="Text Box 3"/>
          <p:cNvSpPr txBox="1">
            <a:spLocks noChangeArrowheads="1"/>
          </p:cNvSpPr>
          <p:nvPr/>
        </p:nvSpPr>
        <p:spPr bwMode="auto">
          <a:xfrm>
            <a:off x="914400" y="1862138"/>
            <a:ext cx="6858000" cy="4889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>
                <a:latin typeface="Times New Roman" pitchFamily="18" charset="0"/>
              </a:rPr>
              <a:t>整数 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en-US" sz="2000" b="1">
                <a:latin typeface="Times New Roman" pitchFamily="18" charset="0"/>
              </a:rPr>
              <a:t>是素数的条件：	除 </a:t>
            </a:r>
            <a:r>
              <a:rPr kumimoji="1" lang="en-US" altLang="zh-CN" sz="2000" b="1">
                <a:latin typeface="Times New Roman" pitchFamily="18" charset="0"/>
              </a:rPr>
              <a:t>1 </a:t>
            </a:r>
            <a:r>
              <a:rPr kumimoji="1" lang="zh-CN" altLang="en-US" sz="2000" b="1">
                <a:latin typeface="Times New Roman" pitchFamily="18" charset="0"/>
              </a:rPr>
              <a:t>和 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en-US" sz="2000" b="1">
                <a:latin typeface="Times New Roman" pitchFamily="18" charset="0"/>
              </a:rPr>
              <a:t>外，没有其它因数。</a:t>
            </a:r>
            <a:endParaRPr kumimoji="1" lang="zh-CN" altLang="en-US" sz="2000" b="1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60100" name="Text Box 4"/>
          <p:cNvSpPr txBox="1">
            <a:spLocks noChangeArrowheads="1"/>
          </p:cNvSpPr>
          <p:nvPr/>
        </p:nvSpPr>
        <p:spPr bwMode="auto">
          <a:xfrm>
            <a:off x="914400" y="2344738"/>
            <a:ext cx="4752975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从定义出发，采用</a:t>
            </a:r>
            <a:r>
              <a:rPr kumimoji="1" lang="zh-CN" altLang="en-US" sz="2000" b="1" i="1">
                <a:solidFill>
                  <a:srgbClr val="0033CC"/>
                </a:solidFill>
                <a:latin typeface="Times New Roman" pitchFamily="18" charset="0"/>
              </a:rPr>
              <a:t>穷举法</a:t>
            </a:r>
            <a:r>
              <a:rPr kumimoji="1" lang="zh-CN" altLang="en-US" sz="2000" b="1">
                <a:latin typeface="Times New Roman" pitchFamily="18" charset="0"/>
              </a:rPr>
              <a:t>逐个数据测试：</a:t>
            </a:r>
          </a:p>
        </p:txBody>
      </p:sp>
      <p:sp>
        <p:nvSpPr>
          <p:cNvPr id="260101" name="Rectangle 5"/>
          <p:cNvSpPr>
            <a:spLocks noChangeArrowheads="1"/>
          </p:cNvSpPr>
          <p:nvPr/>
        </p:nvSpPr>
        <p:spPr bwMode="auto">
          <a:xfrm>
            <a:off x="796925" y="1195388"/>
            <a:ext cx="2424113" cy="4889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kumimoji="1" lang="zh-CN" altLang="en-US" sz="2000" b="1">
                <a:latin typeface="Times New Roman" pitchFamily="18" charset="0"/>
              </a:rPr>
              <a:t>判定整数</a:t>
            </a:r>
            <a:r>
              <a:rPr kumimoji="1" lang="en-US" altLang="zh-CN" sz="2000" b="1">
                <a:latin typeface="Times New Roman" pitchFamily="18" charset="0"/>
              </a:rPr>
              <a:t>m</a:t>
            </a:r>
            <a:r>
              <a:rPr kumimoji="1" lang="zh-CN" altLang="en-US" sz="2000" b="1">
                <a:latin typeface="Times New Roman" pitchFamily="18" charset="0"/>
              </a:rPr>
              <a:t>是否素数</a:t>
            </a:r>
          </a:p>
        </p:txBody>
      </p:sp>
      <p:sp>
        <p:nvSpPr>
          <p:cNvPr id="862214" name="Text Box 6"/>
          <p:cNvSpPr txBox="1">
            <a:spLocks noChangeArrowheads="1"/>
          </p:cNvSpPr>
          <p:nvPr/>
        </p:nvSpPr>
        <p:spPr bwMode="auto">
          <a:xfrm>
            <a:off x="914400" y="2890838"/>
            <a:ext cx="7620000" cy="32670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kumimoji="1" lang="zh-CN" altLang="en-US" sz="2000" b="1">
                <a:latin typeface="Times New Roman" pitchFamily="18" charset="0"/>
              </a:rPr>
              <a:t>以  </a:t>
            </a:r>
            <a:r>
              <a:rPr kumimoji="1" lang="en-US" altLang="zh-CN" sz="2000" b="1">
                <a:latin typeface="Times New Roman" pitchFamily="18" charset="0"/>
              </a:rPr>
              <a:t>i = 2 ~ m-1 </a:t>
            </a:r>
            <a:r>
              <a:rPr kumimoji="1" lang="zh-CN" altLang="en-US" sz="2000" b="1">
                <a:latin typeface="Times New Roman" pitchFamily="18" charset="0"/>
              </a:rPr>
              <a:t>作除数，只要有一个 </a:t>
            </a:r>
            <a:r>
              <a:rPr kumimoji="1" lang="en-US" altLang="zh-CN" sz="2000" b="1">
                <a:latin typeface="Times New Roman" pitchFamily="18" charset="0"/>
              </a:rPr>
              <a:t>i </a:t>
            </a:r>
            <a:r>
              <a:rPr kumimoji="1" lang="zh-CN" altLang="en-US" sz="2000" b="1">
                <a:latin typeface="Times New Roman" pitchFamily="18" charset="0"/>
              </a:rPr>
              <a:t>是 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zh-CN" sz="2000" b="1">
                <a:latin typeface="Times New Roman" pitchFamily="18" charset="0"/>
              </a:rPr>
              <a:t>的因数，则 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zh-CN" sz="2000" b="1">
                <a:latin typeface="Times New Roman" pitchFamily="18" charset="0"/>
              </a:rPr>
              <a:t>不是素数。</a:t>
            </a:r>
            <a:r>
              <a:rPr kumimoji="1" lang="zh-CN" altLang="en-US" sz="2000" b="1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kumimoji="1" lang="zh-CN" altLang="en-US" sz="2000" b="1">
                <a:latin typeface="Times New Roman" pitchFamily="18" charset="0"/>
              </a:rPr>
              <a:t>	</a:t>
            </a:r>
            <a:r>
              <a:rPr kumimoji="1" lang="en-US" altLang="zh-CN" sz="2000" b="1">
                <a:latin typeface="Times New Roman" pitchFamily="18" charset="0"/>
              </a:rPr>
              <a:t>for ( int i = 2;  i &lt; m ; i ++ )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kumimoji="1" lang="en-US" altLang="zh-CN" sz="2000" b="1">
                <a:latin typeface="Times New Roman" pitchFamily="18" charset="0"/>
              </a:rPr>
              <a:t>	    if ( m % i == 0 )    break ;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kumimoji="1" lang="en-US" altLang="zh-CN" sz="2000" b="1">
                <a:latin typeface="Times New Roman" pitchFamily="18" charset="0"/>
              </a:rPr>
              <a:t>	if ( m == i )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kumimoji="1" lang="en-US" altLang="zh-CN" sz="2000" b="1">
                <a:latin typeface="Times New Roman" pitchFamily="18" charset="0"/>
              </a:rPr>
              <a:t>	   m </a:t>
            </a:r>
            <a:r>
              <a:rPr kumimoji="1" lang="zh-CN" altLang="zh-CN" sz="2000" b="1">
                <a:latin typeface="Times New Roman" pitchFamily="18" charset="0"/>
              </a:rPr>
              <a:t>是素数 ；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kumimoji="1" lang="zh-CN" altLang="en-US" sz="2000" b="1">
                <a:latin typeface="Times New Roman" pitchFamily="18" charset="0"/>
              </a:rPr>
              <a:t>	</a:t>
            </a:r>
            <a:r>
              <a:rPr kumimoji="1" lang="en-US" altLang="zh-CN" sz="2000" b="1">
                <a:latin typeface="Times New Roman" pitchFamily="18" charset="0"/>
              </a:rPr>
              <a:t>else 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kumimoji="1" lang="en-US" altLang="zh-CN" sz="2000" b="1">
                <a:latin typeface="Times New Roman" pitchFamily="18" charset="0"/>
              </a:rPr>
              <a:t>	   m </a:t>
            </a:r>
            <a:r>
              <a:rPr kumimoji="1" lang="zh-CN" altLang="en-US" sz="2000" b="1">
                <a:latin typeface="Times New Roman" pitchFamily="18" charset="0"/>
              </a:rPr>
              <a:t>不是素数；	</a:t>
            </a:r>
            <a:endParaRPr kumimoji="1" lang="zh-CN" altLang="en-US" sz="2000" b="1">
              <a:solidFill>
                <a:srgbClr val="ECE6C0"/>
              </a:solidFill>
              <a:effectDag name="">
                <a:cont type="tree" name="">
                  <a:effect ref="fillLine"/>
                  <a:outerShdw dist="38100" dir="13500000" algn="br">
                    <a:srgbClr val="FFFBE0"/>
                  </a:outerShdw>
                </a:cont>
                <a:cont type="tree" name="">
                  <a:effect ref="fillLine"/>
                  <a:outerShdw dist="38100" dir="2700000" algn="tl">
                    <a:srgbClr val="8D8973"/>
                  </a:outerShdw>
                </a:cont>
                <a:effect ref="fillLine"/>
              </a:effectDag>
              <a:latin typeface="Times New Roman" pitchFamily="18" charset="0"/>
            </a:endParaRPr>
          </a:p>
        </p:txBody>
      </p:sp>
      <p:sp>
        <p:nvSpPr>
          <p:cNvPr id="260103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-100013"/>
            <a:ext cx="1295400" cy="4572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2.2.4  </a:t>
            </a:r>
            <a:r>
              <a:rPr lang="zh-CN" altLang="en-US" sz="400" b="1" smtClean="0">
                <a:solidFill>
                  <a:schemeClr val="bg1"/>
                </a:solidFill>
              </a:rPr>
              <a:t>循环的嵌套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2214" grpId="0" autoUpdateAnimBg="0"/>
    </p:bld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Text Box 2"/>
          <p:cNvSpPr txBox="1">
            <a:spLocks noChangeArrowheads="1"/>
          </p:cNvSpPr>
          <p:nvPr/>
        </p:nvSpPr>
        <p:spPr bwMode="auto">
          <a:xfrm>
            <a:off x="685800" y="325438"/>
            <a:ext cx="7696200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2-15 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判定素数 </a:t>
            </a:r>
          </a:p>
        </p:txBody>
      </p:sp>
      <p:sp>
        <p:nvSpPr>
          <p:cNvPr id="863235" name="Text Box 3"/>
          <p:cNvSpPr txBox="1">
            <a:spLocks noChangeArrowheads="1"/>
          </p:cNvSpPr>
          <p:nvPr/>
        </p:nvSpPr>
        <p:spPr bwMode="auto">
          <a:xfrm>
            <a:off x="1143000" y="963613"/>
            <a:ext cx="4953000" cy="50450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#include &lt;iostream&gt;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#include &lt;cmath&gt;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int main()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{ int i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long  m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cout &lt;&lt;"Please input a number:\n";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cin &gt;&gt; m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for ( i =2;  i &lt; m;  i ++ 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if ( m% i == 0 )  break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if ( m == i 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m &lt;&lt; " is prime." &lt;&lt; endl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else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m &lt;&lt; " is not prime." &lt;&lt; endl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  <p:sp>
        <p:nvSpPr>
          <p:cNvPr id="261124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-100013"/>
            <a:ext cx="1295400" cy="4572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2.2.4  </a:t>
            </a:r>
            <a:r>
              <a:rPr lang="zh-CN" altLang="en-US" sz="400" b="1" smtClean="0">
                <a:solidFill>
                  <a:schemeClr val="bg1"/>
                </a:solidFill>
              </a:rPr>
              <a:t>循环的嵌套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6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6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6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63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63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63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63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63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63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63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63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863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8632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8632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8632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3235" grpId="0" build="p" autoUpdateAnimBg="0" advAuto="1000"/>
    </p:bld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Text Box 2"/>
          <p:cNvSpPr txBox="1">
            <a:spLocks noChangeArrowheads="1"/>
          </p:cNvSpPr>
          <p:nvPr/>
        </p:nvSpPr>
        <p:spPr bwMode="auto">
          <a:xfrm>
            <a:off x="685800" y="325438"/>
            <a:ext cx="7696200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2-15 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判定素数 </a:t>
            </a:r>
          </a:p>
        </p:txBody>
      </p:sp>
      <p:sp>
        <p:nvSpPr>
          <p:cNvPr id="262147" name="Text Box 3"/>
          <p:cNvSpPr txBox="1">
            <a:spLocks noChangeArrowheads="1"/>
          </p:cNvSpPr>
          <p:nvPr/>
        </p:nvSpPr>
        <p:spPr bwMode="auto">
          <a:xfrm>
            <a:off x="1143000" y="963613"/>
            <a:ext cx="4953000" cy="50450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>
                <a:latin typeface="Times New Roman" pitchFamily="18" charset="0"/>
              </a:rPr>
              <a:t>#include &lt;iostream&gt;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>
                <a:latin typeface="Times New Roman" pitchFamily="18" charset="0"/>
              </a:rPr>
              <a:t>#include &lt;cmath&gt;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>
                <a:latin typeface="Times New Roman" pitchFamily="18" charset="0"/>
              </a:rPr>
              <a:t>int main()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>
                <a:latin typeface="Times New Roman" pitchFamily="18" charset="0"/>
              </a:rPr>
              <a:t>{ int i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>
                <a:latin typeface="Times New Roman" pitchFamily="18" charset="0"/>
              </a:rPr>
              <a:t>  long  m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>
                <a:latin typeface="Times New Roman" pitchFamily="18" charset="0"/>
              </a:rPr>
              <a:t>  cout &lt;&lt;"Please input a number:\n";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>
                <a:latin typeface="Times New Roman" pitchFamily="18" charset="0"/>
              </a:rPr>
              <a:t>  cin &gt;&gt; m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</a:t>
            </a:r>
            <a:r>
              <a:rPr kumimoji="1" lang="en-US" altLang="zh-CN" b="1">
                <a:solidFill>
                  <a:srgbClr val="0000FF"/>
                </a:solidFill>
                <a:latin typeface="Times New Roman" pitchFamily="18" charset="0"/>
              </a:rPr>
              <a:t>for ( i =2;  i &lt; m;  i ++ 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solidFill>
                  <a:srgbClr val="0000FF"/>
                </a:solidFill>
                <a:latin typeface="Times New Roman" pitchFamily="18" charset="0"/>
              </a:rPr>
              <a:t>      if ( m% i == 0 )  break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>
                <a:latin typeface="Times New Roman" pitchFamily="18" charset="0"/>
              </a:rPr>
              <a:t>  if ( m == i 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>
                <a:latin typeface="Times New Roman" pitchFamily="18" charset="0"/>
              </a:rPr>
              <a:t>    cout &lt;&lt; m &lt;&lt; " is prime." &lt;&lt; endl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>
                <a:latin typeface="Times New Roman" pitchFamily="18" charset="0"/>
              </a:rPr>
              <a:t>  else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>
                <a:latin typeface="Times New Roman" pitchFamily="18" charset="0"/>
              </a:rPr>
              <a:t>    cout &lt;&lt; m &lt;&lt; " is not prime." &lt;&lt; endl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>
                <a:latin typeface="Times New Roman" pitchFamily="18" charset="0"/>
              </a:rPr>
              <a:t>}</a:t>
            </a:r>
          </a:p>
        </p:txBody>
      </p:sp>
      <p:sp>
        <p:nvSpPr>
          <p:cNvPr id="864260" name="AutoShape 4"/>
          <p:cNvSpPr>
            <a:spLocks/>
          </p:cNvSpPr>
          <p:nvPr/>
        </p:nvSpPr>
        <p:spPr bwMode="auto">
          <a:xfrm>
            <a:off x="5791200" y="2243138"/>
            <a:ext cx="1447800" cy="609600"/>
          </a:xfrm>
          <a:prstGeom prst="borderCallout2">
            <a:avLst>
              <a:gd name="adj1" fmla="val 18750"/>
              <a:gd name="adj2" fmla="val -5264"/>
              <a:gd name="adj3" fmla="val 18750"/>
              <a:gd name="adj4" fmla="val -36185"/>
              <a:gd name="adj5" fmla="val 221616"/>
              <a:gd name="adj6" fmla="val -13552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b="1">
                <a:latin typeface="Times New Roman" pitchFamily="18" charset="0"/>
              </a:rPr>
              <a:t>找 </a:t>
            </a:r>
            <a:r>
              <a:rPr kumimoji="1" lang="en-US" altLang="zh-CN" b="1">
                <a:latin typeface="Times New Roman" pitchFamily="18" charset="0"/>
              </a:rPr>
              <a:t>m </a:t>
            </a:r>
            <a:r>
              <a:rPr kumimoji="1" lang="zh-CN" altLang="en-US" b="1">
                <a:latin typeface="Times New Roman" pitchFamily="18" charset="0"/>
              </a:rPr>
              <a:t>的因数</a:t>
            </a:r>
          </a:p>
        </p:txBody>
      </p:sp>
      <p:sp>
        <p:nvSpPr>
          <p:cNvPr id="262149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-100013"/>
            <a:ext cx="1295400" cy="4572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2.2.4  </a:t>
            </a:r>
            <a:r>
              <a:rPr lang="zh-CN" altLang="en-US" sz="400" b="1" smtClean="0">
                <a:solidFill>
                  <a:schemeClr val="bg1"/>
                </a:solidFill>
              </a:rPr>
              <a:t>循环的嵌套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64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4260" grpId="0" animBg="1" autoUpdateAnimBg="0"/>
    </p:bld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Text Box 2"/>
          <p:cNvSpPr txBox="1">
            <a:spLocks noChangeArrowheads="1"/>
          </p:cNvSpPr>
          <p:nvPr/>
        </p:nvSpPr>
        <p:spPr bwMode="auto">
          <a:xfrm>
            <a:off x="685800" y="325438"/>
            <a:ext cx="7696200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2-15 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判定素数 </a:t>
            </a:r>
          </a:p>
        </p:txBody>
      </p:sp>
      <p:sp>
        <p:nvSpPr>
          <p:cNvPr id="263171" name="Text Box 3"/>
          <p:cNvSpPr txBox="1">
            <a:spLocks noChangeArrowheads="1"/>
          </p:cNvSpPr>
          <p:nvPr/>
        </p:nvSpPr>
        <p:spPr bwMode="auto">
          <a:xfrm>
            <a:off x="1143000" y="963613"/>
            <a:ext cx="4953000" cy="50450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>
                <a:latin typeface="Times New Roman" pitchFamily="18" charset="0"/>
              </a:rPr>
              <a:t>#include &lt;iostream&gt;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>
                <a:latin typeface="Times New Roman" pitchFamily="18" charset="0"/>
              </a:rPr>
              <a:t>#include &lt;cmath&gt;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>
                <a:latin typeface="Times New Roman" pitchFamily="18" charset="0"/>
              </a:rPr>
              <a:t>int main()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>
                <a:latin typeface="Times New Roman" pitchFamily="18" charset="0"/>
              </a:rPr>
              <a:t>{ int i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>
                <a:latin typeface="Times New Roman" pitchFamily="18" charset="0"/>
              </a:rPr>
              <a:t>  long  m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>
                <a:latin typeface="Times New Roman" pitchFamily="18" charset="0"/>
              </a:rPr>
              <a:t>  cout &lt;&lt;"Please input a number:\n";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>
                <a:latin typeface="Times New Roman" pitchFamily="18" charset="0"/>
              </a:rPr>
              <a:t>  cin &gt;&gt; m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>
                <a:latin typeface="Times New Roman" pitchFamily="18" charset="0"/>
              </a:rPr>
              <a:t>  for ( i =2;  i &lt; m;  i ++ 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>
                <a:latin typeface="Times New Roman" pitchFamily="18" charset="0"/>
              </a:rPr>
              <a:t>      if ( m% i == 0 )  break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solidFill>
                  <a:srgbClr val="0000FF"/>
                </a:solidFill>
                <a:latin typeface="Times New Roman" pitchFamily="18" charset="0"/>
              </a:rPr>
              <a:t>  if ( m == i 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solidFill>
                  <a:srgbClr val="0000FF"/>
                </a:solidFill>
                <a:latin typeface="Times New Roman" pitchFamily="18" charset="0"/>
              </a:rPr>
              <a:t>    cout &lt;&lt; m &lt;&lt; " is prime." &lt;&lt; endl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solidFill>
                  <a:srgbClr val="0000FF"/>
                </a:solidFill>
                <a:latin typeface="Times New Roman" pitchFamily="18" charset="0"/>
              </a:rPr>
              <a:t>  else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solidFill>
                  <a:srgbClr val="0000FF"/>
                </a:solidFill>
                <a:latin typeface="Times New Roman" pitchFamily="18" charset="0"/>
              </a:rPr>
              <a:t>    cout &lt;&lt; m &lt;&lt; " is not prime." &lt;&lt; endl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>
                <a:latin typeface="Times New Roman" pitchFamily="18" charset="0"/>
              </a:rPr>
              <a:t>}</a:t>
            </a:r>
          </a:p>
        </p:txBody>
      </p:sp>
      <p:sp>
        <p:nvSpPr>
          <p:cNvPr id="865284" name="AutoShape 4"/>
          <p:cNvSpPr>
            <a:spLocks/>
          </p:cNvSpPr>
          <p:nvPr/>
        </p:nvSpPr>
        <p:spPr bwMode="auto">
          <a:xfrm>
            <a:off x="5715000" y="2490788"/>
            <a:ext cx="2590800" cy="914400"/>
          </a:xfrm>
          <a:prstGeom prst="borderCallout2">
            <a:avLst>
              <a:gd name="adj1" fmla="val 12500"/>
              <a:gd name="adj2" fmla="val -2940"/>
              <a:gd name="adj3" fmla="val 12500"/>
              <a:gd name="adj4" fmla="val -20894"/>
              <a:gd name="adj5" fmla="val 209375"/>
              <a:gd name="adj6" fmla="val -78431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40000"/>
              </a:lnSpc>
              <a:spcBef>
                <a:spcPct val="50000"/>
              </a:spcBef>
            </a:pPr>
            <a:r>
              <a:rPr kumimoji="1" lang="zh-CN" altLang="en-US" b="1">
                <a:latin typeface="Times New Roman" pitchFamily="18" charset="0"/>
              </a:rPr>
              <a:t>判断 </a:t>
            </a:r>
            <a:r>
              <a:rPr kumimoji="1" lang="en-US" altLang="zh-CN" b="1">
                <a:latin typeface="Times New Roman" pitchFamily="18" charset="0"/>
              </a:rPr>
              <a:t>m </a:t>
            </a:r>
            <a:r>
              <a:rPr kumimoji="1" lang="zh-CN" altLang="en-US" b="1">
                <a:latin typeface="Times New Roman" pitchFamily="18" charset="0"/>
              </a:rPr>
              <a:t>是否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kumimoji="1" lang="zh-CN" altLang="en-US" b="1">
                <a:latin typeface="Times New Roman" pitchFamily="18" charset="0"/>
              </a:rPr>
              <a:t>被小于 </a:t>
            </a:r>
            <a:r>
              <a:rPr kumimoji="1" lang="en-US" altLang="zh-CN" b="1">
                <a:latin typeface="Times New Roman" pitchFamily="18" charset="0"/>
              </a:rPr>
              <a:t>m </a:t>
            </a:r>
            <a:r>
              <a:rPr kumimoji="1" lang="zh-CN" altLang="en-US" b="1">
                <a:latin typeface="Times New Roman" pitchFamily="18" charset="0"/>
              </a:rPr>
              <a:t>的数整除</a:t>
            </a:r>
          </a:p>
        </p:txBody>
      </p:sp>
      <p:sp>
        <p:nvSpPr>
          <p:cNvPr id="263173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-100013"/>
            <a:ext cx="1295400" cy="4572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2.2.4  </a:t>
            </a:r>
            <a:r>
              <a:rPr lang="zh-CN" altLang="en-US" sz="400" b="1" smtClean="0">
                <a:solidFill>
                  <a:schemeClr val="bg1"/>
                </a:solidFill>
              </a:rPr>
              <a:t>循环的嵌套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65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5284" grpId="0" animBg="1" autoUpdateAnimBg="0"/>
    </p:bld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Text Box 2"/>
          <p:cNvSpPr txBox="1">
            <a:spLocks noChangeArrowheads="1"/>
          </p:cNvSpPr>
          <p:nvPr/>
        </p:nvSpPr>
        <p:spPr bwMode="auto">
          <a:xfrm>
            <a:off x="685800" y="325438"/>
            <a:ext cx="7696200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2-15 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判定素数 </a:t>
            </a:r>
          </a:p>
        </p:txBody>
      </p:sp>
      <p:sp>
        <p:nvSpPr>
          <p:cNvPr id="264195" name="Text Box 3"/>
          <p:cNvSpPr txBox="1">
            <a:spLocks noChangeArrowheads="1"/>
          </p:cNvSpPr>
          <p:nvPr/>
        </p:nvSpPr>
        <p:spPr bwMode="auto">
          <a:xfrm>
            <a:off x="1143000" y="963613"/>
            <a:ext cx="4953000" cy="50450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#include &lt;iostream&gt;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#include &lt;cmath&gt;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int main()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{ int i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long  m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cout &lt;&lt;"Please input a number:\n";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cin &gt;&gt; m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for ( i =2;  i &lt; m;  i ++ 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if ( m% i == 0 )  break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if ( m == i 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m &lt;&lt; " is prime." &lt;&lt; endl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else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m &lt;&lt; " is not prime." &lt;&lt; endl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  <p:sp>
        <p:nvSpPr>
          <p:cNvPr id="264196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-100013"/>
            <a:ext cx="1295400" cy="4572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2.2.4  </a:t>
            </a:r>
            <a:r>
              <a:rPr lang="zh-CN" altLang="en-US" sz="400" b="1" smtClean="0">
                <a:solidFill>
                  <a:schemeClr val="bg1"/>
                </a:solidFill>
              </a:rPr>
              <a:t>循环的嵌套</a:t>
            </a:r>
          </a:p>
        </p:txBody>
      </p:sp>
      <p:pic>
        <p:nvPicPr>
          <p:cNvPr id="26419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16438" y="3897313"/>
            <a:ext cx="3871912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ext Box 2"/>
          <p:cNvSpPr txBox="1">
            <a:spLocks noChangeArrowheads="1"/>
          </p:cNvSpPr>
          <p:nvPr/>
        </p:nvSpPr>
        <p:spPr bwMode="auto">
          <a:xfrm>
            <a:off x="685800" y="325438"/>
            <a:ext cx="7696200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2-15 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判定素数 </a:t>
            </a:r>
          </a:p>
        </p:txBody>
      </p:sp>
      <p:sp>
        <p:nvSpPr>
          <p:cNvPr id="53253" name="Text Box 3"/>
          <p:cNvSpPr txBox="1">
            <a:spLocks noChangeArrowheads="1"/>
          </p:cNvSpPr>
          <p:nvPr/>
        </p:nvSpPr>
        <p:spPr bwMode="auto">
          <a:xfrm>
            <a:off x="914400" y="1728788"/>
            <a:ext cx="6858000" cy="4492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b="1">
                <a:latin typeface="Times New Roman" pitchFamily="18" charset="0"/>
              </a:rPr>
              <a:t>整数 </a:t>
            </a:r>
            <a:r>
              <a:rPr kumimoji="1" lang="en-US" altLang="zh-CN" b="1">
                <a:latin typeface="Times New Roman" pitchFamily="18" charset="0"/>
              </a:rPr>
              <a:t>m </a:t>
            </a:r>
            <a:r>
              <a:rPr kumimoji="1" lang="zh-CN" altLang="en-US" b="1">
                <a:latin typeface="Times New Roman" pitchFamily="18" charset="0"/>
              </a:rPr>
              <a:t>是素数的条件：	除 </a:t>
            </a:r>
            <a:r>
              <a:rPr kumimoji="1" lang="en-US" altLang="zh-CN" b="1">
                <a:latin typeface="Times New Roman" pitchFamily="18" charset="0"/>
              </a:rPr>
              <a:t>1 </a:t>
            </a:r>
            <a:r>
              <a:rPr kumimoji="1" lang="zh-CN" altLang="en-US" b="1">
                <a:latin typeface="Times New Roman" pitchFamily="18" charset="0"/>
              </a:rPr>
              <a:t>和 </a:t>
            </a:r>
            <a:r>
              <a:rPr kumimoji="1" lang="en-US" altLang="zh-CN" b="1">
                <a:latin typeface="Times New Roman" pitchFamily="18" charset="0"/>
              </a:rPr>
              <a:t>m </a:t>
            </a:r>
            <a:r>
              <a:rPr kumimoji="1" lang="zh-CN" altLang="en-US" b="1">
                <a:latin typeface="Times New Roman" pitchFamily="18" charset="0"/>
              </a:rPr>
              <a:t>外，没有其它因数。</a:t>
            </a:r>
            <a:endParaRPr kumimoji="1" lang="zh-CN" altLang="en-US" b="1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53254" name="Rectangle 4"/>
          <p:cNvSpPr>
            <a:spLocks noChangeArrowheads="1"/>
          </p:cNvSpPr>
          <p:nvPr/>
        </p:nvSpPr>
        <p:spPr bwMode="auto">
          <a:xfrm>
            <a:off x="908050" y="1214438"/>
            <a:ext cx="2200275" cy="4492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kumimoji="1" lang="zh-CN" altLang="en-US" b="1">
                <a:latin typeface="Times New Roman" pitchFamily="18" charset="0"/>
              </a:rPr>
              <a:t>判定整数</a:t>
            </a:r>
            <a:r>
              <a:rPr kumimoji="1" lang="en-US" altLang="zh-CN" b="1">
                <a:latin typeface="Times New Roman" pitchFamily="18" charset="0"/>
              </a:rPr>
              <a:t>m</a:t>
            </a:r>
            <a:r>
              <a:rPr kumimoji="1" lang="zh-CN" altLang="en-US" b="1">
                <a:latin typeface="Times New Roman" pitchFamily="18" charset="0"/>
              </a:rPr>
              <a:t>是否素数</a:t>
            </a:r>
          </a:p>
        </p:txBody>
      </p:sp>
      <p:sp>
        <p:nvSpPr>
          <p:cNvPr id="867333" name="Text Box 5"/>
          <p:cNvSpPr txBox="1">
            <a:spLocks noChangeArrowheads="1"/>
          </p:cNvSpPr>
          <p:nvPr/>
        </p:nvSpPr>
        <p:spPr bwMode="auto">
          <a:xfrm>
            <a:off x="1371600" y="3405188"/>
            <a:ext cx="6759575" cy="23971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for ( int i = 2;  </a:t>
            </a:r>
            <a:r>
              <a:rPr kumimoji="1" lang="en-US" altLang="zh-CN" b="1">
                <a:solidFill>
                  <a:srgbClr val="CC0000"/>
                </a:solidFill>
                <a:latin typeface="Times New Roman" pitchFamily="18" charset="0"/>
              </a:rPr>
              <a:t>i &lt;= sqrt( m )</a:t>
            </a:r>
            <a:r>
              <a:rPr kumimoji="1" lang="en-US" altLang="zh-CN" b="1">
                <a:latin typeface="Times New Roman" pitchFamily="18" charset="0"/>
              </a:rPr>
              <a:t> ;  i ++ 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if ( m %  i == 0 )    break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if </a:t>
            </a:r>
            <a:r>
              <a:rPr kumimoji="1" lang="en-US" altLang="zh-CN" b="1">
                <a:latin typeface="宋体" pitchFamily="2" charset="-122"/>
              </a:rPr>
              <a:t>(</a:t>
            </a:r>
            <a:r>
              <a:rPr kumimoji="1" lang="en-US" altLang="zh-CN" b="1">
                <a:solidFill>
                  <a:srgbClr val="CC0000"/>
                </a:solidFill>
                <a:latin typeface="Times New Roman" pitchFamily="18" charset="0"/>
              </a:rPr>
              <a:t>sqrt( m )</a:t>
            </a:r>
            <a:r>
              <a:rPr kumimoji="1" lang="en-US" altLang="zh-CN"/>
              <a:t> &lt;</a:t>
            </a:r>
            <a:r>
              <a:rPr kumimoji="1" lang="en-US" altLang="zh-CN" b="1">
                <a:latin typeface="Times New Roman" pitchFamily="18" charset="0"/>
              </a:rPr>
              <a:t> i 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m </a:t>
            </a:r>
            <a:r>
              <a:rPr kumimoji="1" lang="zh-CN" altLang="zh-CN" b="1">
                <a:latin typeface="Times New Roman" pitchFamily="18" charset="0"/>
              </a:rPr>
              <a:t>是素数 ；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else 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m </a:t>
            </a:r>
            <a:r>
              <a:rPr kumimoji="1" lang="zh-CN" altLang="en-US" b="1">
                <a:latin typeface="Times New Roman" pitchFamily="18" charset="0"/>
              </a:rPr>
              <a:t>不是素数；		          		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838200" y="2262188"/>
            <a:ext cx="6553200" cy="917575"/>
            <a:chOff x="480" y="1612"/>
            <a:chExt cx="4128" cy="578"/>
          </a:xfrm>
        </p:grpSpPr>
        <p:sp>
          <p:nvSpPr>
            <p:cNvPr id="53258" name="Text Box 7"/>
            <p:cNvSpPr txBox="1">
              <a:spLocks noChangeArrowheads="1"/>
            </p:cNvSpPr>
            <p:nvPr/>
          </p:nvSpPr>
          <p:spPr bwMode="auto">
            <a:xfrm>
              <a:off x="480" y="1612"/>
              <a:ext cx="4128" cy="57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kumimoji="1" lang="zh-CN" altLang="en-US" b="1" i="1">
                  <a:solidFill>
                    <a:srgbClr val="0033CC"/>
                  </a:solidFill>
                  <a:latin typeface="Times New Roman" pitchFamily="18" charset="0"/>
                </a:rPr>
                <a:t>算法优化：</a:t>
              </a:r>
              <a:r>
                <a:rPr kumimoji="1" lang="zh-CN" altLang="en-US" b="1">
                  <a:latin typeface="Times New Roman" pitchFamily="18" charset="0"/>
                </a:rPr>
                <a:t>	</a:t>
              </a:r>
            </a:p>
            <a:p>
              <a:pPr eaLnBrk="1" hangingPunct="1">
                <a:lnSpc>
                  <a:spcPct val="150000"/>
                </a:lnSpc>
              </a:pPr>
              <a:r>
                <a:rPr kumimoji="1" lang="zh-CN" altLang="en-US" b="1">
                  <a:latin typeface="Times New Roman" pitchFamily="18" charset="0"/>
                </a:rPr>
                <a:t>        若 </a:t>
              </a:r>
              <a:r>
                <a:rPr kumimoji="1" lang="en-US" altLang="zh-CN" b="1">
                  <a:latin typeface="Times New Roman" pitchFamily="18" charset="0"/>
                </a:rPr>
                <a:t>m </a:t>
              </a:r>
              <a:r>
                <a:rPr kumimoji="1" lang="zh-CN" altLang="zh-CN" b="1">
                  <a:latin typeface="Times New Roman" pitchFamily="18" charset="0"/>
                </a:rPr>
                <a:t>不是素数，有：</a:t>
              </a:r>
              <a:r>
                <a:rPr kumimoji="1" lang="en-US" altLang="zh-CN" b="1">
                  <a:latin typeface="Times New Roman" pitchFamily="18" charset="0"/>
                </a:rPr>
                <a:t>m = i *j ,  i &lt;= j ,  i &lt;=        ,   j &gt;= </a:t>
              </a:r>
            </a:p>
          </p:txBody>
        </p:sp>
        <p:graphicFrame>
          <p:nvGraphicFramePr>
            <p:cNvPr id="53250" name="Object 8"/>
            <p:cNvGraphicFramePr>
              <a:graphicFrameLocks noChangeAspect="1"/>
            </p:cNvGraphicFramePr>
            <p:nvPr/>
          </p:nvGraphicFramePr>
          <p:xfrm>
            <a:off x="3471" y="1967"/>
            <a:ext cx="225" cy="216"/>
          </p:xfrm>
          <a:graphic>
            <a:graphicData uri="http://schemas.openxmlformats.org/presentationml/2006/ole">
              <p:oleObj spid="_x0000_s53250" name="公式" r:id="rId3" imgW="279360" imgH="228600" progId="Equation.3">
                <p:embed/>
              </p:oleObj>
            </a:graphicData>
          </a:graphic>
        </p:graphicFrame>
        <p:graphicFrame>
          <p:nvGraphicFramePr>
            <p:cNvPr id="53251" name="Object 9"/>
            <p:cNvGraphicFramePr>
              <a:graphicFrameLocks noChangeAspect="1"/>
            </p:cNvGraphicFramePr>
            <p:nvPr/>
          </p:nvGraphicFramePr>
          <p:xfrm>
            <a:off x="4095" y="1967"/>
            <a:ext cx="225" cy="216"/>
          </p:xfrm>
          <a:graphic>
            <a:graphicData uri="http://schemas.openxmlformats.org/presentationml/2006/ole">
              <p:oleObj spid="_x0000_s53251" name="公式" r:id="rId4" imgW="279360" imgH="228600" progId="Equation.3">
                <p:embed/>
              </p:oleObj>
            </a:graphicData>
          </a:graphic>
        </p:graphicFrame>
      </p:grpSp>
      <p:sp>
        <p:nvSpPr>
          <p:cNvPr id="53257" name="Rectangle 1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-100013"/>
            <a:ext cx="1295400" cy="4572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2.2.4  </a:t>
            </a:r>
            <a:r>
              <a:rPr lang="zh-CN" altLang="en-US" sz="400" b="1" smtClean="0">
                <a:solidFill>
                  <a:schemeClr val="bg1"/>
                </a:solidFill>
              </a:rPr>
              <a:t>循环的嵌套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867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7333" grpId="0" autoUpdateAnimBg="0"/>
    </p:bld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Text Box 2"/>
          <p:cNvSpPr txBox="1">
            <a:spLocks noChangeArrowheads="1"/>
          </p:cNvSpPr>
          <p:nvPr/>
        </p:nvSpPr>
        <p:spPr bwMode="auto">
          <a:xfrm>
            <a:off x="685800" y="325438"/>
            <a:ext cx="7696200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2-15 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判定素数 </a:t>
            </a:r>
          </a:p>
        </p:txBody>
      </p:sp>
      <p:sp>
        <p:nvSpPr>
          <p:cNvPr id="868355" name="Text Box 3"/>
          <p:cNvSpPr txBox="1">
            <a:spLocks noChangeArrowheads="1"/>
          </p:cNvSpPr>
          <p:nvPr/>
        </p:nvSpPr>
        <p:spPr bwMode="auto">
          <a:xfrm>
            <a:off x="1295400" y="863600"/>
            <a:ext cx="6477000" cy="5578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25000"/>
              </a:lnSpc>
            </a:pPr>
            <a:r>
              <a:rPr kumimoji="1" lang="en-US" altLang="zh-CN" b="1">
                <a:latin typeface="Times New Roman" pitchFamily="18" charset="0"/>
              </a:rPr>
              <a:t>#include &lt;iostream&gt;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>
                <a:latin typeface="Times New Roman" pitchFamily="18" charset="0"/>
              </a:rPr>
              <a:t>#include &lt;cmath&gt;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>
                <a:latin typeface="Times New Roman" pitchFamily="18" charset="0"/>
              </a:rPr>
              <a:t>int main()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>
                <a:latin typeface="Times New Roman" pitchFamily="18" charset="0"/>
              </a:rPr>
              <a:t>{ int i ;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>
                <a:latin typeface="Times New Roman" pitchFamily="18" charset="0"/>
              </a:rPr>
              <a:t>  long  m;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>
                <a:latin typeface="Times New Roman" pitchFamily="18" charset="0"/>
              </a:rPr>
              <a:t>  cout &lt;&lt;"Please input a number:\n";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>
                <a:latin typeface="Times New Roman" pitchFamily="18" charset="0"/>
              </a:rPr>
              <a:t>  cin &gt;&gt; m ;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>
                <a:latin typeface="Times New Roman" pitchFamily="18" charset="0"/>
              </a:rPr>
              <a:t>  double sqrtm = sqrt( m ) ;		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函数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sqrt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是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double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类型</a:t>
            </a:r>
            <a:r>
              <a:rPr kumimoji="1" lang="zh-CN" altLang="en-US" b="1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125000"/>
              </a:lnSpc>
            </a:pPr>
            <a:r>
              <a:rPr kumimoji="1" lang="zh-CN" altLang="en-US" b="1">
                <a:latin typeface="Times New Roman" pitchFamily="18" charset="0"/>
              </a:rPr>
              <a:t>  </a:t>
            </a:r>
            <a:r>
              <a:rPr kumimoji="1" lang="en-US" altLang="zh-CN" b="1">
                <a:latin typeface="Times New Roman" pitchFamily="18" charset="0"/>
              </a:rPr>
              <a:t>for ( i =2;  i &lt;= sqrtm ;  i ++ )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>
                <a:latin typeface="Times New Roman" pitchFamily="18" charset="0"/>
              </a:rPr>
              <a:t>      if ( m% i == 0 )  break ;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>
                <a:latin typeface="Times New Roman" pitchFamily="18" charset="0"/>
              </a:rPr>
              <a:t>  if ( sqrtm &lt; i )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&lt;&lt;m&lt;&lt;" is prime."&lt;&lt;endl ;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>
                <a:latin typeface="Times New Roman" pitchFamily="18" charset="0"/>
              </a:rPr>
              <a:t>  else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m &lt;&lt; " is not prime." &lt;&lt;endl ;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  <p:sp>
        <p:nvSpPr>
          <p:cNvPr id="265220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-100013"/>
            <a:ext cx="1295400" cy="4572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2.2.4  </a:t>
            </a:r>
            <a:r>
              <a:rPr lang="zh-CN" altLang="en-US" sz="400" b="1" smtClean="0">
                <a:solidFill>
                  <a:schemeClr val="bg1"/>
                </a:solidFill>
              </a:rPr>
              <a:t>循环的嵌套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6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86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86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86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86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868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868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868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500"/>
                                        <p:tgtEl>
                                          <p:spTgt spid="868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868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8683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1" dur="500"/>
                                        <p:tgtEl>
                                          <p:spTgt spid="8683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5" dur="500"/>
                                        <p:tgtEl>
                                          <p:spTgt spid="8683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9" dur="500"/>
                                        <p:tgtEl>
                                          <p:spTgt spid="8683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3" dur="500"/>
                                        <p:tgtEl>
                                          <p:spTgt spid="8683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0"/>
                            </p:stCondLst>
                            <p:childTnLst>
                              <p:par>
                                <p:cTn id="6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7" dur="500"/>
                                        <p:tgtEl>
                                          <p:spTgt spid="8683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8355" grpId="0" build="p" autoUpdateAnimBg="0" advAuto="1000"/>
    </p:bld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Text Box 2"/>
          <p:cNvSpPr txBox="1">
            <a:spLocks noChangeArrowheads="1"/>
          </p:cNvSpPr>
          <p:nvPr/>
        </p:nvSpPr>
        <p:spPr bwMode="auto">
          <a:xfrm>
            <a:off x="685800" y="325438"/>
            <a:ext cx="7696200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2-15 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判定素数 </a:t>
            </a:r>
          </a:p>
        </p:txBody>
      </p:sp>
      <p:sp>
        <p:nvSpPr>
          <p:cNvPr id="266243" name="Text Box 3"/>
          <p:cNvSpPr txBox="1">
            <a:spLocks noChangeArrowheads="1"/>
          </p:cNvSpPr>
          <p:nvPr/>
        </p:nvSpPr>
        <p:spPr bwMode="auto">
          <a:xfrm>
            <a:off x="1295400" y="863600"/>
            <a:ext cx="6324600" cy="5578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25000"/>
              </a:lnSpc>
            </a:pPr>
            <a:r>
              <a:rPr kumimoji="1" lang="en-US" altLang="zh-CN" b="1" dirty="0">
                <a:latin typeface="Times New Roman" pitchFamily="18" charset="0"/>
              </a:rPr>
              <a:t>#include &lt;</a:t>
            </a:r>
            <a:r>
              <a:rPr kumimoji="1" lang="en-US" altLang="zh-CN" b="1" dirty="0" err="1">
                <a:latin typeface="Times New Roman" pitchFamily="18" charset="0"/>
              </a:rPr>
              <a:t>iostream</a:t>
            </a:r>
            <a:r>
              <a:rPr kumimoji="1" lang="en-US" altLang="zh-CN" b="1" dirty="0">
                <a:latin typeface="Times New Roman" pitchFamily="18" charset="0"/>
              </a:rPr>
              <a:t>&gt;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 dirty="0">
                <a:latin typeface="Times New Roman" pitchFamily="18" charset="0"/>
              </a:rPr>
              <a:t>#include &lt;</a:t>
            </a:r>
            <a:r>
              <a:rPr kumimoji="1" lang="en-US" altLang="zh-CN" b="1" dirty="0" err="1">
                <a:latin typeface="Times New Roman" pitchFamily="18" charset="0"/>
              </a:rPr>
              <a:t>cmath</a:t>
            </a:r>
            <a:r>
              <a:rPr kumimoji="1" lang="en-US" altLang="zh-CN" b="1" dirty="0">
                <a:latin typeface="Times New Roman" pitchFamily="18" charset="0"/>
              </a:rPr>
              <a:t>&gt;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 dirty="0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 dirty="0" err="1">
                <a:latin typeface="Times New Roman" pitchFamily="18" charset="0"/>
              </a:rPr>
              <a:t>int</a:t>
            </a:r>
            <a:r>
              <a:rPr kumimoji="1" lang="en-US" altLang="zh-CN" b="1" dirty="0">
                <a:latin typeface="Times New Roman" pitchFamily="18" charset="0"/>
              </a:rPr>
              <a:t> main()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 dirty="0">
                <a:latin typeface="Times New Roman" pitchFamily="18" charset="0"/>
              </a:rPr>
              <a:t>{ </a:t>
            </a:r>
            <a:r>
              <a:rPr kumimoji="1" lang="en-US" altLang="zh-CN" b="1" dirty="0" err="1">
                <a:latin typeface="Times New Roman" pitchFamily="18" charset="0"/>
              </a:rPr>
              <a:t>int</a:t>
            </a:r>
            <a:r>
              <a:rPr kumimoji="1" lang="en-US" altLang="zh-CN" b="1" dirty="0">
                <a:latin typeface="Times New Roman" pitchFamily="18" charset="0"/>
              </a:rPr>
              <a:t> </a:t>
            </a:r>
            <a:r>
              <a:rPr kumimoji="1" lang="en-US" altLang="zh-CN" b="1" dirty="0" err="1">
                <a:latin typeface="Times New Roman" pitchFamily="18" charset="0"/>
              </a:rPr>
              <a:t>i</a:t>
            </a:r>
            <a:r>
              <a:rPr kumimoji="1" lang="en-US" altLang="zh-CN" b="1" dirty="0">
                <a:latin typeface="Times New Roman" pitchFamily="18" charset="0"/>
              </a:rPr>
              <a:t> ;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 dirty="0">
                <a:latin typeface="Times New Roman" pitchFamily="18" charset="0"/>
              </a:rPr>
              <a:t>  long  m;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 dirty="0">
                <a:latin typeface="Times New Roman" pitchFamily="18" charset="0"/>
              </a:rPr>
              <a:t>  </a:t>
            </a:r>
            <a:r>
              <a:rPr kumimoji="1" lang="en-US" altLang="zh-CN" b="1" dirty="0" err="1">
                <a:latin typeface="Times New Roman" pitchFamily="18" charset="0"/>
              </a:rPr>
              <a:t>cout</a:t>
            </a:r>
            <a:r>
              <a:rPr kumimoji="1" lang="en-US" altLang="zh-CN" b="1" dirty="0">
                <a:latin typeface="Times New Roman" pitchFamily="18" charset="0"/>
              </a:rPr>
              <a:t> &lt;&lt;"Please input a number:\n";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 dirty="0">
                <a:latin typeface="Times New Roman" pitchFamily="18" charset="0"/>
              </a:rPr>
              <a:t>  </a:t>
            </a:r>
            <a:r>
              <a:rPr kumimoji="1" lang="en-US" altLang="zh-CN" b="1" dirty="0" err="1">
                <a:latin typeface="Times New Roman" pitchFamily="18" charset="0"/>
              </a:rPr>
              <a:t>cin</a:t>
            </a:r>
            <a:r>
              <a:rPr kumimoji="1" lang="en-US" altLang="zh-CN" b="1" dirty="0">
                <a:latin typeface="Times New Roman" pitchFamily="18" charset="0"/>
              </a:rPr>
              <a:t> &gt;&gt; m ;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 dirty="0">
                <a:latin typeface="Times New Roman" pitchFamily="18" charset="0"/>
              </a:rPr>
              <a:t>  </a:t>
            </a:r>
            <a:r>
              <a:rPr kumimoji="1" lang="en-US" altLang="zh-CN" b="1" i="1" dirty="0">
                <a:solidFill>
                  <a:srgbClr val="0033CC"/>
                </a:solidFill>
                <a:latin typeface="Times New Roman" pitchFamily="18" charset="0"/>
              </a:rPr>
              <a:t>double </a:t>
            </a:r>
            <a:r>
              <a:rPr kumimoji="1" lang="en-US" altLang="zh-CN" b="1" i="1" dirty="0" err="1">
                <a:solidFill>
                  <a:srgbClr val="0033CC"/>
                </a:solidFill>
                <a:latin typeface="Times New Roman" pitchFamily="18" charset="0"/>
              </a:rPr>
              <a:t>sqrtm</a:t>
            </a:r>
            <a:r>
              <a:rPr kumimoji="1" lang="en-US" altLang="zh-CN" b="1" i="1" dirty="0">
                <a:solidFill>
                  <a:srgbClr val="0033CC"/>
                </a:solidFill>
                <a:latin typeface="Times New Roman" pitchFamily="18" charset="0"/>
              </a:rPr>
              <a:t> = </a:t>
            </a:r>
            <a:r>
              <a:rPr kumimoji="1" lang="en-US" altLang="zh-CN" b="1" i="1" dirty="0" err="1">
                <a:solidFill>
                  <a:srgbClr val="0033CC"/>
                </a:solidFill>
                <a:latin typeface="Times New Roman" pitchFamily="18" charset="0"/>
              </a:rPr>
              <a:t>sqrt</a:t>
            </a:r>
            <a:r>
              <a:rPr kumimoji="1" lang="en-US" altLang="zh-CN" b="1" i="1" dirty="0">
                <a:solidFill>
                  <a:srgbClr val="0033CC"/>
                </a:solidFill>
                <a:latin typeface="Times New Roman" pitchFamily="18" charset="0"/>
              </a:rPr>
              <a:t>( m ) ;		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函数</a:t>
            </a:r>
            <a:r>
              <a:rPr kumimoji="1" lang="en-US" altLang="zh-CN" b="1" i="1" dirty="0" err="1">
                <a:solidFill>
                  <a:srgbClr val="008000"/>
                </a:solidFill>
                <a:latin typeface="Times New Roman" pitchFamily="18" charset="0"/>
              </a:rPr>
              <a:t>sqrt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是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double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类型 </a:t>
            </a:r>
          </a:p>
          <a:p>
            <a:pPr eaLnBrk="1" hangingPunct="1">
              <a:lnSpc>
                <a:spcPct val="125000"/>
              </a:lnSpc>
            </a:pPr>
            <a:r>
              <a:rPr kumimoji="1" lang="zh-CN" altLang="en-US" b="1" dirty="0">
                <a:latin typeface="Times New Roman" pitchFamily="18" charset="0"/>
              </a:rPr>
              <a:t>  </a:t>
            </a:r>
            <a:r>
              <a:rPr kumimoji="1" lang="en-US" altLang="zh-CN" b="1" dirty="0">
                <a:latin typeface="Times New Roman" pitchFamily="18" charset="0"/>
              </a:rPr>
              <a:t>for ( </a:t>
            </a:r>
            <a:r>
              <a:rPr kumimoji="1" lang="en-US" altLang="zh-CN" b="1" dirty="0" err="1">
                <a:latin typeface="Times New Roman" pitchFamily="18" charset="0"/>
              </a:rPr>
              <a:t>i</a:t>
            </a:r>
            <a:r>
              <a:rPr kumimoji="1" lang="en-US" altLang="zh-CN" b="1" dirty="0">
                <a:latin typeface="Times New Roman" pitchFamily="18" charset="0"/>
              </a:rPr>
              <a:t> =2;  </a:t>
            </a:r>
            <a:r>
              <a:rPr kumimoji="1" lang="en-US" altLang="zh-CN" b="1" dirty="0" err="1">
                <a:latin typeface="Times New Roman" pitchFamily="18" charset="0"/>
              </a:rPr>
              <a:t>i</a:t>
            </a:r>
            <a:r>
              <a:rPr kumimoji="1" lang="en-US" altLang="zh-CN" b="1" dirty="0">
                <a:latin typeface="Times New Roman" pitchFamily="18" charset="0"/>
              </a:rPr>
              <a:t> &lt;= </a:t>
            </a:r>
            <a:r>
              <a:rPr kumimoji="1" lang="en-US" altLang="zh-CN" b="1" dirty="0" err="1">
                <a:latin typeface="Times New Roman" pitchFamily="18" charset="0"/>
              </a:rPr>
              <a:t>sqrtm</a:t>
            </a:r>
            <a:r>
              <a:rPr kumimoji="1" lang="en-US" altLang="zh-CN" b="1" dirty="0">
                <a:latin typeface="Times New Roman" pitchFamily="18" charset="0"/>
              </a:rPr>
              <a:t> ;  </a:t>
            </a:r>
            <a:r>
              <a:rPr kumimoji="1" lang="en-US" altLang="zh-CN" b="1" dirty="0" err="1">
                <a:latin typeface="Times New Roman" pitchFamily="18" charset="0"/>
              </a:rPr>
              <a:t>i</a:t>
            </a:r>
            <a:r>
              <a:rPr kumimoji="1" lang="en-US" altLang="zh-CN" b="1" dirty="0">
                <a:latin typeface="Times New Roman" pitchFamily="18" charset="0"/>
              </a:rPr>
              <a:t> ++ )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 dirty="0">
                <a:latin typeface="Times New Roman" pitchFamily="18" charset="0"/>
              </a:rPr>
              <a:t>      if ( m% </a:t>
            </a:r>
            <a:r>
              <a:rPr kumimoji="1" lang="en-US" altLang="zh-CN" b="1" dirty="0" err="1">
                <a:latin typeface="Times New Roman" pitchFamily="18" charset="0"/>
              </a:rPr>
              <a:t>i</a:t>
            </a:r>
            <a:r>
              <a:rPr kumimoji="1" lang="en-US" altLang="zh-CN" b="1" dirty="0">
                <a:latin typeface="Times New Roman" pitchFamily="18" charset="0"/>
              </a:rPr>
              <a:t> == 0 )  break ;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 dirty="0">
                <a:latin typeface="Times New Roman" pitchFamily="18" charset="0"/>
              </a:rPr>
              <a:t>  if ( </a:t>
            </a:r>
            <a:r>
              <a:rPr kumimoji="1" lang="en-US" altLang="zh-CN" b="1" dirty="0" err="1">
                <a:latin typeface="Times New Roman" pitchFamily="18" charset="0"/>
              </a:rPr>
              <a:t>sqrtm</a:t>
            </a:r>
            <a:r>
              <a:rPr kumimoji="1" lang="en-US" altLang="zh-CN" b="1" dirty="0">
                <a:latin typeface="Times New Roman" pitchFamily="18" charset="0"/>
              </a:rPr>
              <a:t> &lt; </a:t>
            </a:r>
            <a:r>
              <a:rPr kumimoji="1" lang="en-US" altLang="zh-CN" b="1" dirty="0" err="1">
                <a:latin typeface="Times New Roman" pitchFamily="18" charset="0"/>
              </a:rPr>
              <a:t>i</a:t>
            </a:r>
            <a:r>
              <a:rPr kumimoji="1" lang="en-US" altLang="zh-CN" b="1" dirty="0">
                <a:latin typeface="Times New Roman" pitchFamily="18" charset="0"/>
              </a:rPr>
              <a:t> )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 dirty="0">
                <a:latin typeface="Times New Roman" pitchFamily="18" charset="0"/>
              </a:rPr>
              <a:t>    </a:t>
            </a:r>
            <a:r>
              <a:rPr kumimoji="1" lang="en-US" altLang="zh-CN" b="1" dirty="0" err="1">
                <a:latin typeface="Times New Roman" pitchFamily="18" charset="0"/>
              </a:rPr>
              <a:t>cout</a:t>
            </a:r>
            <a:r>
              <a:rPr kumimoji="1" lang="en-US" altLang="zh-CN" b="1" dirty="0">
                <a:latin typeface="Times New Roman" pitchFamily="18" charset="0"/>
              </a:rPr>
              <a:t> &lt;&lt;m&lt;&lt;" is prime."&lt;&lt;</a:t>
            </a:r>
            <a:r>
              <a:rPr kumimoji="1" lang="en-US" altLang="zh-CN" b="1" dirty="0" err="1">
                <a:latin typeface="Times New Roman" pitchFamily="18" charset="0"/>
              </a:rPr>
              <a:t>endl</a:t>
            </a:r>
            <a:r>
              <a:rPr kumimoji="1" lang="en-US" altLang="zh-CN" b="1" dirty="0">
                <a:latin typeface="Times New Roman" pitchFamily="18" charset="0"/>
              </a:rPr>
              <a:t> ;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 dirty="0">
                <a:latin typeface="Times New Roman" pitchFamily="18" charset="0"/>
              </a:rPr>
              <a:t>  else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 dirty="0">
                <a:latin typeface="Times New Roman" pitchFamily="18" charset="0"/>
              </a:rPr>
              <a:t>    </a:t>
            </a:r>
            <a:r>
              <a:rPr kumimoji="1" lang="en-US" altLang="zh-CN" b="1" dirty="0" err="1">
                <a:latin typeface="Times New Roman" pitchFamily="18" charset="0"/>
              </a:rPr>
              <a:t>cout</a:t>
            </a:r>
            <a:r>
              <a:rPr kumimoji="1" lang="en-US" altLang="zh-CN" b="1" dirty="0">
                <a:latin typeface="Times New Roman" pitchFamily="18" charset="0"/>
              </a:rPr>
              <a:t> &lt;&lt; m &lt;&lt; " is not prime." &lt;&lt;</a:t>
            </a:r>
            <a:r>
              <a:rPr kumimoji="1" lang="en-US" altLang="zh-CN" b="1" dirty="0" err="1">
                <a:latin typeface="Times New Roman" pitchFamily="18" charset="0"/>
              </a:rPr>
              <a:t>endl</a:t>
            </a:r>
            <a:r>
              <a:rPr kumimoji="1" lang="en-US" altLang="zh-CN" b="1" dirty="0">
                <a:latin typeface="Times New Roman" pitchFamily="18" charset="0"/>
              </a:rPr>
              <a:t> ;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 dirty="0">
                <a:latin typeface="Times New Roman" pitchFamily="18" charset="0"/>
              </a:rPr>
              <a:t>}</a:t>
            </a:r>
          </a:p>
        </p:txBody>
      </p:sp>
      <p:sp>
        <p:nvSpPr>
          <p:cNvPr id="869380" name="AutoShape 4"/>
          <p:cNvSpPr>
            <a:spLocks/>
          </p:cNvSpPr>
          <p:nvPr/>
        </p:nvSpPr>
        <p:spPr bwMode="auto">
          <a:xfrm>
            <a:off x="4835525" y="2243138"/>
            <a:ext cx="1752600" cy="609600"/>
          </a:xfrm>
          <a:prstGeom prst="borderCallout2">
            <a:avLst>
              <a:gd name="adj1" fmla="val 18750"/>
              <a:gd name="adj2" fmla="val -4347"/>
              <a:gd name="adj3" fmla="val 18750"/>
              <a:gd name="adj4" fmla="val -29894"/>
              <a:gd name="adj5" fmla="val 221616"/>
              <a:gd name="adj6" fmla="val -11195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b="1">
                <a:latin typeface="Times New Roman" pitchFamily="18" charset="0"/>
              </a:rPr>
              <a:t>求 </a:t>
            </a:r>
            <a:r>
              <a:rPr kumimoji="1" lang="en-US" altLang="zh-CN" b="1">
                <a:latin typeface="Times New Roman" pitchFamily="18" charset="0"/>
              </a:rPr>
              <a:t>m </a:t>
            </a:r>
            <a:r>
              <a:rPr kumimoji="1" lang="zh-CN" altLang="en-US" b="1">
                <a:latin typeface="Times New Roman" pitchFamily="18" charset="0"/>
              </a:rPr>
              <a:t>的平方根</a:t>
            </a:r>
          </a:p>
        </p:txBody>
      </p:sp>
      <p:sp>
        <p:nvSpPr>
          <p:cNvPr id="266245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-100013"/>
            <a:ext cx="1295400" cy="4572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2.2.4  </a:t>
            </a:r>
            <a:r>
              <a:rPr lang="zh-CN" altLang="en-US" sz="400" b="1" smtClean="0">
                <a:solidFill>
                  <a:schemeClr val="bg1"/>
                </a:solidFill>
              </a:rPr>
              <a:t>循环的嵌套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69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9380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533400" y="4011613"/>
            <a:ext cx="41148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0899" name="Rectangle 6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2.1.1  if 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517127" name="Rectangle 7"/>
          <p:cNvSpPr>
            <a:spLocks noChangeArrowheads="1"/>
          </p:cNvSpPr>
          <p:nvPr/>
        </p:nvSpPr>
        <p:spPr bwMode="auto">
          <a:xfrm>
            <a:off x="457200" y="1573213"/>
            <a:ext cx="4191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  <a:defRPr/>
            </a:pPr>
            <a:r>
              <a:rPr kumimoji="1" lang="zh-CN" altLang="en-US" sz="2000" b="1" i="1">
                <a:solidFill>
                  <a:srgbClr val="009900"/>
                </a:solidFill>
                <a:latin typeface="Times New Roman" pitchFamily="18" charset="0"/>
              </a:rPr>
              <a:t>例：</a:t>
            </a:r>
          </a:p>
          <a:p>
            <a:pPr eaLnBrk="1" hangingPunct="1">
              <a:lnSpc>
                <a:spcPct val="16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  <a:defRPr/>
            </a:pPr>
            <a:r>
              <a:rPr kumimoji="1" lang="zh-CN" alt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   </a:t>
            </a:r>
            <a:r>
              <a:rPr kumimoji="1" lang="en-US" altLang="zh-CN" sz="2000" b="1">
                <a:latin typeface="Times New Roman" pitchFamily="18" charset="0"/>
              </a:rPr>
              <a:t>:</a:t>
            </a:r>
            <a:endParaRPr kumimoji="1" lang="en-US" altLang="zh-CN" sz="2000">
              <a:latin typeface="Times New Roman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  <a:defRPr/>
            </a:pPr>
            <a:r>
              <a:rPr kumimoji="1" lang="en-US" altLang="zh-CN" sz="2000" b="1">
                <a:latin typeface="Times New Roman" pitchFamily="18" charset="0"/>
              </a:rPr>
              <a:t>if  ( b &gt; a )   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  <a:defRPr/>
            </a:pPr>
            <a:r>
              <a:rPr kumimoji="1" lang="en-US" altLang="zh-CN" sz="2000" b="1">
                <a:latin typeface="Times New Roman" pitchFamily="18" charset="0"/>
              </a:rPr>
              <a:t>      max = b ;  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  <a:defRPr/>
            </a:pPr>
            <a:r>
              <a:rPr kumimoji="1" lang="en-US" altLang="zh-CN" sz="2000" b="1">
                <a:latin typeface="Times New Roman" pitchFamily="18" charset="0"/>
              </a:rPr>
              <a:t>   else   max = a 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  <a:defRPr/>
            </a:pPr>
            <a:r>
              <a:rPr kumimoji="1" lang="en-US" altLang="zh-CN" sz="2000" b="1">
                <a:solidFill>
                  <a:srgbClr val="FFFFFF"/>
                </a:solidFill>
                <a:latin typeface="Times New Roman" pitchFamily="18" charset="0"/>
              </a:rPr>
              <a:t>cout &lt;&lt; "max = " &lt;&lt; max &lt;&lt; endl;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  <a:defRPr/>
            </a:pPr>
            <a:r>
              <a:rPr kumimoji="1" lang="en-US" altLang="zh-CN" sz="2000" b="1">
                <a:latin typeface="Times New Roman" pitchFamily="18" charset="0"/>
              </a:rPr>
              <a:t>        :</a:t>
            </a:r>
          </a:p>
        </p:txBody>
      </p:sp>
      <p:grpSp>
        <p:nvGrpSpPr>
          <p:cNvPr id="80901" name="Group 8"/>
          <p:cNvGrpSpPr>
            <a:grpSpLocks/>
          </p:cNvGrpSpPr>
          <p:nvPr/>
        </p:nvGrpSpPr>
        <p:grpSpPr bwMode="auto">
          <a:xfrm>
            <a:off x="4953000" y="2320925"/>
            <a:ext cx="3505200" cy="1387475"/>
            <a:chOff x="3024" y="1863"/>
            <a:chExt cx="2208" cy="874"/>
          </a:xfrm>
        </p:grpSpPr>
        <p:sp>
          <p:nvSpPr>
            <p:cNvPr id="517129" name="Rectangle 9"/>
            <p:cNvSpPr>
              <a:spLocks noChangeArrowheads="1"/>
            </p:cNvSpPr>
            <p:nvPr/>
          </p:nvSpPr>
          <p:spPr bwMode="auto">
            <a:xfrm>
              <a:off x="3264" y="1872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latin typeface="Times New Roman" pitchFamily="18" charset="0"/>
                </a:rPr>
                <a:t>7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517130" name="Rectangle 10"/>
            <p:cNvSpPr>
              <a:spLocks noChangeArrowheads="1"/>
            </p:cNvSpPr>
            <p:nvPr/>
          </p:nvSpPr>
          <p:spPr bwMode="auto">
            <a:xfrm>
              <a:off x="4560" y="1872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latin typeface="Times New Roman" pitchFamily="18" charset="0"/>
                </a:rPr>
                <a:t>3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517131" name="Text Box 11"/>
            <p:cNvSpPr txBox="1">
              <a:spLocks noChangeArrowheads="1"/>
            </p:cNvSpPr>
            <p:nvPr/>
          </p:nvSpPr>
          <p:spPr bwMode="auto">
            <a:xfrm>
              <a:off x="3024" y="1863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a</a:t>
              </a:r>
              <a:endParaRPr kumimoji="1"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7132" name="Text Box 12"/>
            <p:cNvSpPr txBox="1">
              <a:spLocks noChangeArrowheads="1"/>
            </p:cNvSpPr>
            <p:nvPr/>
          </p:nvSpPr>
          <p:spPr bwMode="auto">
            <a:xfrm>
              <a:off x="4312" y="1863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b</a:t>
              </a:r>
              <a:endParaRPr kumimoji="1"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7133" name="Rectangle 13"/>
            <p:cNvSpPr>
              <a:spLocks noChangeArrowheads="1"/>
            </p:cNvSpPr>
            <p:nvPr/>
          </p:nvSpPr>
          <p:spPr bwMode="auto">
            <a:xfrm>
              <a:off x="3888" y="2496"/>
              <a:ext cx="672" cy="240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zh-CN" altLang="zh-CN" sz="2000">
                <a:latin typeface="Times New Roman" pitchFamily="18" charset="0"/>
              </a:endParaRPr>
            </a:p>
          </p:txBody>
        </p:sp>
        <p:sp>
          <p:nvSpPr>
            <p:cNvPr id="517134" name="Text Box 14"/>
            <p:cNvSpPr txBox="1">
              <a:spLocks noChangeArrowheads="1"/>
            </p:cNvSpPr>
            <p:nvPr/>
          </p:nvSpPr>
          <p:spPr bwMode="auto">
            <a:xfrm>
              <a:off x="3446" y="2487"/>
              <a:ext cx="4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max</a:t>
              </a:r>
              <a:endParaRPr kumimoji="1" lang="en-US" altLang="zh-CN" sz="20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80902" name="Text Box 15"/>
          <p:cNvSpPr txBox="1">
            <a:spLocks noChangeArrowheads="1"/>
          </p:cNvSpPr>
          <p:nvPr/>
        </p:nvSpPr>
        <p:spPr bwMode="auto">
          <a:xfrm>
            <a:off x="6705600" y="33115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CC0000"/>
                </a:solidFill>
                <a:latin typeface="Times New Roman" pitchFamily="18" charset="0"/>
              </a:rPr>
              <a:t>7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029200" y="4454525"/>
            <a:ext cx="3733800" cy="623888"/>
            <a:chOff x="3120" y="2967"/>
            <a:chExt cx="2352" cy="393"/>
          </a:xfrm>
        </p:grpSpPr>
        <p:sp>
          <p:nvSpPr>
            <p:cNvPr id="80905" name="Rectangle 17"/>
            <p:cNvSpPr>
              <a:spLocks noChangeArrowheads="1"/>
            </p:cNvSpPr>
            <p:nvPr/>
          </p:nvSpPr>
          <p:spPr bwMode="auto">
            <a:xfrm>
              <a:off x="3600" y="2976"/>
              <a:ext cx="1872" cy="38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kumimoji="1" lang="en-US" altLang="zh-CN" sz="2000" b="1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</a:rPr>
                <a:t>max = 7</a:t>
              </a:r>
            </a:p>
          </p:txBody>
        </p:sp>
        <p:sp>
          <p:nvSpPr>
            <p:cNvPr id="80906" name="Text Box 18"/>
            <p:cNvSpPr txBox="1">
              <a:spLocks noChangeArrowheads="1"/>
            </p:cNvSpPr>
            <p:nvPr/>
          </p:nvSpPr>
          <p:spPr bwMode="auto">
            <a:xfrm>
              <a:off x="3120" y="2967"/>
              <a:ext cx="4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sz="2000" b="1" i="1">
                  <a:solidFill>
                    <a:srgbClr val="0000FF"/>
                  </a:solidFill>
                  <a:latin typeface="Times New Roman" pitchFamily="18" charset="0"/>
                </a:rPr>
                <a:t>输出</a:t>
              </a:r>
            </a:p>
          </p:txBody>
        </p:sp>
      </p:grpSp>
      <p:sp>
        <p:nvSpPr>
          <p:cNvPr id="80904" name="Rectangle 2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-26988"/>
            <a:ext cx="1104900" cy="228601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2.1.1  if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Text Box 2"/>
          <p:cNvSpPr txBox="1">
            <a:spLocks noChangeArrowheads="1"/>
          </p:cNvSpPr>
          <p:nvPr/>
        </p:nvSpPr>
        <p:spPr bwMode="auto">
          <a:xfrm>
            <a:off x="685800" y="325438"/>
            <a:ext cx="7696200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2-15 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判定素数 </a:t>
            </a:r>
          </a:p>
        </p:txBody>
      </p:sp>
      <p:sp>
        <p:nvSpPr>
          <p:cNvPr id="267267" name="Text Box 3"/>
          <p:cNvSpPr txBox="1">
            <a:spLocks noChangeArrowheads="1"/>
          </p:cNvSpPr>
          <p:nvPr/>
        </p:nvSpPr>
        <p:spPr bwMode="auto">
          <a:xfrm>
            <a:off x="1295400" y="863600"/>
            <a:ext cx="6477000" cy="5578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25000"/>
              </a:lnSpc>
            </a:pPr>
            <a:r>
              <a:rPr kumimoji="1" lang="en-US" altLang="zh-CN" b="1" dirty="0">
                <a:latin typeface="Times New Roman" pitchFamily="18" charset="0"/>
              </a:rPr>
              <a:t>#include &lt;</a:t>
            </a:r>
            <a:r>
              <a:rPr kumimoji="1" lang="en-US" altLang="zh-CN" b="1" dirty="0" err="1">
                <a:latin typeface="Times New Roman" pitchFamily="18" charset="0"/>
              </a:rPr>
              <a:t>iostream</a:t>
            </a:r>
            <a:r>
              <a:rPr kumimoji="1" lang="en-US" altLang="zh-CN" b="1" dirty="0">
                <a:latin typeface="Times New Roman" pitchFamily="18" charset="0"/>
              </a:rPr>
              <a:t>&gt;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 dirty="0">
                <a:latin typeface="Times New Roman" pitchFamily="18" charset="0"/>
              </a:rPr>
              <a:t>#include &lt;</a:t>
            </a:r>
            <a:r>
              <a:rPr kumimoji="1" lang="en-US" altLang="zh-CN" b="1" dirty="0" err="1">
                <a:latin typeface="Times New Roman" pitchFamily="18" charset="0"/>
              </a:rPr>
              <a:t>cmath</a:t>
            </a:r>
            <a:r>
              <a:rPr kumimoji="1" lang="en-US" altLang="zh-CN" b="1" dirty="0">
                <a:latin typeface="Times New Roman" pitchFamily="18" charset="0"/>
              </a:rPr>
              <a:t>&gt;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 dirty="0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 dirty="0" err="1">
                <a:latin typeface="Times New Roman" pitchFamily="18" charset="0"/>
              </a:rPr>
              <a:t>int</a:t>
            </a:r>
            <a:r>
              <a:rPr kumimoji="1" lang="en-US" altLang="zh-CN" b="1" dirty="0">
                <a:latin typeface="Times New Roman" pitchFamily="18" charset="0"/>
              </a:rPr>
              <a:t> main()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 dirty="0">
                <a:latin typeface="Times New Roman" pitchFamily="18" charset="0"/>
              </a:rPr>
              <a:t>{ </a:t>
            </a:r>
            <a:r>
              <a:rPr kumimoji="1" lang="en-US" altLang="zh-CN" b="1" dirty="0" err="1">
                <a:latin typeface="Times New Roman" pitchFamily="18" charset="0"/>
              </a:rPr>
              <a:t>int</a:t>
            </a:r>
            <a:r>
              <a:rPr kumimoji="1" lang="en-US" altLang="zh-CN" b="1" dirty="0">
                <a:latin typeface="Times New Roman" pitchFamily="18" charset="0"/>
              </a:rPr>
              <a:t> </a:t>
            </a:r>
            <a:r>
              <a:rPr kumimoji="1" lang="en-US" altLang="zh-CN" b="1" dirty="0" err="1">
                <a:latin typeface="Times New Roman" pitchFamily="18" charset="0"/>
              </a:rPr>
              <a:t>i</a:t>
            </a:r>
            <a:r>
              <a:rPr kumimoji="1" lang="en-US" altLang="zh-CN" b="1" dirty="0">
                <a:latin typeface="Times New Roman" pitchFamily="18" charset="0"/>
              </a:rPr>
              <a:t> ;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 dirty="0">
                <a:latin typeface="Times New Roman" pitchFamily="18" charset="0"/>
              </a:rPr>
              <a:t>  long  m;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 dirty="0">
                <a:latin typeface="Times New Roman" pitchFamily="18" charset="0"/>
              </a:rPr>
              <a:t>  </a:t>
            </a:r>
            <a:r>
              <a:rPr kumimoji="1" lang="en-US" altLang="zh-CN" b="1" dirty="0" err="1">
                <a:latin typeface="Times New Roman" pitchFamily="18" charset="0"/>
              </a:rPr>
              <a:t>cout</a:t>
            </a:r>
            <a:r>
              <a:rPr kumimoji="1" lang="en-US" altLang="zh-CN" b="1" dirty="0">
                <a:latin typeface="Times New Roman" pitchFamily="18" charset="0"/>
              </a:rPr>
              <a:t> &lt;&lt;"Please input a number:\n";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 dirty="0">
                <a:latin typeface="Times New Roman" pitchFamily="18" charset="0"/>
              </a:rPr>
              <a:t>  </a:t>
            </a:r>
            <a:r>
              <a:rPr kumimoji="1" lang="en-US" altLang="zh-CN" b="1" dirty="0" err="1">
                <a:latin typeface="Times New Roman" pitchFamily="18" charset="0"/>
              </a:rPr>
              <a:t>cin</a:t>
            </a:r>
            <a:r>
              <a:rPr kumimoji="1" lang="en-US" altLang="zh-CN" b="1" dirty="0">
                <a:latin typeface="Times New Roman" pitchFamily="18" charset="0"/>
              </a:rPr>
              <a:t> &gt;&gt; m ;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 dirty="0">
                <a:latin typeface="Times New Roman" pitchFamily="18" charset="0"/>
              </a:rPr>
              <a:t>  double </a:t>
            </a:r>
            <a:r>
              <a:rPr kumimoji="1" lang="en-US" altLang="zh-CN" b="1" dirty="0" err="1">
                <a:latin typeface="Times New Roman" pitchFamily="18" charset="0"/>
              </a:rPr>
              <a:t>sqrtm</a:t>
            </a:r>
            <a:r>
              <a:rPr kumimoji="1" lang="en-US" altLang="zh-CN" b="1" dirty="0">
                <a:latin typeface="Times New Roman" pitchFamily="18" charset="0"/>
              </a:rPr>
              <a:t> = </a:t>
            </a:r>
            <a:r>
              <a:rPr kumimoji="1" lang="en-US" altLang="zh-CN" b="1" dirty="0" err="1">
                <a:latin typeface="Times New Roman" pitchFamily="18" charset="0"/>
              </a:rPr>
              <a:t>sqrt</a:t>
            </a:r>
            <a:r>
              <a:rPr kumimoji="1" lang="en-US" altLang="zh-CN" b="1" dirty="0">
                <a:latin typeface="Times New Roman" pitchFamily="18" charset="0"/>
              </a:rPr>
              <a:t>( m ) ;		 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函数</a:t>
            </a:r>
            <a:r>
              <a:rPr kumimoji="1" lang="en-US" altLang="zh-CN" b="1" i="1" dirty="0" err="1">
                <a:solidFill>
                  <a:srgbClr val="008000"/>
                </a:solidFill>
                <a:latin typeface="Times New Roman" pitchFamily="18" charset="0"/>
              </a:rPr>
              <a:t>sqrt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是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double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类型</a:t>
            </a:r>
            <a:r>
              <a:rPr kumimoji="1" lang="zh-CN" altLang="en-US" b="1" i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endParaRPr kumimoji="1" lang="zh-CN" altLang="en-US" b="1" dirty="0">
              <a:latin typeface="Times New Roman" pitchFamily="18" charset="0"/>
            </a:endParaRPr>
          </a:p>
          <a:p>
            <a:pPr eaLnBrk="1" hangingPunct="1">
              <a:lnSpc>
                <a:spcPct val="125000"/>
              </a:lnSpc>
            </a:pPr>
            <a:r>
              <a:rPr kumimoji="1" lang="zh-CN" altLang="en-US" b="1" dirty="0">
                <a:latin typeface="Times New Roman" pitchFamily="18" charset="0"/>
              </a:rPr>
              <a:t>  </a:t>
            </a:r>
            <a:r>
              <a:rPr kumimoji="1" lang="en-US" altLang="zh-CN" b="1" dirty="0">
                <a:latin typeface="Times New Roman" pitchFamily="18" charset="0"/>
              </a:rPr>
              <a:t>for ( </a:t>
            </a:r>
            <a:r>
              <a:rPr kumimoji="1" lang="en-US" altLang="zh-CN" b="1" dirty="0" err="1">
                <a:latin typeface="Times New Roman" pitchFamily="18" charset="0"/>
              </a:rPr>
              <a:t>i</a:t>
            </a:r>
            <a:r>
              <a:rPr kumimoji="1" lang="en-US" altLang="zh-CN" b="1" dirty="0">
                <a:latin typeface="Times New Roman" pitchFamily="18" charset="0"/>
              </a:rPr>
              <a:t> =2;  </a:t>
            </a:r>
            <a:r>
              <a:rPr kumimoji="1" lang="en-US" altLang="zh-CN" b="1" i="1" dirty="0" err="1">
                <a:solidFill>
                  <a:srgbClr val="0033CC"/>
                </a:solidFill>
                <a:latin typeface="Times New Roman" pitchFamily="18" charset="0"/>
              </a:rPr>
              <a:t>i</a:t>
            </a:r>
            <a:r>
              <a:rPr kumimoji="1" lang="en-US" altLang="zh-CN" b="1" i="1" dirty="0">
                <a:solidFill>
                  <a:srgbClr val="0033CC"/>
                </a:solidFill>
                <a:latin typeface="Times New Roman" pitchFamily="18" charset="0"/>
              </a:rPr>
              <a:t> &lt;= </a:t>
            </a:r>
            <a:r>
              <a:rPr kumimoji="1" lang="en-US" altLang="zh-CN" b="1" i="1" dirty="0" err="1">
                <a:solidFill>
                  <a:srgbClr val="0033CC"/>
                </a:solidFill>
                <a:latin typeface="Times New Roman" pitchFamily="18" charset="0"/>
              </a:rPr>
              <a:t>sqrtm</a:t>
            </a:r>
            <a:r>
              <a:rPr kumimoji="1" lang="en-US" altLang="zh-CN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kumimoji="1" lang="en-US" altLang="zh-CN" b="1" dirty="0">
                <a:latin typeface="Times New Roman" pitchFamily="18" charset="0"/>
              </a:rPr>
              <a:t>;  </a:t>
            </a:r>
            <a:r>
              <a:rPr kumimoji="1" lang="en-US" altLang="zh-CN" b="1" dirty="0" err="1">
                <a:latin typeface="Times New Roman" pitchFamily="18" charset="0"/>
              </a:rPr>
              <a:t>i</a:t>
            </a:r>
            <a:r>
              <a:rPr kumimoji="1" lang="en-US" altLang="zh-CN" b="1" dirty="0">
                <a:latin typeface="Times New Roman" pitchFamily="18" charset="0"/>
              </a:rPr>
              <a:t> ++ )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 dirty="0">
                <a:latin typeface="Times New Roman" pitchFamily="18" charset="0"/>
              </a:rPr>
              <a:t>      if ( m% </a:t>
            </a:r>
            <a:r>
              <a:rPr kumimoji="1" lang="en-US" altLang="zh-CN" b="1" dirty="0" err="1">
                <a:latin typeface="Times New Roman" pitchFamily="18" charset="0"/>
              </a:rPr>
              <a:t>i</a:t>
            </a:r>
            <a:r>
              <a:rPr kumimoji="1" lang="en-US" altLang="zh-CN" b="1" dirty="0">
                <a:latin typeface="Times New Roman" pitchFamily="18" charset="0"/>
              </a:rPr>
              <a:t> == 0 )  break ;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 dirty="0">
                <a:latin typeface="Times New Roman" pitchFamily="18" charset="0"/>
              </a:rPr>
              <a:t>  if ( </a:t>
            </a:r>
            <a:r>
              <a:rPr kumimoji="1" lang="en-US" altLang="zh-CN" b="1" dirty="0" err="1">
                <a:latin typeface="Times New Roman" pitchFamily="18" charset="0"/>
              </a:rPr>
              <a:t>sqrtm</a:t>
            </a:r>
            <a:r>
              <a:rPr kumimoji="1" lang="en-US" altLang="zh-CN" b="1" dirty="0">
                <a:latin typeface="Times New Roman" pitchFamily="18" charset="0"/>
              </a:rPr>
              <a:t> &lt; </a:t>
            </a:r>
            <a:r>
              <a:rPr kumimoji="1" lang="en-US" altLang="zh-CN" b="1" dirty="0" err="1">
                <a:latin typeface="Times New Roman" pitchFamily="18" charset="0"/>
              </a:rPr>
              <a:t>i</a:t>
            </a:r>
            <a:r>
              <a:rPr kumimoji="1" lang="en-US" altLang="zh-CN" b="1" dirty="0">
                <a:latin typeface="Times New Roman" pitchFamily="18" charset="0"/>
              </a:rPr>
              <a:t> )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 dirty="0">
                <a:latin typeface="Times New Roman" pitchFamily="18" charset="0"/>
              </a:rPr>
              <a:t>    </a:t>
            </a:r>
            <a:r>
              <a:rPr kumimoji="1" lang="en-US" altLang="zh-CN" b="1" dirty="0" err="1">
                <a:latin typeface="Times New Roman" pitchFamily="18" charset="0"/>
              </a:rPr>
              <a:t>cout</a:t>
            </a:r>
            <a:r>
              <a:rPr kumimoji="1" lang="en-US" altLang="zh-CN" b="1" dirty="0">
                <a:latin typeface="Times New Roman" pitchFamily="18" charset="0"/>
              </a:rPr>
              <a:t> &lt;&lt;m&lt;&lt;" is prime."&lt;&lt;</a:t>
            </a:r>
            <a:r>
              <a:rPr kumimoji="1" lang="en-US" altLang="zh-CN" b="1" dirty="0" err="1">
                <a:latin typeface="Times New Roman" pitchFamily="18" charset="0"/>
              </a:rPr>
              <a:t>endl</a:t>
            </a:r>
            <a:r>
              <a:rPr kumimoji="1" lang="en-US" altLang="zh-CN" b="1" dirty="0">
                <a:latin typeface="Times New Roman" pitchFamily="18" charset="0"/>
              </a:rPr>
              <a:t> ;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 dirty="0">
                <a:latin typeface="Times New Roman" pitchFamily="18" charset="0"/>
              </a:rPr>
              <a:t>  else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 dirty="0">
                <a:latin typeface="Times New Roman" pitchFamily="18" charset="0"/>
              </a:rPr>
              <a:t>    </a:t>
            </a:r>
            <a:r>
              <a:rPr kumimoji="1" lang="en-US" altLang="zh-CN" b="1" dirty="0" err="1">
                <a:latin typeface="Times New Roman" pitchFamily="18" charset="0"/>
              </a:rPr>
              <a:t>cout</a:t>
            </a:r>
            <a:r>
              <a:rPr kumimoji="1" lang="en-US" altLang="zh-CN" b="1" dirty="0">
                <a:latin typeface="Times New Roman" pitchFamily="18" charset="0"/>
              </a:rPr>
              <a:t> &lt;&lt; m &lt;&lt; " is not prime." &lt;&lt;</a:t>
            </a:r>
            <a:r>
              <a:rPr kumimoji="1" lang="en-US" altLang="zh-CN" b="1" dirty="0" err="1">
                <a:latin typeface="Times New Roman" pitchFamily="18" charset="0"/>
              </a:rPr>
              <a:t>endl</a:t>
            </a:r>
            <a:r>
              <a:rPr kumimoji="1" lang="en-US" altLang="zh-CN" b="1" dirty="0">
                <a:latin typeface="Times New Roman" pitchFamily="18" charset="0"/>
              </a:rPr>
              <a:t> ;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 dirty="0">
                <a:latin typeface="Times New Roman" pitchFamily="18" charset="0"/>
              </a:rPr>
              <a:t>}</a:t>
            </a:r>
          </a:p>
        </p:txBody>
      </p:sp>
      <p:sp>
        <p:nvSpPr>
          <p:cNvPr id="870404" name="Oval 4"/>
          <p:cNvSpPr>
            <a:spLocks noChangeArrowheads="1"/>
          </p:cNvSpPr>
          <p:nvPr/>
        </p:nvSpPr>
        <p:spPr bwMode="auto">
          <a:xfrm>
            <a:off x="2484438" y="3984625"/>
            <a:ext cx="11430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870405" name="AutoShape 5"/>
          <p:cNvSpPr>
            <a:spLocks/>
          </p:cNvSpPr>
          <p:nvPr/>
        </p:nvSpPr>
        <p:spPr bwMode="auto">
          <a:xfrm>
            <a:off x="5410200" y="2459038"/>
            <a:ext cx="1752600" cy="609600"/>
          </a:xfrm>
          <a:prstGeom prst="borderCallout2">
            <a:avLst>
              <a:gd name="adj1" fmla="val 18750"/>
              <a:gd name="adj2" fmla="val -4347"/>
              <a:gd name="adj3" fmla="val 18750"/>
              <a:gd name="adj4" fmla="val -28894"/>
              <a:gd name="adj5" fmla="val 234116"/>
              <a:gd name="adj6" fmla="val -10760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b="1">
                <a:latin typeface="Times New Roman" pitchFamily="18" charset="0"/>
              </a:rPr>
              <a:t>注意循环条件</a:t>
            </a:r>
          </a:p>
        </p:txBody>
      </p:sp>
      <p:sp>
        <p:nvSpPr>
          <p:cNvPr id="267270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-100013"/>
            <a:ext cx="1295400" cy="4572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2.2.4  </a:t>
            </a:r>
            <a:r>
              <a:rPr lang="zh-CN" altLang="en-US" sz="400" b="1" smtClean="0">
                <a:solidFill>
                  <a:schemeClr val="bg1"/>
                </a:solidFill>
              </a:rPr>
              <a:t>循环的嵌套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70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87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04" grpId="0" animBg="1"/>
      <p:bldP spid="870405" grpId="0" animBg="1" autoUpdateAnimBg="0"/>
    </p:bld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Text Box 2"/>
          <p:cNvSpPr txBox="1">
            <a:spLocks noChangeArrowheads="1"/>
          </p:cNvSpPr>
          <p:nvPr/>
        </p:nvSpPr>
        <p:spPr bwMode="auto">
          <a:xfrm>
            <a:off x="685800" y="325438"/>
            <a:ext cx="7696200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2-15 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判定素数 </a:t>
            </a:r>
          </a:p>
        </p:txBody>
      </p:sp>
      <p:sp>
        <p:nvSpPr>
          <p:cNvPr id="871428" name="Oval 4"/>
          <p:cNvSpPr>
            <a:spLocks noChangeArrowheads="1"/>
          </p:cNvSpPr>
          <p:nvPr/>
        </p:nvSpPr>
        <p:spPr bwMode="auto">
          <a:xfrm>
            <a:off x="1714480" y="4762512"/>
            <a:ext cx="11430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871429" name="AutoShape 5"/>
          <p:cNvSpPr>
            <a:spLocks/>
          </p:cNvSpPr>
          <p:nvPr/>
        </p:nvSpPr>
        <p:spPr bwMode="auto">
          <a:xfrm>
            <a:off x="5867400" y="2676524"/>
            <a:ext cx="1905000" cy="609600"/>
          </a:xfrm>
          <a:prstGeom prst="borderCallout2">
            <a:avLst>
              <a:gd name="adj1" fmla="val 18750"/>
              <a:gd name="adj2" fmla="val -4000"/>
              <a:gd name="adj3" fmla="val 18750"/>
              <a:gd name="adj4" fmla="val -41167"/>
              <a:gd name="adj5" fmla="val 334116"/>
              <a:gd name="adj6" fmla="val -16033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b="1">
                <a:latin typeface="Times New Roman" pitchFamily="18" charset="0"/>
              </a:rPr>
              <a:t>判断素数条件</a:t>
            </a:r>
          </a:p>
        </p:txBody>
      </p:sp>
      <p:sp>
        <p:nvSpPr>
          <p:cNvPr id="268294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-100013"/>
            <a:ext cx="1295400" cy="4572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2.2.4  </a:t>
            </a:r>
            <a:r>
              <a:rPr lang="zh-CN" altLang="en-US" sz="400" b="1" smtClean="0">
                <a:solidFill>
                  <a:schemeClr val="bg1"/>
                </a:solidFill>
              </a:rPr>
              <a:t>循环的嵌套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295400" y="863600"/>
            <a:ext cx="6477000" cy="563449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25000"/>
              </a:lnSpc>
            </a:pPr>
            <a:r>
              <a:rPr kumimoji="1" lang="en-US" altLang="zh-CN" b="1" dirty="0">
                <a:latin typeface="Times New Roman" pitchFamily="18" charset="0"/>
              </a:rPr>
              <a:t>#include &lt;</a:t>
            </a:r>
            <a:r>
              <a:rPr kumimoji="1" lang="en-US" altLang="zh-CN" b="1" dirty="0" err="1">
                <a:latin typeface="Times New Roman" pitchFamily="18" charset="0"/>
              </a:rPr>
              <a:t>iostream</a:t>
            </a:r>
            <a:r>
              <a:rPr kumimoji="1" lang="en-US" altLang="zh-CN" b="1" dirty="0">
                <a:latin typeface="Times New Roman" pitchFamily="18" charset="0"/>
              </a:rPr>
              <a:t>&gt;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 dirty="0">
                <a:latin typeface="Times New Roman" pitchFamily="18" charset="0"/>
              </a:rPr>
              <a:t>#include &lt;</a:t>
            </a:r>
            <a:r>
              <a:rPr kumimoji="1" lang="en-US" altLang="zh-CN" b="1" dirty="0" err="1">
                <a:latin typeface="Times New Roman" pitchFamily="18" charset="0"/>
              </a:rPr>
              <a:t>cmath</a:t>
            </a:r>
            <a:r>
              <a:rPr kumimoji="1" lang="en-US" altLang="zh-CN" b="1" dirty="0">
                <a:latin typeface="Times New Roman" pitchFamily="18" charset="0"/>
              </a:rPr>
              <a:t>&gt;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 dirty="0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 dirty="0" err="1">
                <a:latin typeface="Times New Roman" pitchFamily="18" charset="0"/>
              </a:rPr>
              <a:t>int</a:t>
            </a:r>
            <a:r>
              <a:rPr kumimoji="1" lang="en-US" altLang="zh-CN" b="1" dirty="0">
                <a:latin typeface="Times New Roman" pitchFamily="18" charset="0"/>
              </a:rPr>
              <a:t> main()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 dirty="0">
                <a:latin typeface="Times New Roman" pitchFamily="18" charset="0"/>
              </a:rPr>
              <a:t>{ </a:t>
            </a:r>
            <a:r>
              <a:rPr kumimoji="1" lang="en-US" altLang="zh-CN" b="1" dirty="0" err="1">
                <a:latin typeface="Times New Roman" pitchFamily="18" charset="0"/>
              </a:rPr>
              <a:t>int</a:t>
            </a:r>
            <a:r>
              <a:rPr kumimoji="1" lang="en-US" altLang="zh-CN" b="1" dirty="0">
                <a:latin typeface="Times New Roman" pitchFamily="18" charset="0"/>
              </a:rPr>
              <a:t> </a:t>
            </a:r>
            <a:r>
              <a:rPr kumimoji="1" lang="en-US" altLang="zh-CN" b="1" dirty="0" err="1">
                <a:latin typeface="Times New Roman" pitchFamily="18" charset="0"/>
              </a:rPr>
              <a:t>i</a:t>
            </a:r>
            <a:r>
              <a:rPr kumimoji="1" lang="en-US" altLang="zh-CN" b="1" dirty="0">
                <a:latin typeface="Times New Roman" pitchFamily="18" charset="0"/>
              </a:rPr>
              <a:t> ;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 dirty="0">
                <a:latin typeface="Times New Roman" pitchFamily="18" charset="0"/>
              </a:rPr>
              <a:t>  long  m;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 dirty="0">
                <a:latin typeface="Times New Roman" pitchFamily="18" charset="0"/>
              </a:rPr>
              <a:t>  </a:t>
            </a:r>
            <a:r>
              <a:rPr kumimoji="1" lang="en-US" altLang="zh-CN" b="1" dirty="0" err="1">
                <a:latin typeface="Times New Roman" pitchFamily="18" charset="0"/>
              </a:rPr>
              <a:t>cout</a:t>
            </a:r>
            <a:r>
              <a:rPr kumimoji="1" lang="en-US" altLang="zh-CN" b="1" dirty="0">
                <a:latin typeface="Times New Roman" pitchFamily="18" charset="0"/>
              </a:rPr>
              <a:t> &lt;&lt;"Please input a number:\n";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 dirty="0">
                <a:latin typeface="Times New Roman" pitchFamily="18" charset="0"/>
              </a:rPr>
              <a:t>  </a:t>
            </a:r>
            <a:r>
              <a:rPr kumimoji="1" lang="en-US" altLang="zh-CN" b="1" dirty="0" err="1">
                <a:latin typeface="Times New Roman" pitchFamily="18" charset="0"/>
              </a:rPr>
              <a:t>cin</a:t>
            </a:r>
            <a:r>
              <a:rPr kumimoji="1" lang="en-US" altLang="zh-CN" b="1" dirty="0">
                <a:latin typeface="Times New Roman" pitchFamily="18" charset="0"/>
              </a:rPr>
              <a:t> &gt;&gt; m ;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 dirty="0">
                <a:latin typeface="Times New Roman" pitchFamily="18" charset="0"/>
              </a:rPr>
              <a:t>  double </a:t>
            </a:r>
            <a:r>
              <a:rPr kumimoji="1" lang="en-US" altLang="zh-CN" b="1" dirty="0" err="1">
                <a:latin typeface="Times New Roman" pitchFamily="18" charset="0"/>
              </a:rPr>
              <a:t>sqrtm</a:t>
            </a:r>
            <a:r>
              <a:rPr kumimoji="1" lang="en-US" altLang="zh-CN" b="1" dirty="0">
                <a:latin typeface="Times New Roman" pitchFamily="18" charset="0"/>
              </a:rPr>
              <a:t> = </a:t>
            </a:r>
            <a:r>
              <a:rPr kumimoji="1" lang="en-US" altLang="zh-CN" b="1" dirty="0" err="1">
                <a:latin typeface="Times New Roman" pitchFamily="18" charset="0"/>
              </a:rPr>
              <a:t>sqrt</a:t>
            </a:r>
            <a:r>
              <a:rPr kumimoji="1" lang="en-US" altLang="zh-CN" b="1" dirty="0">
                <a:latin typeface="Times New Roman" pitchFamily="18" charset="0"/>
              </a:rPr>
              <a:t>( m ) ;		 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函数</a:t>
            </a:r>
            <a:r>
              <a:rPr kumimoji="1" lang="en-US" altLang="zh-CN" b="1" i="1" dirty="0" err="1">
                <a:solidFill>
                  <a:srgbClr val="008000"/>
                </a:solidFill>
                <a:latin typeface="Times New Roman" pitchFamily="18" charset="0"/>
              </a:rPr>
              <a:t>sqrt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是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double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类型</a:t>
            </a:r>
            <a:r>
              <a:rPr kumimoji="1" lang="zh-CN" altLang="en-US" b="1" i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endParaRPr kumimoji="1" lang="zh-CN" altLang="en-US" b="1" dirty="0">
              <a:latin typeface="Times New Roman" pitchFamily="18" charset="0"/>
            </a:endParaRPr>
          </a:p>
          <a:p>
            <a:pPr eaLnBrk="1" hangingPunct="1">
              <a:lnSpc>
                <a:spcPct val="125000"/>
              </a:lnSpc>
            </a:pPr>
            <a:r>
              <a:rPr kumimoji="1" lang="zh-CN" altLang="en-US" b="1" dirty="0">
                <a:latin typeface="Times New Roman" pitchFamily="18" charset="0"/>
              </a:rPr>
              <a:t>  </a:t>
            </a:r>
            <a:r>
              <a:rPr kumimoji="1" lang="en-US" altLang="zh-CN" b="1" dirty="0">
                <a:latin typeface="Times New Roman" pitchFamily="18" charset="0"/>
              </a:rPr>
              <a:t>for ( </a:t>
            </a:r>
            <a:r>
              <a:rPr kumimoji="1" lang="en-US" altLang="zh-CN" b="1" dirty="0" err="1">
                <a:latin typeface="Times New Roman" pitchFamily="18" charset="0"/>
              </a:rPr>
              <a:t>i</a:t>
            </a:r>
            <a:r>
              <a:rPr kumimoji="1" lang="en-US" altLang="zh-CN" b="1" dirty="0">
                <a:latin typeface="Times New Roman" pitchFamily="18" charset="0"/>
              </a:rPr>
              <a:t> =2;  </a:t>
            </a:r>
            <a:r>
              <a:rPr kumimoji="1" lang="en-US" altLang="zh-CN" b="1" dirty="0" err="1">
                <a:latin typeface="Times New Roman" pitchFamily="18" charset="0"/>
              </a:rPr>
              <a:t>i</a:t>
            </a:r>
            <a:r>
              <a:rPr kumimoji="1" lang="en-US" altLang="zh-CN" b="1" dirty="0">
                <a:latin typeface="Times New Roman" pitchFamily="18" charset="0"/>
              </a:rPr>
              <a:t> &lt;= </a:t>
            </a:r>
            <a:r>
              <a:rPr kumimoji="1" lang="en-US" altLang="zh-CN" b="1" dirty="0" err="1">
                <a:latin typeface="Times New Roman" pitchFamily="18" charset="0"/>
              </a:rPr>
              <a:t>sqrtm</a:t>
            </a:r>
            <a:r>
              <a:rPr kumimoji="1" lang="en-US" altLang="zh-CN" b="1" dirty="0">
                <a:latin typeface="Times New Roman" pitchFamily="18" charset="0"/>
              </a:rPr>
              <a:t> ;  </a:t>
            </a:r>
            <a:r>
              <a:rPr kumimoji="1" lang="en-US" altLang="zh-CN" b="1" dirty="0" err="1">
                <a:latin typeface="Times New Roman" pitchFamily="18" charset="0"/>
              </a:rPr>
              <a:t>i</a:t>
            </a:r>
            <a:r>
              <a:rPr kumimoji="1" lang="en-US" altLang="zh-CN" b="1" dirty="0">
                <a:latin typeface="Times New Roman" pitchFamily="18" charset="0"/>
              </a:rPr>
              <a:t> ++ )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 dirty="0">
                <a:latin typeface="Times New Roman" pitchFamily="18" charset="0"/>
              </a:rPr>
              <a:t>      if ( m% </a:t>
            </a:r>
            <a:r>
              <a:rPr kumimoji="1" lang="en-US" altLang="zh-CN" b="1" dirty="0" err="1">
                <a:latin typeface="Times New Roman" pitchFamily="18" charset="0"/>
              </a:rPr>
              <a:t>i</a:t>
            </a:r>
            <a:r>
              <a:rPr kumimoji="1" lang="en-US" altLang="zh-CN" b="1" dirty="0">
                <a:latin typeface="Times New Roman" pitchFamily="18" charset="0"/>
              </a:rPr>
              <a:t> == 0 )  break ;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 dirty="0">
                <a:latin typeface="Times New Roman" pitchFamily="18" charset="0"/>
              </a:rPr>
              <a:t>  if ( </a:t>
            </a:r>
            <a:r>
              <a:rPr kumimoji="1" lang="en-US" altLang="zh-CN" b="1" i="1" dirty="0" err="1">
                <a:solidFill>
                  <a:srgbClr val="0000FF"/>
                </a:solidFill>
                <a:latin typeface="Times New Roman" pitchFamily="18" charset="0"/>
              </a:rPr>
              <a:t>sqrtm</a:t>
            </a:r>
            <a:r>
              <a:rPr kumimoji="1" lang="en-US" altLang="zh-CN" b="1" i="1" dirty="0">
                <a:solidFill>
                  <a:srgbClr val="0000FF"/>
                </a:solidFill>
                <a:latin typeface="Times New Roman" pitchFamily="18" charset="0"/>
              </a:rPr>
              <a:t> &lt; </a:t>
            </a:r>
            <a:r>
              <a:rPr kumimoji="1" lang="en-US" altLang="zh-CN" b="1" i="1" dirty="0" err="1">
                <a:solidFill>
                  <a:srgbClr val="0000FF"/>
                </a:solidFill>
                <a:latin typeface="Times New Roman" pitchFamily="18" charset="0"/>
              </a:rPr>
              <a:t>i</a:t>
            </a:r>
            <a:r>
              <a:rPr kumimoji="1" lang="en-US" altLang="zh-CN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kumimoji="1" lang="en-US" altLang="zh-CN" b="1" dirty="0">
                <a:latin typeface="Times New Roman" pitchFamily="18" charset="0"/>
              </a:rPr>
              <a:t>)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 dirty="0">
                <a:latin typeface="Times New Roman" pitchFamily="18" charset="0"/>
              </a:rPr>
              <a:t>    </a:t>
            </a:r>
            <a:r>
              <a:rPr kumimoji="1" lang="en-US" altLang="zh-CN" b="1" dirty="0" err="1">
                <a:latin typeface="Times New Roman" pitchFamily="18" charset="0"/>
              </a:rPr>
              <a:t>cout</a:t>
            </a:r>
            <a:r>
              <a:rPr kumimoji="1" lang="en-US" altLang="zh-CN" b="1" dirty="0">
                <a:latin typeface="Times New Roman" pitchFamily="18" charset="0"/>
              </a:rPr>
              <a:t> &lt;&lt;m&lt;&lt;" is prime."&lt;&lt;</a:t>
            </a:r>
            <a:r>
              <a:rPr kumimoji="1" lang="en-US" altLang="zh-CN" b="1" dirty="0" err="1">
                <a:latin typeface="Times New Roman" pitchFamily="18" charset="0"/>
              </a:rPr>
              <a:t>endl</a:t>
            </a:r>
            <a:r>
              <a:rPr kumimoji="1" lang="en-US" altLang="zh-CN" b="1" dirty="0">
                <a:latin typeface="Times New Roman" pitchFamily="18" charset="0"/>
              </a:rPr>
              <a:t> ;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 dirty="0">
                <a:latin typeface="Times New Roman" pitchFamily="18" charset="0"/>
              </a:rPr>
              <a:t>  else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 dirty="0">
                <a:latin typeface="Times New Roman" pitchFamily="18" charset="0"/>
              </a:rPr>
              <a:t>    </a:t>
            </a:r>
            <a:r>
              <a:rPr kumimoji="1" lang="en-US" altLang="zh-CN" b="1" dirty="0" err="1">
                <a:latin typeface="Times New Roman" pitchFamily="18" charset="0"/>
              </a:rPr>
              <a:t>cout</a:t>
            </a:r>
            <a:r>
              <a:rPr kumimoji="1" lang="en-US" altLang="zh-CN" b="1" dirty="0">
                <a:latin typeface="Times New Roman" pitchFamily="18" charset="0"/>
              </a:rPr>
              <a:t> &lt;&lt; m &lt;&lt; " is not prime." &lt;&lt;</a:t>
            </a:r>
            <a:r>
              <a:rPr kumimoji="1" lang="en-US" altLang="zh-CN" b="1" dirty="0" err="1">
                <a:latin typeface="Times New Roman" pitchFamily="18" charset="0"/>
              </a:rPr>
              <a:t>endl</a:t>
            </a:r>
            <a:r>
              <a:rPr kumimoji="1" lang="en-US" altLang="zh-CN" b="1" dirty="0">
                <a:latin typeface="Times New Roman" pitchFamily="18" charset="0"/>
              </a:rPr>
              <a:t> ;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 dirty="0">
                <a:latin typeface="Times New Roman" pitchFamily="18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7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871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1428" grpId="0" animBg="1"/>
      <p:bldP spid="871429" grpId="0" animBg="1" autoUpdateAnimBg="0"/>
    </p:bld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Text Box 2"/>
          <p:cNvSpPr txBox="1">
            <a:spLocks noChangeArrowheads="1"/>
          </p:cNvSpPr>
          <p:nvPr/>
        </p:nvSpPr>
        <p:spPr bwMode="auto">
          <a:xfrm>
            <a:off x="1104900" y="1949450"/>
            <a:ext cx="6350000" cy="11271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70000"/>
              </a:lnSpc>
            </a:pPr>
            <a:r>
              <a:rPr kumimoji="1" lang="zh-CN" altLang="en-US" sz="2000" b="1" i="1">
                <a:solidFill>
                  <a:srgbClr val="0033CC"/>
                </a:solidFill>
                <a:latin typeface="Times New Roman" pitchFamily="18" charset="0"/>
              </a:rPr>
              <a:t>分析：</a:t>
            </a:r>
            <a:r>
              <a:rPr kumimoji="1" lang="zh-CN" altLang="en-US" sz="2000" b="1">
                <a:latin typeface="Times New Roman" pitchFamily="18" charset="0"/>
              </a:rPr>
              <a:t>	</a:t>
            </a:r>
          </a:p>
          <a:p>
            <a:pPr eaLnBrk="1" hangingPunct="1">
              <a:lnSpc>
                <a:spcPct val="170000"/>
              </a:lnSpc>
            </a:pPr>
            <a:r>
              <a:rPr kumimoji="1" lang="zh-CN" altLang="en-US" sz="2000" b="1">
                <a:latin typeface="Times New Roman" pitchFamily="18" charset="0"/>
              </a:rPr>
              <a:t>        用循环  </a:t>
            </a:r>
            <a:r>
              <a:rPr kumimoji="1" lang="en-US" altLang="zh-CN" sz="2000" b="1">
                <a:latin typeface="Times New Roman" pitchFamily="18" charset="0"/>
              </a:rPr>
              <a:t>for  m : 100 ~ 200,  </a:t>
            </a:r>
            <a:r>
              <a:rPr kumimoji="1" lang="zh-CN" altLang="en-US" sz="2000" b="1">
                <a:latin typeface="Times New Roman" pitchFamily="18" charset="0"/>
              </a:rPr>
              <a:t>判断每个</a:t>
            </a:r>
            <a:r>
              <a:rPr kumimoji="1" lang="zh-CN" altLang="zh-CN" sz="2000" b="1">
                <a:latin typeface="Times New Roman" pitchFamily="18" charset="0"/>
              </a:rPr>
              <a:t> 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zh-CN" sz="2000" b="1">
                <a:latin typeface="Times New Roman" pitchFamily="18" charset="0"/>
              </a:rPr>
              <a:t>是否素数。</a:t>
            </a:r>
            <a:r>
              <a:rPr kumimoji="1" lang="zh-CN" altLang="en-US" sz="2000" b="1">
                <a:latin typeface="Times New Roman" pitchFamily="18" charset="0"/>
              </a:rPr>
              <a:t> </a:t>
            </a:r>
          </a:p>
        </p:txBody>
      </p:sp>
      <p:sp>
        <p:nvSpPr>
          <p:cNvPr id="872451" name="Text Box 3"/>
          <p:cNvSpPr txBox="1">
            <a:spLocks noChangeArrowheads="1"/>
          </p:cNvSpPr>
          <p:nvPr/>
        </p:nvSpPr>
        <p:spPr bwMode="auto">
          <a:xfrm>
            <a:off x="1600200" y="3267075"/>
            <a:ext cx="5791200" cy="18303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90000"/>
              </a:lnSpc>
              <a:defRPr/>
            </a:pPr>
            <a:r>
              <a:rPr kumimoji="1" lang="en-US" altLang="zh-CN" sz="2000" b="1">
                <a:latin typeface="Times New Roman" pitchFamily="18" charset="0"/>
              </a:rPr>
              <a:t>for ( m = 101;  m &lt;= 200 ;  m+=2  )</a:t>
            </a:r>
          </a:p>
          <a:p>
            <a:pPr eaLnBrk="1" hangingPunct="1">
              <a:lnSpc>
                <a:spcPct val="190000"/>
              </a:lnSpc>
              <a:defRPr/>
            </a:pPr>
            <a:r>
              <a:rPr kumimoji="1" lang="en-US" altLang="zh-CN" sz="2000" b="1">
                <a:latin typeface="Times New Roman" pitchFamily="18" charset="0"/>
              </a:rPr>
              <a:t>    if ( m</a:t>
            </a:r>
            <a:r>
              <a:rPr kumimoji="1" lang="zh-CN" altLang="zh-CN" sz="2000" b="1">
                <a:latin typeface="Times New Roman" pitchFamily="18" charset="0"/>
              </a:rPr>
              <a:t>是素数</a:t>
            </a:r>
            <a:r>
              <a:rPr kumimoji="1" lang="zh-CN" altLang="en-US" sz="2000" b="1">
                <a:latin typeface="Times New Roman" pitchFamily="18" charset="0"/>
              </a:rPr>
              <a:t> </a:t>
            </a:r>
            <a:r>
              <a:rPr kumimoji="1" lang="en-US" altLang="zh-CN" sz="2000" b="1">
                <a:latin typeface="Times New Roman" pitchFamily="18" charset="0"/>
              </a:rPr>
              <a:t>)</a:t>
            </a:r>
          </a:p>
          <a:p>
            <a:pPr eaLnBrk="1" hangingPunct="1">
              <a:lnSpc>
                <a:spcPct val="190000"/>
              </a:lnSpc>
              <a:defRPr/>
            </a:pPr>
            <a:r>
              <a:rPr kumimoji="1" lang="en-US" altLang="zh-CN" sz="2000" b="1">
                <a:latin typeface="Times New Roman" pitchFamily="18" charset="0"/>
              </a:rPr>
              <a:t>       </a:t>
            </a:r>
            <a:r>
              <a:rPr kumimoji="1" lang="zh-CN" altLang="en-US" sz="2000" b="1">
                <a:latin typeface="Times New Roman" pitchFamily="18" charset="0"/>
              </a:rPr>
              <a:t>输出 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en-US" sz="2000" b="1">
                <a:latin typeface="Times New Roman" pitchFamily="18" charset="0"/>
              </a:rPr>
              <a:t>；	</a:t>
            </a:r>
            <a:endParaRPr kumimoji="1" lang="zh-CN" altLang="en-US" sz="2000" b="1">
              <a:solidFill>
                <a:srgbClr val="ECE6C0"/>
              </a:solidFill>
              <a:effectDag name="">
                <a:cont type="tree" name="">
                  <a:effect ref="fillLine"/>
                  <a:outerShdw dist="38100" dir="13500000" algn="br">
                    <a:srgbClr val="FFFBE0"/>
                  </a:outerShdw>
                </a:cont>
                <a:cont type="tree" name="">
                  <a:effect ref="fillLine"/>
                  <a:outerShdw dist="38100" dir="2700000" algn="tl">
                    <a:srgbClr val="8D8973"/>
                  </a:outerShdw>
                </a:cont>
                <a:effect ref="fillLine"/>
              </a:effectDag>
              <a:latin typeface="Times New Roman" pitchFamily="18" charset="0"/>
            </a:endParaRPr>
          </a:p>
        </p:txBody>
      </p:sp>
      <p:sp>
        <p:nvSpPr>
          <p:cNvPr id="269316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2.2.4  </a:t>
            </a:r>
            <a:r>
              <a:rPr lang="zh-CN" altLang="en-US" sz="400" b="1" smtClean="0">
                <a:solidFill>
                  <a:schemeClr val="bg1"/>
                </a:solidFill>
              </a:rPr>
              <a:t>循环的嵌套</a:t>
            </a:r>
          </a:p>
        </p:txBody>
      </p:sp>
      <p:sp>
        <p:nvSpPr>
          <p:cNvPr id="872456" name="Rectangle 8"/>
          <p:cNvSpPr>
            <a:spLocks noChangeArrowheads="1"/>
          </p:cNvSpPr>
          <p:nvPr/>
        </p:nvSpPr>
        <p:spPr bwMode="auto">
          <a:xfrm>
            <a:off x="831850" y="974725"/>
            <a:ext cx="4332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2-16 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找出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100∼200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之间的所有素数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7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872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72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2450" grpId="0" autoUpdateAnimBg="0"/>
      <p:bldP spid="872451" grpId="0" autoUpdateAnimBg="0"/>
      <p:bldP spid="872456" grpId="0" autoUpdateAnimBg="0"/>
    </p:bld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Text Box 2"/>
          <p:cNvSpPr txBox="1">
            <a:spLocks noChangeArrowheads="1"/>
          </p:cNvSpPr>
          <p:nvPr/>
        </p:nvSpPr>
        <p:spPr bwMode="auto">
          <a:xfrm>
            <a:off x="1104900" y="1949450"/>
            <a:ext cx="6350000" cy="11271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70000"/>
              </a:lnSpc>
            </a:pPr>
            <a:r>
              <a:rPr kumimoji="1" lang="zh-CN" altLang="en-US" sz="2000" b="1" i="1">
                <a:solidFill>
                  <a:srgbClr val="0033CC"/>
                </a:solidFill>
                <a:latin typeface="Times New Roman" pitchFamily="18" charset="0"/>
              </a:rPr>
              <a:t>分析：</a:t>
            </a:r>
            <a:r>
              <a:rPr kumimoji="1" lang="zh-CN" altLang="en-US" sz="2000" b="1">
                <a:latin typeface="Times New Roman" pitchFamily="18" charset="0"/>
              </a:rPr>
              <a:t>	</a:t>
            </a:r>
          </a:p>
          <a:p>
            <a:pPr eaLnBrk="1" hangingPunct="1">
              <a:lnSpc>
                <a:spcPct val="170000"/>
              </a:lnSpc>
            </a:pPr>
            <a:r>
              <a:rPr kumimoji="1" lang="zh-CN" altLang="en-US" sz="2000" b="1">
                <a:latin typeface="Times New Roman" pitchFamily="18" charset="0"/>
              </a:rPr>
              <a:t>        用循环  </a:t>
            </a:r>
            <a:r>
              <a:rPr kumimoji="1" lang="en-US" altLang="zh-CN" sz="2000" b="1">
                <a:latin typeface="Times New Roman" pitchFamily="18" charset="0"/>
              </a:rPr>
              <a:t>for  m : 100 ~ 200,  </a:t>
            </a:r>
            <a:r>
              <a:rPr kumimoji="1" lang="zh-CN" altLang="en-US" sz="2000" b="1">
                <a:latin typeface="Times New Roman" pitchFamily="18" charset="0"/>
              </a:rPr>
              <a:t>判断每个</a:t>
            </a:r>
            <a:r>
              <a:rPr kumimoji="1" lang="zh-CN" altLang="zh-CN" sz="2000" b="1">
                <a:latin typeface="Times New Roman" pitchFamily="18" charset="0"/>
              </a:rPr>
              <a:t> 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zh-CN" sz="2000" b="1">
                <a:latin typeface="Times New Roman" pitchFamily="18" charset="0"/>
              </a:rPr>
              <a:t>是否素数。</a:t>
            </a:r>
            <a:r>
              <a:rPr kumimoji="1" lang="zh-CN" altLang="en-US" sz="2000" b="1">
                <a:latin typeface="Times New Roman" pitchFamily="18" charset="0"/>
              </a:rPr>
              <a:t> </a:t>
            </a:r>
          </a:p>
        </p:txBody>
      </p:sp>
      <p:sp>
        <p:nvSpPr>
          <p:cNvPr id="873475" name="Text Box 3"/>
          <p:cNvSpPr txBox="1">
            <a:spLocks noChangeArrowheads="1"/>
          </p:cNvSpPr>
          <p:nvPr/>
        </p:nvSpPr>
        <p:spPr bwMode="auto">
          <a:xfrm>
            <a:off x="1600200" y="3267075"/>
            <a:ext cx="5791200" cy="18303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90000"/>
              </a:lnSpc>
              <a:defRPr/>
            </a:pPr>
            <a:r>
              <a:rPr kumimoji="1" lang="en-US" altLang="zh-CN" sz="2000" b="1">
                <a:latin typeface="Times New Roman" pitchFamily="18" charset="0"/>
              </a:rPr>
              <a:t>for ( m = 101;  m &lt;= 200 ;  </a:t>
            </a:r>
            <a:r>
              <a:rPr kumimoji="1" lang="en-US" altLang="zh-CN" sz="2000" b="1" i="1">
                <a:solidFill>
                  <a:srgbClr val="0033CC"/>
                </a:solidFill>
                <a:latin typeface="Times New Roman" pitchFamily="18" charset="0"/>
              </a:rPr>
              <a:t>m+=2</a:t>
            </a:r>
            <a:r>
              <a:rPr kumimoji="1" lang="en-US" altLang="zh-CN" sz="2000" b="1">
                <a:latin typeface="Times New Roman" pitchFamily="18" charset="0"/>
              </a:rPr>
              <a:t>  )</a:t>
            </a:r>
          </a:p>
          <a:p>
            <a:pPr eaLnBrk="1" hangingPunct="1">
              <a:lnSpc>
                <a:spcPct val="190000"/>
              </a:lnSpc>
              <a:defRPr/>
            </a:pPr>
            <a:r>
              <a:rPr kumimoji="1" lang="en-US" altLang="zh-CN" sz="2000" b="1">
                <a:latin typeface="Times New Roman" pitchFamily="18" charset="0"/>
              </a:rPr>
              <a:t>    if ( m</a:t>
            </a:r>
            <a:r>
              <a:rPr kumimoji="1" lang="zh-CN" altLang="zh-CN" sz="2000" b="1">
                <a:latin typeface="Times New Roman" pitchFamily="18" charset="0"/>
              </a:rPr>
              <a:t>是素数</a:t>
            </a:r>
            <a:r>
              <a:rPr kumimoji="1" lang="zh-CN" altLang="en-US" sz="2000" b="1">
                <a:latin typeface="Times New Roman" pitchFamily="18" charset="0"/>
              </a:rPr>
              <a:t> </a:t>
            </a:r>
            <a:r>
              <a:rPr kumimoji="1" lang="en-US" altLang="zh-CN" sz="2000" b="1">
                <a:latin typeface="Times New Roman" pitchFamily="18" charset="0"/>
              </a:rPr>
              <a:t>)</a:t>
            </a:r>
          </a:p>
          <a:p>
            <a:pPr eaLnBrk="1" hangingPunct="1">
              <a:lnSpc>
                <a:spcPct val="190000"/>
              </a:lnSpc>
              <a:defRPr/>
            </a:pPr>
            <a:r>
              <a:rPr kumimoji="1" lang="en-US" altLang="zh-CN" sz="2000" b="1">
                <a:latin typeface="Times New Roman" pitchFamily="18" charset="0"/>
              </a:rPr>
              <a:t>       </a:t>
            </a:r>
            <a:r>
              <a:rPr kumimoji="1" lang="zh-CN" altLang="en-US" sz="2000" b="1">
                <a:latin typeface="Times New Roman" pitchFamily="18" charset="0"/>
              </a:rPr>
              <a:t>输出 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en-US" sz="2000" b="1">
                <a:latin typeface="Times New Roman" pitchFamily="18" charset="0"/>
              </a:rPr>
              <a:t>；	</a:t>
            </a:r>
            <a:endParaRPr kumimoji="1" lang="zh-CN" altLang="en-US" sz="2000" b="1">
              <a:solidFill>
                <a:srgbClr val="ECE6C0"/>
              </a:solidFill>
              <a:effectDag name="">
                <a:cont type="tree" name="">
                  <a:effect ref="fillLine"/>
                  <a:outerShdw dist="38100" dir="13500000" algn="br">
                    <a:srgbClr val="FFFBE0"/>
                  </a:outerShdw>
                </a:cont>
                <a:cont type="tree" name="">
                  <a:effect ref="fillLine"/>
                  <a:outerShdw dist="38100" dir="2700000" algn="tl">
                    <a:srgbClr val="8D8973"/>
                  </a:outerShdw>
                </a:cont>
                <a:effect ref="fillLine"/>
              </a:effectDag>
              <a:latin typeface="Times New Roman" pitchFamily="18" charset="0"/>
            </a:endParaRPr>
          </a:p>
        </p:txBody>
      </p:sp>
      <p:sp>
        <p:nvSpPr>
          <p:cNvPr id="873478" name="Oval 6"/>
          <p:cNvSpPr>
            <a:spLocks noChangeArrowheads="1"/>
          </p:cNvSpPr>
          <p:nvPr/>
        </p:nvSpPr>
        <p:spPr bwMode="auto">
          <a:xfrm>
            <a:off x="4343400" y="3505200"/>
            <a:ext cx="8382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873479" name="AutoShape 7"/>
          <p:cNvSpPr>
            <a:spLocks/>
          </p:cNvSpPr>
          <p:nvPr/>
        </p:nvSpPr>
        <p:spPr bwMode="auto">
          <a:xfrm>
            <a:off x="6248400" y="1752600"/>
            <a:ext cx="2362200" cy="762000"/>
          </a:xfrm>
          <a:prstGeom prst="borderCallout2">
            <a:avLst>
              <a:gd name="adj1" fmla="val 15000"/>
              <a:gd name="adj2" fmla="val -3227"/>
              <a:gd name="adj3" fmla="val 15000"/>
              <a:gd name="adj4" fmla="val -17338"/>
              <a:gd name="adj5" fmla="val 215208"/>
              <a:gd name="adj6" fmla="val -6229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b="1">
                <a:latin typeface="Times New Roman" pitchFamily="18" charset="0"/>
              </a:rPr>
              <a:t>除</a:t>
            </a:r>
            <a:r>
              <a:rPr kumimoji="1" lang="en-US" altLang="zh-CN" b="1">
                <a:latin typeface="Times New Roman" pitchFamily="18" charset="0"/>
              </a:rPr>
              <a:t>2</a:t>
            </a:r>
            <a:r>
              <a:rPr kumimoji="1" lang="zh-CN" altLang="en-US" b="1">
                <a:latin typeface="Times New Roman" pitchFamily="18" charset="0"/>
              </a:rPr>
              <a:t>外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kumimoji="1" lang="zh-CN" altLang="en-US" b="1">
                <a:latin typeface="Times New Roman" pitchFamily="18" charset="0"/>
              </a:rPr>
              <a:t>所有偶数不是素数</a:t>
            </a:r>
          </a:p>
        </p:txBody>
      </p:sp>
      <p:sp>
        <p:nvSpPr>
          <p:cNvPr id="270342" name="Rectangle 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2.2.4  </a:t>
            </a:r>
            <a:r>
              <a:rPr lang="zh-CN" altLang="en-US" sz="400" b="1" smtClean="0">
                <a:solidFill>
                  <a:schemeClr val="bg1"/>
                </a:solidFill>
              </a:rPr>
              <a:t>循环的嵌套</a:t>
            </a:r>
          </a:p>
        </p:txBody>
      </p:sp>
      <p:sp>
        <p:nvSpPr>
          <p:cNvPr id="270343" name="Rectangle 10"/>
          <p:cNvSpPr>
            <a:spLocks noChangeArrowheads="1"/>
          </p:cNvSpPr>
          <p:nvPr/>
        </p:nvSpPr>
        <p:spPr bwMode="auto">
          <a:xfrm>
            <a:off x="831850" y="974725"/>
            <a:ext cx="4332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2-16 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找出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100∼200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之间的所有素数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73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873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3478" grpId="0" animBg="1"/>
      <p:bldP spid="873479" grpId="0" animBg="1" autoUpdateAnimBg="0"/>
    </p:bld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Text Box 4"/>
          <p:cNvSpPr txBox="1">
            <a:spLocks noChangeArrowheads="1"/>
          </p:cNvSpPr>
          <p:nvPr/>
        </p:nvSpPr>
        <p:spPr bwMode="auto">
          <a:xfrm>
            <a:off x="838200" y="3373438"/>
            <a:ext cx="7162800" cy="4079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15000"/>
              </a:lnSpc>
            </a:pPr>
            <a:endParaRPr kumimoji="1" lang="zh-CN" altLang="zh-CN" b="1">
              <a:latin typeface="Times New Roman" pitchFamily="18" charset="0"/>
            </a:endParaRPr>
          </a:p>
        </p:txBody>
      </p:sp>
      <p:sp>
        <p:nvSpPr>
          <p:cNvPr id="271363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96200" y="-100013"/>
            <a:ext cx="1295400" cy="4572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zh-CN" sz="400" b="1" smtClean="0">
                <a:solidFill>
                  <a:schemeClr val="bg1"/>
                </a:solidFill>
              </a:rPr>
              <a:t>2.2.4  </a:t>
            </a:r>
            <a:r>
              <a:rPr lang="zh-CN" altLang="en-US" sz="400" b="1" smtClean="0">
                <a:solidFill>
                  <a:schemeClr val="bg1"/>
                </a:solidFill>
              </a:rPr>
              <a:t>循环的嵌套</a:t>
            </a:r>
          </a:p>
        </p:txBody>
      </p:sp>
      <p:sp>
        <p:nvSpPr>
          <p:cNvPr id="271364" name="Rectangle 7"/>
          <p:cNvSpPr>
            <a:spLocks noChangeArrowheads="1"/>
          </p:cNvSpPr>
          <p:nvPr/>
        </p:nvSpPr>
        <p:spPr bwMode="auto">
          <a:xfrm>
            <a:off x="533400" y="265113"/>
            <a:ext cx="4348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2-16 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找出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100—200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之间的所有素数</a:t>
            </a:r>
          </a:p>
        </p:txBody>
      </p:sp>
      <p:sp>
        <p:nvSpPr>
          <p:cNvPr id="874504" name="Text Box 8"/>
          <p:cNvSpPr txBox="1">
            <a:spLocks noChangeArrowheads="1"/>
          </p:cNvSpPr>
          <p:nvPr/>
        </p:nvSpPr>
        <p:spPr bwMode="auto">
          <a:xfrm>
            <a:off x="665163" y="908050"/>
            <a:ext cx="7146925" cy="5462588"/>
          </a:xfrm>
          <a:prstGeom prst="rect">
            <a:avLst/>
          </a:prstGeom>
          <a:noFill/>
          <a:ln w="19050">
            <a:noFill/>
            <a:miter lim="800000"/>
            <a:headEnd type="none" w="lg" len="lg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b="1">
                <a:latin typeface="Times New Roman" pitchFamily="18" charset="0"/>
              </a:rPr>
              <a:t>#include&lt; iostream &gt;</a:t>
            </a:r>
          </a:p>
          <a:p>
            <a:pPr>
              <a:lnSpc>
                <a:spcPct val="115000"/>
              </a:lnSpc>
            </a:pPr>
            <a:r>
              <a:rPr lang="en-US" altLang="zh-CN" b="1">
                <a:latin typeface="Times New Roman" pitchFamily="18" charset="0"/>
              </a:rPr>
              <a:t>#include&lt; cmath &gt;</a:t>
            </a:r>
          </a:p>
          <a:p>
            <a:pPr>
              <a:lnSpc>
                <a:spcPct val="115000"/>
              </a:lnSpc>
            </a:pPr>
            <a:r>
              <a:rPr lang="en-US" altLang="zh-CN" b="1">
                <a:latin typeface="Times New Roman" pitchFamily="18" charset="0"/>
              </a:rPr>
              <a:t>using namespace std ;</a:t>
            </a:r>
          </a:p>
          <a:p>
            <a:pPr>
              <a:lnSpc>
                <a:spcPct val="115000"/>
              </a:lnSpc>
            </a:pPr>
            <a:r>
              <a:rPr lang="en-US" altLang="zh-CN" b="1">
                <a:latin typeface="Times New Roman" pitchFamily="18" charset="0"/>
              </a:rPr>
              <a:t>int main()</a:t>
            </a:r>
          </a:p>
          <a:p>
            <a:pPr>
              <a:lnSpc>
                <a:spcPct val="115000"/>
              </a:lnSpc>
            </a:pPr>
            <a:r>
              <a:rPr lang="en-US" altLang="zh-CN" b="1">
                <a:latin typeface="Times New Roman" pitchFamily="18" charset="0"/>
              </a:rPr>
              <a:t>{ long m ;  int i, k = 0 ;</a:t>
            </a:r>
          </a:p>
          <a:p>
            <a:pPr>
              <a:lnSpc>
                <a:spcPct val="115000"/>
              </a:lnSpc>
            </a:pPr>
            <a:r>
              <a:rPr lang="en-US" altLang="zh-CN" b="1">
                <a:latin typeface="Times New Roman" pitchFamily="18" charset="0"/>
              </a:rPr>
              <a:t>  for( m = 101; m &lt;= 200 ; m += 2 )</a:t>
            </a:r>
          </a:p>
          <a:p>
            <a:pPr>
              <a:lnSpc>
                <a:spcPct val="115000"/>
              </a:lnSpc>
            </a:pPr>
            <a:r>
              <a:rPr lang="en-US" altLang="zh-CN" b="1">
                <a:latin typeface="Times New Roman" pitchFamily="18" charset="0"/>
              </a:rPr>
              <a:t>    { double sqrtm = sqrt( double(m) ) ;</a:t>
            </a:r>
          </a:p>
          <a:p>
            <a:pPr>
              <a:lnSpc>
                <a:spcPct val="115000"/>
              </a:lnSpc>
            </a:pPr>
            <a:r>
              <a:rPr lang="en-US" altLang="zh-CN" b="1">
                <a:latin typeface="Times New Roman" pitchFamily="18" charset="0"/>
              </a:rPr>
              <a:t>      for( i = 2 ; i &lt;= sqrtm ; i ++ )</a:t>
            </a:r>
          </a:p>
          <a:p>
            <a:pPr>
              <a:lnSpc>
                <a:spcPct val="115000"/>
              </a:lnSpc>
            </a:pPr>
            <a:r>
              <a:rPr lang="en-US" altLang="zh-CN" b="1">
                <a:latin typeface="Times New Roman" pitchFamily="18" charset="0"/>
              </a:rPr>
              <a:t>        if( m % i == 0 )  break  ;</a:t>
            </a:r>
          </a:p>
          <a:p>
            <a:pPr>
              <a:lnSpc>
                <a:spcPct val="115000"/>
              </a:lnSpc>
            </a:pPr>
            <a:r>
              <a:rPr lang="en-US" altLang="zh-CN" b="1">
                <a:latin typeface="Times New Roman" pitchFamily="18" charset="0"/>
              </a:rPr>
              <a:t>      if( sqrtm &lt; i  )</a:t>
            </a:r>
          </a:p>
          <a:p>
            <a:pPr>
              <a:lnSpc>
                <a:spcPct val="115000"/>
              </a:lnSpc>
            </a:pPr>
            <a:r>
              <a:rPr lang="en-US" altLang="zh-CN" b="1">
                <a:latin typeface="Times New Roman" pitchFamily="18" charset="0"/>
              </a:rPr>
              <a:t>        {  cout &lt;&lt; m &lt;&lt; "  " ;</a:t>
            </a:r>
          </a:p>
          <a:p>
            <a:pPr>
              <a:lnSpc>
                <a:spcPct val="115000"/>
              </a:lnSpc>
            </a:pPr>
            <a:r>
              <a:rPr lang="en-US" altLang="zh-CN" b="1">
                <a:latin typeface="Times New Roman" pitchFamily="18" charset="0"/>
              </a:rPr>
              <a:t>           k ++ ;</a:t>
            </a:r>
          </a:p>
          <a:p>
            <a:pPr>
              <a:lnSpc>
                <a:spcPct val="115000"/>
              </a:lnSpc>
            </a:pPr>
            <a:r>
              <a:rPr lang="en-US" altLang="zh-CN" b="1">
                <a:latin typeface="Times New Roman" pitchFamily="18" charset="0"/>
              </a:rPr>
              <a:t>           if( k%10 == 0 ) cout &lt;&lt; endl ;	   	</a:t>
            </a:r>
            <a:r>
              <a:rPr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lang="zh-CN" altLang="en-US" b="1" i="1">
                <a:solidFill>
                  <a:srgbClr val="008000"/>
                </a:solidFill>
                <a:latin typeface="Times New Roman" pitchFamily="18" charset="0"/>
              </a:rPr>
              <a:t>每行输出个数据</a:t>
            </a:r>
          </a:p>
          <a:p>
            <a:pPr>
              <a:lnSpc>
                <a:spcPct val="115000"/>
              </a:lnSpc>
            </a:pPr>
            <a:r>
              <a:rPr lang="zh-CN" altLang="en-US" b="1">
                <a:latin typeface="Times New Roman" pitchFamily="18" charset="0"/>
              </a:rPr>
              <a:t>        </a:t>
            </a:r>
            <a:r>
              <a:rPr lang="en-US" altLang="zh-CN" b="1">
                <a:latin typeface="Times New Roman" pitchFamily="18" charset="0"/>
              </a:rPr>
              <a:t>}</a:t>
            </a:r>
          </a:p>
          <a:p>
            <a:pPr>
              <a:lnSpc>
                <a:spcPct val="115000"/>
              </a:lnSpc>
            </a:pPr>
            <a:r>
              <a:rPr lang="en-US" altLang="zh-CN" b="1">
                <a:latin typeface="Times New Roman" pitchFamily="18" charset="0"/>
              </a:rPr>
              <a:t>    }</a:t>
            </a:r>
          </a:p>
          <a:p>
            <a:pPr>
              <a:lnSpc>
                <a:spcPct val="115000"/>
              </a:lnSpc>
            </a:pPr>
            <a:r>
              <a:rPr lang="en-US" altLang="zh-CN" b="1">
                <a:latin typeface="Times New Roman" pitchFamily="18" charset="0"/>
              </a:rPr>
              <a:t>  cout &lt;&lt; endl ;</a:t>
            </a:r>
          </a:p>
          <a:p>
            <a:pPr>
              <a:lnSpc>
                <a:spcPct val="115000"/>
              </a:lnSpc>
            </a:pPr>
            <a:r>
              <a:rPr lang="en-US" altLang="zh-CN" b="1">
                <a:latin typeface="Times New Roman" pitchFamily="18" charset="0"/>
              </a:rPr>
              <a:t>}</a:t>
            </a:r>
          </a:p>
        </p:txBody>
      </p:sp>
      <p:pic>
        <p:nvPicPr>
          <p:cNvPr id="87450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5214950"/>
            <a:ext cx="513717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4506" name="Oval 10"/>
          <p:cNvSpPr>
            <a:spLocks noChangeArrowheads="1"/>
          </p:cNvSpPr>
          <p:nvPr/>
        </p:nvSpPr>
        <p:spPr bwMode="auto">
          <a:xfrm>
            <a:off x="2627313" y="2781300"/>
            <a:ext cx="1728787" cy="5032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874507" name="AutoShape 11"/>
          <p:cNvSpPr>
            <a:spLocks/>
          </p:cNvSpPr>
          <p:nvPr/>
        </p:nvSpPr>
        <p:spPr bwMode="auto">
          <a:xfrm>
            <a:off x="5292725" y="1227138"/>
            <a:ext cx="1800225" cy="473075"/>
          </a:xfrm>
          <a:prstGeom prst="borderCallout2">
            <a:avLst>
              <a:gd name="adj1" fmla="val 24162"/>
              <a:gd name="adj2" fmla="val -4231"/>
              <a:gd name="adj3" fmla="val 24162"/>
              <a:gd name="adj4" fmla="val -22750"/>
              <a:gd name="adj5" fmla="val 346644"/>
              <a:gd name="adj6" fmla="val -81745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b="1">
                <a:latin typeface="Times New Roman" pitchFamily="18" charset="0"/>
              </a:rPr>
              <a:t>参数类型转换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4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74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874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74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4504" grpId="0"/>
      <p:bldP spid="874506" grpId="0" animBg="1"/>
      <p:bldP spid="874507" grpId="0" animBg="1" autoUpdateAnimBg="0"/>
    </p:bld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500042"/>
            <a:ext cx="80010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/>
              <a:t>通常，一个循环是从一个首地址开始，通过内存单元地址（或指针）的移动，最终达到目标地址或</a:t>
            </a:r>
            <a:r>
              <a:rPr lang="en-US" altLang="zh-CN" smtClean="0"/>
              <a:t>flag</a:t>
            </a:r>
            <a:r>
              <a:rPr lang="zh-CN" altLang="en-US" smtClean="0"/>
              <a:t>标志。</a:t>
            </a:r>
          </a:p>
          <a:p>
            <a:endParaRPr lang="zh-CN" altLang="en-US" smtClean="0"/>
          </a:p>
          <a:p>
            <a:r>
              <a:rPr lang="zh-CN" altLang="en-US" smtClean="0"/>
              <a:t>下面把常用的各类循环语句列出，方便大家在编程的时候使用：</a:t>
            </a:r>
          </a:p>
          <a:p>
            <a:endParaRPr lang="zh-CN" altLang="en-US" smtClean="0"/>
          </a:p>
          <a:p>
            <a:r>
              <a:rPr lang="en-US" altLang="zh-CN" smtClean="0"/>
              <a:t>1 </a:t>
            </a:r>
            <a:r>
              <a:rPr lang="zh-CN" altLang="en-US" smtClean="0"/>
              <a:t>数组</a:t>
            </a:r>
            <a:endParaRPr lang="en-US" altLang="zh-CN" smtClean="0"/>
          </a:p>
          <a:p>
            <a:endParaRPr lang="zh-CN" altLang="en-US" smtClean="0"/>
          </a:p>
          <a:p>
            <a:r>
              <a:rPr lang="nn-NO" altLang="zh-CN" smtClean="0"/>
              <a:t>for (int i = 0; i &lt; n; i++)</a:t>
            </a:r>
            <a:endParaRPr lang="zh-CN" altLang="en-US" smtClean="0"/>
          </a:p>
          <a:p>
            <a:r>
              <a:rPr lang="en-US" altLang="zh-CN" smtClean="0"/>
              <a:t>{</a:t>
            </a:r>
            <a:endParaRPr lang="zh-CN" altLang="en-US" smtClean="0"/>
          </a:p>
          <a:p>
            <a:r>
              <a:rPr lang="zh-CN" altLang="en-US" smtClean="0"/>
              <a:t>     </a:t>
            </a:r>
            <a:r>
              <a:rPr lang="en-US" altLang="zh-CN" smtClean="0"/>
              <a:t>printf(</a:t>
            </a:r>
            <a:r>
              <a:rPr lang="zh-CN" altLang="en-US" smtClean="0"/>
              <a:t>“</a:t>
            </a:r>
            <a:r>
              <a:rPr lang="en-US" altLang="zh-CN" smtClean="0"/>
              <a:t>%d\n</a:t>
            </a:r>
            <a:r>
              <a:rPr lang="zh-CN" altLang="en-US" smtClean="0"/>
              <a:t>”</a:t>
            </a:r>
            <a:r>
              <a:rPr lang="en-US" altLang="zh-CN" smtClean="0"/>
              <a:t>, a[i]);</a:t>
            </a:r>
            <a:endParaRPr lang="zh-CN" altLang="en-US" smtClean="0"/>
          </a:p>
          <a:p>
            <a:r>
              <a:rPr lang="en-US" altLang="zh-CN" smtClean="0"/>
              <a:t>}</a:t>
            </a:r>
            <a:endParaRPr lang="zh-CN" altLang="en-US" smtClean="0"/>
          </a:p>
          <a:p>
            <a:r>
              <a:rPr lang="zh-CN" altLang="en-US" smtClean="0"/>
              <a:t>下标是相对于数组起始地址</a:t>
            </a:r>
            <a:r>
              <a:rPr lang="en-US" altLang="zh-CN" smtClean="0"/>
              <a:t>a</a:t>
            </a:r>
            <a:r>
              <a:rPr lang="zh-CN" altLang="en-US" smtClean="0"/>
              <a:t>的偏移量，</a:t>
            </a:r>
            <a:r>
              <a:rPr lang="en-US" altLang="zh-CN" smtClean="0"/>
              <a:t>i++</a:t>
            </a:r>
            <a:r>
              <a:rPr lang="zh-CN" altLang="en-US" smtClean="0"/>
              <a:t>表示每次移动一个数据类型的内存单元长度。</a:t>
            </a:r>
          </a:p>
          <a:p>
            <a:endParaRPr lang="zh-CN" altLang="en-US" smtClean="0"/>
          </a:p>
          <a:p>
            <a:r>
              <a:rPr lang="en-US" altLang="zh-CN" smtClean="0"/>
              <a:t>for</a:t>
            </a:r>
            <a:r>
              <a:rPr lang="zh-CN" altLang="en-US" smtClean="0"/>
              <a:t>的循环次数确定，因此循环结束条件也是确定的：</a:t>
            </a:r>
            <a:r>
              <a:rPr lang="en-US" altLang="zh-CN" smtClean="0"/>
              <a:t>i &lt; n</a:t>
            </a:r>
            <a:r>
              <a:rPr lang="zh-CN" altLang="en-US" smtClean="0"/>
              <a:t>。</a:t>
            </a:r>
          </a:p>
          <a:p>
            <a:endParaRPr lang="zh-CN" altLang="en-US" smtClean="0"/>
          </a:p>
          <a:p>
            <a:r>
              <a:rPr lang="en-US" altLang="zh-CN" smtClean="0"/>
              <a:t>i++……→n</a:t>
            </a:r>
            <a:r>
              <a:rPr lang="zh-CN" altLang="en-US" smtClean="0"/>
              <a:t>。</a:t>
            </a:r>
          </a:p>
        </p:txBody>
      </p:sp>
    </p:spTree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571480"/>
            <a:ext cx="80010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/>
              <a:t>2 </a:t>
            </a:r>
            <a:r>
              <a:rPr lang="zh-CN" altLang="en-US" smtClean="0"/>
              <a:t>字符串</a:t>
            </a:r>
            <a:endParaRPr lang="en-US" altLang="zh-CN" smtClean="0"/>
          </a:p>
          <a:p>
            <a:endParaRPr lang="zh-CN" altLang="en-US" smtClean="0"/>
          </a:p>
          <a:p>
            <a:r>
              <a:rPr lang="en-US" altLang="zh-CN" smtClean="0"/>
              <a:t>while (*str !=</a:t>
            </a:r>
            <a:r>
              <a:rPr lang="zh-CN" altLang="en-US" smtClean="0"/>
              <a:t>’</a:t>
            </a:r>
            <a:r>
              <a:rPr lang="en-US" altLang="zh-CN" smtClean="0"/>
              <a:t>\0</a:t>
            </a:r>
            <a:r>
              <a:rPr lang="zh-CN" altLang="en-US" smtClean="0"/>
              <a:t>’</a:t>
            </a:r>
            <a:r>
              <a:rPr lang="en-US" altLang="zh-CN" smtClean="0"/>
              <a:t>)</a:t>
            </a:r>
            <a:endParaRPr lang="zh-CN" altLang="en-US" smtClean="0"/>
          </a:p>
          <a:p>
            <a:r>
              <a:rPr lang="en-US" altLang="zh-CN" smtClean="0"/>
              <a:t>{</a:t>
            </a:r>
            <a:endParaRPr lang="zh-CN" altLang="en-US" smtClean="0"/>
          </a:p>
          <a:p>
            <a:r>
              <a:rPr lang="zh-CN" altLang="en-US" smtClean="0"/>
              <a:t>     </a:t>
            </a:r>
            <a:r>
              <a:rPr lang="en-US" altLang="zh-CN" smtClean="0"/>
              <a:t>str++;</a:t>
            </a:r>
            <a:endParaRPr lang="zh-CN" altLang="en-US" smtClean="0"/>
          </a:p>
          <a:p>
            <a:r>
              <a:rPr lang="en-US" altLang="zh-CN" smtClean="0"/>
              <a:t>}</a:t>
            </a:r>
            <a:endParaRPr lang="zh-CN" altLang="en-US" smtClean="0"/>
          </a:p>
          <a:p>
            <a:r>
              <a:rPr lang="en-US" altLang="zh-CN" smtClean="0"/>
              <a:t>C</a:t>
            </a:r>
            <a:r>
              <a:rPr lang="zh-CN" altLang="en-US" smtClean="0"/>
              <a:t>风格字符串以数组存储字符，以</a:t>
            </a:r>
            <a:r>
              <a:rPr lang="en-US" altLang="zh-CN" smtClean="0"/>
              <a:t>"\0"</a:t>
            </a:r>
            <a:r>
              <a:rPr lang="zh-CN" altLang="en-US" smtClean="0"/>
              <a:t>为结束标志，而字符串名自然是这个数组的起始地址。</a:t>
            </a:r>
          </a:p>
          <a:p>
            <a:endParaRPr lang="zh-CN" altLang="en-US" smtClean="0"/>
          </a:p>
          <a:p>
            <a:r>
              <a:rPr lang="zh-CN" altLang="en-US" smtClean="0"/>
              <a:t>下标是相对于数组起始地址</a:t>
            </a:r>
            <a:r>
              <a:rPr lang="en-US" altLang="zh-CN" smtClean="0"/>
              <a:t>a</a:t>
            </a:r>
            <a:r>
              <a:rPr lang="zh-CN" altLang="en-US" smtClean="0"/>
              <a:t>的偏移量，</a:t>
            </a:r>
            <a:r>
              <a:rPr lang="en-US" altLang="zh-CN" smtClean="0"/>
              <a:t>i++</a:t>
            </a:r>
            <a:r>
              <a:rPr lang="zh-CN" altLang="en-US" smtClean="0"/>
              <a:t>表示每次移动一个数据类型的内存单元长度。</a:t>
            </a:r>
          </a:p>
          <a:p>
            <a:endParaRPr lang="zh-CN" altLang="en-US" smtClean="0"/>
          </a:p>
          <a:p>
            <a:r>
              <a:rPr lang="en-US" altLang="zh-CN" smtClean="0"/>
              <a:t>str++……→\0</a:t>
            </a:r>
            <a:r>
              <a:rPr lang="zh-CN" altLang="en-US" smtClean="0"/>
              <a:t>。</a:t>
            </a:r>
          </a:p>
          <a:p>
            <a:endParaRPr lang="zh-CN" altLang="en-US"/>
          </a:p>
        </p:txBody>
      </p:sp>
    </p:spTree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642918"/>
            <a:ext cx="778674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/>
              <a:t>3 </a:t>
            </a:r>
            <a:r>
              <a:rPr lang="zh-CN" altLang="en-US" smtClean="0"/>
              <a:t>链表</a:t>
            </a:r>
            <a:endParaRPr lang="zh-CN" altLang="en-US" smtClean="0"/>
          </a:p>
          <a:p>
            <a:r>
              <a:rPr lang="en-US" altLang="zh-CN" smtClean="0"/>
              <a:t>typedef struct lnk</a:t>
            </a:r>
            <a:endParaRPr lang="zh-CN" altLang="en-US" smtClean="0"/>
          </a:p>
          <a:p>
            <a:r>
              <a:rPr lang="en-US" altLang="zh-CN" smtClean="0"/>
              <a:t>{</a:t>
            </a:r>
            <a:endParaRPr lang="zh-CN" altLang="en-US" smtClean="0"/>
          </a:p>
          <a:p>
            <a:r>
              <a:rPr lang="zh-CN" altLang="en-US" smtClean="0"/>
              <a:t>    </a:t>
            </a:r>
            <a:r>
              <a:rPr lang="en-US" altLang="zh-CN" smtClean="0"/>
              <a:t>int data;</a:t>
            </a:r>
            <a:endParaRPr lang="zh-CN" altLang="en-US" smtClean="0"/>
          </a:p>
          <a:p>
            <a:r>
              <a:rPr lang="zh-CN" altLang="en-US" smtClean="0"/>
              <a:t>    </a:t>
            </a:r>
            <a:r>
              <a:rPr lang="en-US" altLang="zh-CN" smtClean="0"/>
              <a:t>struct lnk* next;</a:t>
            </a:r>
            <a:endParaRPr lang="zh-CN" altLang="en-US" smtClean="0"/>
          </a:p>
          <a:p>
            <a:r>
              <a:rPr lang="en-US" altLang="zh-CN" smtClean="0"/>
              <a:t>}*lnkPtr;</a:t>
            </a:r>
            <a:endParaRPr lang="zh-CN" altLang="en-US" smtClean="0"/>
          </a:p>
          <a:p>
            <a:r>
              <a:rPr lang="en-US" altLang="zh-CN" smtClean="0"/>
              <a:t>lnkPtr p;</a:t>
            </a:r>
            <a:endParaRPr lang="zh-CN" altLang="en-US" smtClean="0"/>
          </a:p>
          <a:p>
            <a:r>
              <a:rPr lang="en-US" altLang="zh-CN" smtClean="0"/>
              <a:t>……</a:t>
            </a:r>
            <a:endParaRPr lang="zh-CN" altLang="en-US" smtClean="0"/>
          </a:p>
          <a:p>
            <a:r>
              <a:rPr lang="en-US" altLang="zh-CN" smtClean="0"/>
              <a:t>while (p)</a:t>
            </a:r>
            <a:endParaRPr lang="zh-CN" altLang="en-US" smtClean="0"/>
          </a:p>
          <a:p>
            <a:r>
              <a:rPr lang="en-US" altLang="zh-CN" smtClean="0"/>
              <a:t>{</a:t>
            </a:r>
            <a:endParaRPr lang="zh-CN" altLang="en-US" smtClean="0"/>
          </a:p>
          <a:p>
            <a:r>
              <a:rPr lang="zh-CN" altLang="en-US" smtClean="0"/>
              <a:t>     </a:t>
            </a:r>
            <a:r>
              <a:rPr lang="en-US" altLang="zh-CN" smtClean="0"/>
              <a:t>p = p-&gt;next;</a:t>
            </a:r>
            <a:endParaRPr lang="zh-CN" altLang="en-US" smtClean="0"/>
          </a:p>
          <a:p>
            <a:r>
              <a:rPr lang="en-US" altLang="zh-CN" smtClean="0"/>
              <a:t>}</a:t>
            </a:r>
            <a:endParaRPr lang="zh-CN" altLang="en-US" smtClean="0"/>
          </a:p>
          <a:p>
            <a:r>
              <a:rPr lang="zh-CN" altLang="en-US" smtClean="0"/>
              <a:t>对于链表，尾部结构会特殊处理，将</a:t>
            </a:r>
            <a:r>
              <a:rPr lang="en-US" altLang="zh-CN" smtClean="0"/>
              <a:t>next</a:t>
            </a:r>
            <a:r>
              <a:rPr lang="zh-CN" altLang="en-US" smtClean="0"/>
              <a:t>指针置为</a:t>
            </a:r>
            <a:r>
              <a:rPr lang="en-US" altLang="zh-CN" smtClean="0"/>
              <a:t>NULL</a:t>
            </a:r>
            <a:r>
              <a:rPr lang="zh-CN" altLang="en-US" smtClean="0"/>
              <a:t>，这样在循环时便可以将此作为结束标志。</a:t>
            </a:r>
          </a:p>
          <a:p>
            <a:endParaRPr lang="zh-CN" altLang="en-US" smtClean="0"/>
          </a:p>
          <a:p>
            <a:r>
              <a:rPr lang="zh-CN" altLang="en-US" smtClean="0"/>
              <a:t>链表的指针域指向相邻结点，因此指针的移动用</a:t>
            </a:r>
            <a:r>
              <a:rPr lang="en-US" altLang="zh-CN" smtClean="0"/>
              <a:t>p = p-&gt;next;</a:t>
            </a:r>
            <a:r>
              <a:rPr lang="zh-CN" altLang="en-US" smtClean="0"/>
              <a:t>表示。</a:t>
            </a:r>
          </a:p>
          <a:p>
            <a:endParaRPr lang="zh-CN" altLang="en-US" smtClean="0"/>
          </a:p>
          <a:p>
            <a:r>
              <a:rPr lang="zh-CN" altLang="en-US" smtClean="0"/>
              <a:t>对于指针的赋值，可以理解为指针指向。如</a:t>
            </a:r>
            <a:r>
              <a:rPr lang="en-US" altLang="zh-CN" smtClean="0"/>
              <a:t>p = p-&gt;next;</a:t>
            </a:r>
            <a:r>
              <a:rPr lang="zh-CN" altLang="en-US" smtClean="0"/>
              <a:t>可以理解为</a:t>
            </a:r>
            <a:r>
              <a:rPr lang="en-US" altLang="zh-CN" smtClean="0"/>
              <a:t>p</a:t>
            </a:r>
            <a:r>
              <a:rPr lang="zh-CN" altLang="en-US" smtClean="0"/>
              <a:t>指向</a:t>
            </a:r>
            <a:r>
              <a:rPr lang="en-US" altLang="zh-CN" smtClean="0"/>
              <a:t>p-&gt;next</a:t>
            </a:r>
            <a:r>
              <a:rPr lang="zh-CN" altLang="en-US" smtClean="0"/>
              <a:t>。</a:t>
            </a:r>
          </a:p>
          <a:p>
            <a:endParaRPr lang="zh-CN" altLang="en-US" smtClean="0"/>
          </a:p>
          <a:p>
            <a:r>
              <a:rPr lang="en-US" altLang="zh-CN" smtClean="0"/>
              <a:t>p = p-&gt;next……→p(NULL)</a:t>
            </a:r>
            <a:endParaRPr lang="zh-CN" altLang="en-US"/>
          </a:p>
        </p:txBody>
      </p:sp>
    </p:spTree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571480"/>
            <a:ext cx="72866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/>
              <a:t>4 </a:t>
            </a:r>
            <a:r>
              <a:rPr lang="zh-CN" altLang="en-US" smtClean="0"/>
              <a:t>栈空</a:t>
            </a:r>
            <a:r>
              <a:rPr lang="en-US" altLang="zh-CN" smtClean="0"/>
              <a:t>/</a:t>
            </a:r>
            <a:r>
              <a:rPr lang="zh-CN" altLang="en-US" smtClean="0"/>
              <a:t>栈满</a:t>
            </a:r>
            <a:r>
              <a:rPr lang="en-US" altLang="zh-CN" smtClean="0"/>
              <a:t>/</a:t>
            </a:r>
            <a:r>
              <a:rPr lang="zh-CN" altLang="en-US" smtClean="0"/>
              <a:t>队空</a:t>
            </a:r>
            <a:r>
              <a:rPr lang="en-US" altLang="zh-CN" smtClean="0"/>
              <a:t>/</a:t>
            </a:r>
            <a:r>
              <a:rPr lang="zh-CN" altLang="en-US" smtClean="0"/>
              <a:t>队</a:t>
            </a:r>
            <a:r>
              <a:rPr lang="zh-CN" altLang="en-US" smtClean="0"/>
              <a:t>满</a:t>
            </a:r>
            <a:endParaRPr lang="en-US" altLang="zh-CN" smtClean="0"/>
          </a:p>
          <a:p>
            <a:endParaRPr lang="zh-CN" altLang="en-US" smtClean="0"/>
          </a:p>
          <a:p>
            <a:r>
              <a:rPr lang="en-US" altLang="zh-CN" smtClean="0"/>
              <a:t>while(!stk.empty())  // </a:t>
            </a:r>
            <a:r>
              <a:rPr lang="zh-CN" altLang="en-US" smtClean="0"/>
              <a:t>栈非空</a:t>
            </a:r>
          </a:p>
          <a:p>
            <a:r>
              <a:rPr lang="en-US" altLang="zh-CN" smtClean="0"/>
              <a:t>{</a:t>
            </a:r>
            <a:endParaRPr lang="zh-CN" altLang="en-US" smtClean="0"/>
          </a:p>
          <a:p>
            <a:r>
              <a:rPr lang="zh-CN" altLang="en-US" smtClean="0"/>
              <a:t>     </a:t>
            </a:r>
            <a:r>
              <a:rPr lang="en-US" altLang="zh-CN" smtClean="0"/>
              <a:t>stk.pop(); // </a:t>
            </a:r>
            <a:r>
              <a:rPr lang="zh-CN" altLang="en-US" smtClean="0"/>
              <a:t>出栈；</a:t>
            </a:r>
          </a:p>
          <a:p>
            <a:r>
              <a:rPr lang="zh-CN" altLang="en-US" smtClean="0"/>
              <a:t>     </a:t>
            </a:r>
            <a:r>
              <a:rPr lang="en-US" altLang="zh-CN" smtClean="0"/>
              <a:t>// </a:t>
            </a:r>
            <a:r>
              <a:rPr lang="zh-CN" altLang="en-US" smtClean="0"/>
              <a:t>操作出栈元素</a:t>
            </a:r>
          </a:p>
          <a:p>
            <a:r>
              <a:rPr lang="en-US" altLang="zh-CN" smtClean="0"/>
              <a:t>}</a:t>
            </a:r>
            <a:endParaRPr lang="zh-CN" altLang="en-US" smtClean="0"/>
          </a:p>
          <a:p>
            <a:r>
              <a:rPr lang="zh-CN" altLang="en-US" smtClean="0"/>
              <a:t>栈、队列有顺序栈（一般用数组实现）和链式栈（一般用单链表实现）。其循环操作类似上述的数组与链表。在出栈函数中一般定义了内存地址或指针的移动，也类似于上述的数组与链表。</a:t>
            </a:r>
          </a:p>
          <a:p>
            <a:endParaRPr lang="zh-CN" altLang="en-US" smtClean="0"/>
          </a:p>
          <a:p>
            <a:r>
              <a:rPr lang="en-US" altLang="zh-CN" smtClean="0"/>
              <a:t>stk.pop()……stk.empty()==0</a:t>
            </a:r>
            <a:endParaRPr lang="zh-CN" altLang="en-US" smtClean="0"/>
          </a:p>
          <a:p>
            <a:endParaRPr lang="zh-CN" altLang="en-US"/>
          </a:p>
        </p:txBody>
      </p:sp>
    </p:spTree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500042"/>
            <a:ext cx="7143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/>
              <a:t>5 </a:t>
            </a:r>
            <a:r>
              <a:rPr lang="zh-CN" altLang="en-US" smtClean="0"/>
              <a:t>指针</a:t>
            </a:r>
            <a:r>
              <a:rPr lang="zh-CN" altLang="en-US" smtClean="0"/>
              <a:t>大小</a:t>
            </a:r>
            <a:r>
              <a:rPr lang="zh-CN" altLang="en-US" smtClean="0"/>
              <a:t>比较</a:t>
            </a:r>
            <a:endParaRPr lang="en-US" altLang="zh-CN" smtClean="0"/>
          </a:p>
          <a:p>
            <a:endParaRPr lang="zh-CN" altLang="en-US" smtClean="0"/>
          </a:p>
          <a:p>
            <a:r>
              <a:rPr lang="en-US" altLang="zh-CN" smtClean="0"/>
              <a:t>while (pStart &lt; pEnd)</a:t>
            </a:r>
            <a:endParaRPr lang="zh-CN" altLang="en-US" smtClean="0"/>
          </a:p>
          <a:p>
            <a:r>
              <a:rPr lang="en-US" altLang="zh-CN" smtClean="0"/>
              <a:t>{</a:t>
            </a:r>
            <a:endParaRPr lang="zh-CN" altLang="en-US" smtClean="0"/>
          </a:p>
          <a:p>
            <a:r>
              <a:rPr lang="zh-CN" altLang="en-US" smtClean="0"/>
              <a:t>     </a:t>
            </a:r>
            <a:r>
              <a:rPr lang="en-US" altLang="zh-CN" smtClean="0"/>
              <a:t>pStart++;</a:t>
            </a:r>
            <a:endParaRPr lang="zh-CN" altLang="en-US" smtClean="0"/>
          </a:p>
          <a:p>
            <a:r>
              <a:rPr lang="en-US" altLang="zh-CN" smtClean="0"/>
              <a:t>}</a:t>
            </a:r>
            <a:endParaRPr lang="zh-CN" altLang="en-US" smtClean="0"/>
          </a:p>
          <a:p>
            <a:r>
              <a:rPr lang="en-US" altLang="zh-CN" smtClean="0"/>
              <a:t>pStart++……→pEnd</a:t>
            </a:r>
            <a:r>
              <a:rPr lang="zh-CN" altLang="en-US" smtClean="0"/>
              <a:t>。</a:t>
            </a:r>
          </a:p>
          <a:p>
            <a:endParaRPr lang="zh-CN" altLang="en-US" smtClean="0"/>
          </a:p>
          <a:p>
            <a:r>
              <a:rPr lang="en-US" altLang="zh-CN" smtClean="0"/>
              <a:t>6 </a:t>
            </a:r>
            <a:r>
              <a:rPr lang="zh-CN" altLang="en-US" smtClean="0"/>
              <a:t>数</a:t>
            </a:r>
            <a:r>
              <a:rPr lang="zh-CN" altLang="en-US" smtClean="0"/>
              <a:t>为</a:t>
            </a:r>
            <a:r>
              <a:rPr lang="zh-CN" altLang="en-US" smtClean="0"/>
              <a:t>正</a:t>
            </a:r>
            <a:endParaRPr lang="en-US" altLang="zh-CN" smtClean="0"/>
          </a:p>
          <a:p>
            <a:endParaRPr lang="zh-CN" altLang="en-US" smtClean="0"/>
          </a:p>
          <a:p>
            <a:r>
              <a:rPr lang="en-US" altLang="zh-CN" smtClean="0"/>
              <a:t>while (size--)</a:t>
            </a:r>
            <a:endParaRPr lang="zh-CN" altLang="en-US" smtClean="0"/>
          </a:p>
          <a:p>
            <a:r>
              <a:rPr lang="en-US" altLang="zh-CN" smtClean="0"/>
              <a:t>{</a:t>
            </a:r>
            <a:endParaRPr lang="zh-CN" altLang="en-US" smtClean="0"/>
          </a:p>
          <a:p>
            <a:r>
              <a:rPr lang="en-US" altLang="zh-CN" smtClean="0"/>
              <a:t>}</a:t>
            </a:r>
            <a:endParaRPr lang="zh-CN" altLang="en-US" smtClean="0"/>
          </a:p>
          <a:p>
            <a:r>
              <a:rPr lang="en-US" altLang="zh-CN" smtClean="0"/>
              <a:t>//</a:t>
            </a:r>
            <a:r>
              <a:rPr lang="zh-CN" altLang="en-US" smtClean="0"/>
              <a:t>或</a:t>
            </a:r>
          </a:p>
          <a:p>
            <a:r>
              <a:rPr lang="en-US" altLang="zh-CN" smtClean="0"/>
              <a:t>do{</a:t>
            </a:r>
            <a:endParaRPr lang="zh-CN" altLang="en-US" smtClean="0"/>
          </a:p>
          <a:p>
            <a:r>
              <a:rPr lang="en-US" altLang="zh-CN" smtClean="0"/>
              <a:t>}while(size--)</a:t>
            </a:r>
            <a:endParaRPr lang="zh-CN" altLang="en-US" smtClean="0"/>
          </a:p>
          <a:p>
            <a:r>
              <a:rPr lang="en-US" altLang="zh-CN" smtClean="0"/>
              <a:t>size--……→0</a:t>
            </a:r>
            <a:r>
              <a:rPr lang="zh-CN" altLang="en-US" smtClean="0"/>
              <a:t>。</a:t>
            </a:r>
          </a:p>
          <a:p>
            <a:endParaRPr lang="zh-CN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5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2.1.1  if 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518150" name="Rectangle 6"/>
          <p:cNvSpPr>
            <a:spLocks noChangeArrowheads="1"/>
          </p:cNvSpPr>
          <p:nvPr/>
        </p:nvSpPr>
        <p:spPr bwMode="auto">
          <a:xfrm>
            <a:off x="457200" y="1573213"/>
            <a:ext cx="4191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  <a:defRPr/>
            </a:pPr>
            <a:r>
              <a:rPr kumimoji="1" lang="zh-CN" altLang="en-US" sz="2000" b="1" i="1">
                <a:solidFill>
                  <a:srgbClr val="009900"/>
                </a:solidFill>
                <a:latin typeface="Times New Roman" pitchFamily="18" charset="0"/>
              </a:rPr>
              <a:t>例：</a:t>
            </a:r>
          </a:p>
          <a:p>
            <a:pPr eaLnBrk="1" hangingPunct="1">
              <a:lnSpc>
                <a:spcPct val="16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  <a:defRPr/>
            </a:pPr>
            <a:r>
              <a:rPr kumimoji="1" lang="zh-CN" alt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   </a:t>
            </a:r>
            <a:r>
              <a:rPr kumimoji="1" lang="en-US" altLang="zh-CN" sz="2000" b="1">
                <a:latin typeface="Times New Roman" pitchFamily="18" charset="0"/>
              </a:rPr>
              <a:t>:</a:t>
            </a:r>
            <a:endParaRPr kumimoji="1" lang="en-US" altLang="zh-CN" sz="2000">
              <a:latin typeface="Times New Roman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  <a:defRPr/>
            </a:pPr>
            <a:r>
              <a:rPr kumimoji="1" lang="en-US" altLang="zh-CN" sz="2000" b="1">
                <a:latin typeface="Times New Roman" pitchFamily="18" charset="0"/>
              </a:rPr>
              <a:t>if  ( b &gt; a )   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  <a:defRPr/>
            </a:pPr>
            <a:r>
              <a:rPr kumimoji="1" lang="en-US" altLang="zh-CN" sz="2000" b="1">
                <a:latin typeface="Times New Roman" pitchFamily="18" charset="0"/>
              </a:rPr>
              <a:t>      max = b ;  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  <a:defRPr/>
            </a:pPr>
            <a:r>
              <a:rPr kumimoji="1" lang="en-US" altLang="zh-CN" sz="2000" b="1">
                <a:latin typeface="Times New Roman" pitchFamily="18" charset="0"/>
              </a:rPr>
              <a:t>   else   max = a 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  <a:defRPr/>
            </a:pPr>
            <a:r>
              <a:rPr kumimoji="1" lang="en-US" altLang="zh-CN" sz="2000" b="1">
                <a:latin typeface="Times New Roman" pitchFamily="18" charset="0"/>
              </a:rPr>
              <a:t>cout &lt;&lt; "max = " &lt;&lt; max &lt;&lt; endl;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  <a:defRPr/>
            </a:pPr>
            <a:r>
              <a:rPr kumimoji="1" lang="en-US" altLang="zh-CN" sz="2000" b="1">
                <a:latin typeface="Times New Roman" pitchFamily="18" charset="0"/>
              </a:rPr>
              <a:t>        :</a:t>
            </a:r>
          </a:p>
        </p:txBody>
      </p:sp>
      <p:grpSp>
        <p:nvGrpSpPr>
          <p:cNvPr id="81924" name="Group 7"/>
          <p:cNvGrpSpPr>
            <a:grpSpLocks/>
          </p:cNvGrpSpPr>
          <p:nvPr/>
        </p:nvGrpSpPr>
        <p:grpSpPr bwMode="auto">
          <a:xfrm>
            <a:off x="4953000" y="2320925"/>
            <a:ext cx="3505200" cy="1387475"/>
            <a:chOff x="3024" y="1863"/>
            <a:chExt cx="2208" cy="874"/>
          </a:xfrm>
        </p:grpSpPr>
        <p:sp>
          <p:nvSpPr>
            <p:cNvPr id="518152" name="Rectangle 8"/>
            <p:cNvSpPr>
              <a:spLocks noChangeArrowheads="1"/>
            </p:cNvSpPr>
            <p:nvPr/>
          </p:nvSpPr>
          <p:spPr bwMode="auto">
            <a:xfrm>
              <a:off x="3264" y="1872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latin typeface="Times New Roman" pitchFamily="18" charset="0"/>
                </a:rPr>
                <a:t>7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518153" name="Rectangle 9"/>
            <p:cNvSpPr>
              <a:spLocks noChangeArrowheads="1"/>
            </p:cNvSpPr>
            <p:nvPr/>
          </p:nvSpPr>
          <p:spPr bwMode="auto">
            <a:xfrm>
              <a:off x="4560" y="1872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latin typeface="Times New Roman" pitchFamily="18" charset="0"/>
                </a:rPr>
                <a:t>3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518154" name="Text Box 10"/>
            <p:cNvSpPr txBox="1">
              <a:spLocks noChangeArrowheads="1"/>
            </p:cNvSpPr>
            <p:nvPr/>
          </p:nvSpPr>
          <p:spPr bwMode="auto">
            <a:xfrm>
              <a:off x="3024" y="1863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a</a:t>
              </a:r>
              <a:endParaRPr kumimoji="1"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8155" name="Text Box 11"/>
            <p:cNvSpPr txBox="1">
              <a:spLocks noChangeArrowheads="1"/>
            </p:cNvSpPr>
            <p:nvPr/>
          </p:nvSpPr>
          <p:spPr bwMode="auto">
            <a:xfrm>
              <a:off x="4312" y="1863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b</a:t>
              </a:r>
              <a:endParaRPr kumimoji="1"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8156" name="Rectangle 12"/>
            <p:cNvSpPr>
              <a:spLocks noChangeArrowheads="1"/>
            </p:cNvSpPr>
            <p:nvPr/>
          </p:nvSpPr>
          <p:spPr bwMode="auto">
            <a:xfrm>
              <a:off x="3888" y="2496"/>
              <a:ext cx="672" cy="240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zh-CN" altLang="zh-CN" sz="2000">
                <a:latin typeface="Times New Roman" pitchFamily="18" charset="0"/>
              </a:endParaRPr>
            </a:p>
          </p:txBody>
        </p:sp>
        <p:sp>
          <p:nvSpPr>
            <p:cNvPr id="518157" name="Text Box 13"/>
            <p:cNvSpPr txBox="1">
              <a:spLocks noChangeArrowheads="1"/>
            </p:cNvSpPr>
            <p:nvPr/>
          </p:nvSpPr>
          <p:spPr bwMode="auto">
            <a:xfrm>
              <a:off x="3446" y="2487"/>
              <a:ext cx="4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max</a:t>
              </a:r>
              <a:endParaRPr kumimoji="1" lang="en-US" altLang="zh-CN" sz="20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81925" name="Text Box 14"/>
          <p:cNvSpPr txBox="1">
            <a:spLocks noChangeArrowheads="1"/>
          </p:cNvSpPr>
          <p:nvPr/>
        </p:nvSpPr>
        <p:spPr bwMode="auto">
          <a:xfrm>
            <a:off x="6705600" y="33115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CC0000"/>
                </a:solidFill>
                <a:latin typeface="Times New Roman" pitchFamily="18" charset="0"/>
              </a:rPr>
              <a:t>7</a:t>
            </a:r>
          </a:p>
        </p:txBody>
      </p:sp>
      <p:grpSp>
        <p:nvGrpSpPr>
          <p:cNvPr id="81926" name="Group 15"/>
          <p:cNvGrpSpPr>
            <a:grpSpLocks/>
          </p:cNvGrpSpPr>
          <p:nvPr/>
        </p:nvGrpSpPr>
        <p:grpSpPr bwMode="auto">
          <a:xfrm>
            <a:off x="5029200" y="4454525"/>
            <a:ext cx="3733800" cy="623888"/>
            <a:chOff x="3120" y="2967"/>
            <a:chExt cx="2352" cy="393"/>
          </a:xfrm>
        </p:grpSpPr>
        <p:sp>
          <p:nvSpPr>
            <p:cNvPr id="81929" name="Rectangle 16"/>
            <p:cNvSpPr>
              <a:spLocks noChangeArrowheads="1"/>
            </p:cNvSpPr>
            <p:nvPr/>
          </p:nvSpPr>
          <p:spPr bwMode="auto">
            <a:xfrm>
              <a:off x="3600" y="2976"/>
              <a:ext cx="1872" cy="38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kumimoji="1" lang="en-US" altLang="zh-CN" sz="2000" b="1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</a:rPr>
                <a:t>max = 7</a:t>
              </a:r>
            </a:p>
          </p:txBody>
        </p:sp>
        <p:sp>
          <p:nvSpPr>
            <p:cNvPr id="81930" name="Text Box 17"/>
            <p:cNvSpPr txBox="1">
              <a:spLocks noChangeArrowheads="1"/>
            </p:cNvSpPr>
            <p:nvPr/>
          </p:nvSpPr>
          <p:spPr bwMode="auto">
            <a:xfrm>
              <a:off x="3120" y="2967"/>
              <a:ext cx="4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sz="2000" i="1">
                  <a:solidFill>
                    <a:srgbClr val="0000FF"/>
                  </a:solidFill>
                  <a:latin typeface="Times New Roman" pitchFamily="18" charset="0"/>
                </a:rPr>
                <a:t>输出</a:t>
              </a:r>
            </a:p>
          </p:txBody>
        </p:sp>
      </p:grpSp>
      <p:sp>
        <p:nvSpPr>
          <p:cNvPr id="518162" name="AutoShape 18"/>
          <p:cNvSpPr>
            <a:spLocks noChangeArrowheads="1"/>
          </p:cNvSpPr>
          <p:nvPr/>
        </p:nvSpPr>
        <p:spPr bwMode="auto">
          <a:xfrm>
            <a:off x="1828800" y="1192213"/>
            <a:ext cx="3657600" cy="1219200"/>
          </a:xfrm>
          <a:prstGeom prst="cloudCallout">
            <a:avLst>
              <a:gd name="adj1" fmla="val -25519"/>
              <a:gd name="adj2" fmla="val 146356"/>
            </a:avLst>
          </a:prstGeom>
          <a:gradFill rotWithShape="0">
            <a:gsLst>
              <a:gs pos="0">
                <a:srgbClr val="FFFFFF"/>
              </a:gs>
              <a:gs pos="50000">
                <a:srgbClr val="CCECFF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45791" dir="19578596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lnSpc>
                <a:spcPct val="120000"/>
              </a:lnSpc>
              <a:defRPr/>
            </a:pPr>
            <a:r>
              <a:rPr kumimoji="1" lang="zh-CN" altLang="en-US" b="1" i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试一试</a:t>
            </a:r>
          </a:p>
          <a:p>
            <a:pPr algn="ctr" eaLnBrk="1" hangingPunct="1">
              <a:lnSpc>
                <a:spcPct val="120000"/>
              </a:lnSpc>
              <a:defRPr/>
            </a:pPr>
            <a:r>
              <a:rPr kumimoji="1" lang="zh-CN" altLang="en-US" b="1" i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用条件表达式修改该程序</a:t>
            </a:r>
          </a:p>
        </p:txBody>
      </p:sp>
      <p:sp>
        <p:nvSpPr>
          <p:cNvPr id="81928" name="Rectangle 2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-26988"/>
            <a:ext cx="1104900" cy="228601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2.1.1  if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18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18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62" grpId="0" animBg="1" autoUpdateAnimBg="0"/>
    </p:bld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285728"/>
            <a:ext cx="778674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/>
              <a:t>7 </a:t>
            </a:r>
            <a:r>
              <a:rPr lang="zh-CN" altLang="en-US" smtClean="0"/>
              <a:t>反复循环直到条件成熟</a:t>
            </a:r>
          </a:p>
          <a:p>
            <a:r>
              <a:rPr lang="en-US" altLang="zh-CN" smtClean="0"/>
              <a:t>while(1)</a:t>
            </a:r>
            <a:endParaRPr lang="zh-CN" altLang="en-US" smtClean="0"/>
          </a:p>
          <a:p>
            <a:r>
              <a:rPr lang="en-US" altLang="zh-CN" smtClean="0"/>
              <a:t>{</a:t>
            </a:r>
            <a:endParaRPr lang="zh-CN" altLang="en-US" smtClean="0"/>
          </a:p>
          <a:p>
            <a:r>
              <a:rPr lang="zh-CN" altLang="en-US" smtClean="0"/>
              <a:t>     </a:t>
            </a:r>
            <a:r>
              <a:rPr lang="en-US" altLang="zh-CN" smtClean="0"/>
              <a:t>if (something is true)</a:t>
            </a:r>
            <a:endParaRPr lang="zh-CN" altLang="en-US" smtClean="0"/>
          </a:p>
          <a:p>
            <a:r>
              <a:rPr lang="zh-CN" altLang="en-US" smtClean="0"/>
              <a:t>         </a:t>
            </a:r>
            <a:r>
              <a:rPr lang="en-US" altLang="zh-CN" smtClean="0"/>
              <a:t>break;</a:t>
            </a:r>
            <a:endParaRPr lang="zh-CN" altLang="en-US" smtClean="0"/>
          </a:p>
          <a:p>
            <a:r>
              <a:rPr lang="en-US" altLang="zh-CN" smtClean="0"/>
              <a:t>}</a:t>
            </a:r>
            <a:endParaRPr lang="zh-CN" altLang="en-US" smtClean="0"/>
          </a:p>
          <a:p>
            <a:r>
              <a:rPr lang="zh-CN" altLang="en-US" smtClean="0"/>
              <a:t>死循环中添加一个退出条件。</a:t>
            </a:r>
          </a:p>
          <a:p>
            <a:endParaRPr lang="zh-CN" altLang="en-US" smtClean="0"/>
          </a:p>
          <a:p>
            <a:r>
              <a:rPr lang="en-US" altLang="zh-CN" smtClean="0"/>
              <a:t>8 STL</a:t>
            </a:r>
            <a:r>
              <a:rPr lang="zh-CN" altLang="en-US" smtClean="0"/>
              <a:t>中的迭代器</a:t>
            </a:r>
          </a:p>
          <a:p>
            <a:r>
              <a:rPr lang="en-US" altLang="zh-CN" smtClean="0"/>
              <a:t>list&lt;int&gt; lst(4,111);</a:t>
            </a:r>
            <a:endParaRPr lang="zh-CN" altLang="en-US" smtClean="0"/>
          </a:p>
          <a:p>
            <a:r>
              <a:rPr lang="en-US" altLang="zh-CN" smtClean="0"/>
              <a:t>list&lt;int&gt;::iterator it; // </a:t>
            </a:r>
            <a:r>
              <a:rPr lang="zh-CN" altLang="en-US" smtClean="0"/>
              <a:t>迭代器类一般定义为其容器类的内部类</a:t>
            </a:r>
          </a:p>
          <a:p>
            <a:r>
              <a:rPr lang="en-US" altLang="zh-CN" smtClean="0"/>
              <a:t>for(it=lst.begin(); it != lst.end(); it++) // </a:t>
            </a:r>
            <a:r>
              <a:rPr lang="zh-CN" altLang="en-US" smtClean="0"/>
              <a:t>迭代器类中一般重载了</a:t>
            </a:r>
            <a:r>
              <a:rPr lang="en-US" altLang="zh-CN" smtClean="0"/>
              <a:t>++</a:t>
            </a:r>
            <a:r>
              <a:rPr lang="zh-CN" altLang="en-US" smtClean="0"/>
              <a:t>、*等运算符</a:t>
            </a:r>
          </a:p>
          <a:p>
            <a:r>
              <a:rPr lang="en-US" altLang="zh-CN" smtClean="0"/>
              <a:t>{</a:t>
            </a:r>
            <a:endParaRPr lang="zh-CN" altLang="en-US" smtClean="0"/>
          </a:p>
          <a:p>
            <a:r>
              <a:rPr lang="zh-CN" altLang="en-US" smtClean="0"/>
              <a:t>     </a:t>
            </a:r>
            <a:r>
              <a:rPr lang="en-US" altLang="zh-CN" smtClean="0"/>
              <a:t>cout&lt;&lt; *it &lt;&lt; " " ;</a:t>
            </a:r>
            <a:endParaRPr lang="zh-CN" altLang="en-US" smtClean="0"/>
          </a:p>
          <a:p>
            <a:r>
              <a:rPr lang="en-US" altLang="zh-CN" smtClean="0"/>
              <a:t>}</a:t>
            </a:r>
            <a:endParaRPr lang="zh-CN" altLang="en-US" smtClean="0"/>
          </a:p>
          <a:p>
            <a:r>
              <a:rPr lang="zh-CN" altLang="en-US" smtClean="0"/>
              <a:t>迭代器类定义一般作为内部类定义在各容器类中，通常包含有一个容器元素的指针，通过重载</a:t>
            </a:r>
            <a:r>
              <a:rPr lang="en-US" altLang="zh-CN" smtClean="0"/>
              <a:t>++</a:t>
            </a:r>
            <a:r>
              <a:rPr lang="zh-CN" altLang="en-US" smtClean="0"/>
              <a:t>、*等运算符及返回迭代器的成员方法，实现一些类似行为的相同名称接口，这样，各容器类型的迭代器用法都基本一致。</a:t>
            </a:r>
          </a:p>
          <a:p>
            <a:endParaRPr lang="zh-CN" altLang="en-US" smtClean="0"/>
          </a:p>
          <a:p>
            <a:r>
              <a:rPr lang="en-US" altLang="zh-CN" smtClean="0"/>
              <a:t>it++……→lst.end()</a:t>
            </a:r>
            <a:r>
              <a:rPr lang="zh-CN" altLang="en-US" smtClean="0"/>
              <a:t>。</a:t>
            </a:r>
          </a:p>
          <a:p>
            <a:endParaRPr lang="zh-CN" altLang="en-US"/>
          </a:p>
        </p:txBody>
      </p:sp>
    </p:spTree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214290"/>
            <a:ext cx="6929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mtClean="0">
                <a:solidFill>
                  <a:srgbClr val="222222"/>
                </a:solidFill>
                <a:latin typeface="Arial" pitchFamily="34" charset="0"/>
                <a:ea typeface="PingFang SC"/>
                <a:cs typeface="宋体" pitchFamily="2" charset="-122"/>
              </a:rPr>
              <a:t>        熟练</a:t>
            </a:r>
            <a:r>
              <a:rPr lang="zh-CN" altLang="en-US" smtClean="0">
                <a:solidFill>
                  <a:srgbClr val="222222"/>
                </a:solidFill>
                <a:latin typeface="Arial" pitchFamily="34" charset="0"/>
                <a:ea typeface="PingFang SC"/>
                <a:cs typeface="宋体" pitchFamily="2" charset="-122"/>
              </a:rPr>
              <a:t>各种循环语句以及内存地址或指针的移动的写法，便会为理解或实现各种复杂的算法奠定一个较好基础。</a:t>
            </a:r>
            <a:endParaRPr lang="zh-CN" altLang="en-US" sz="1100" smtClean="0">
              <a:latin typeface="Arial" pitchFamily="34" charset="0"/>
              <a:cs typeface="宋体" pitchFamily="2" charset="-122"/>
            </a:endParaRPr>
          </a:p>
          <a:p>
            <a:pPr lvl="0"/>
            <a:r>
              <a:rPr lang="zh-CN" altLang="en-US" smtClean="0">
                <a:solidFill>
                  <a:srgbClr val="222222"/>
                </a:solidFill>
                <a:latin typeface="Arial" pitchFamily="34" charset="0"/>
                <a:ea typeface="PingFang SC"/>
                <a:cs typeface="宋体" pitchFamily="2" charset="-122"/>
              </a:rPr>
              <a:t>        用</a:t>
            </a:r>
            <a:r>
              <a:rPr lang="zh-CN" altLang="en-US" smtClean="0">
                <a:solidFill>
                  <a:srgbClr val="222222"/>
                </a:solidFill>
                <a:latin typeface="Arial" pitchFamily="34" charset="0"/>
                <a:ea typeface="PingFang SC"/>
                <a:cs typeface="宋体" pitchFamily="2" charset="-122"/>
              </a:rPr>
              <a:t>大圆套小圆来理解嵌套循环：</a:t>
            </a:r>
            <a:endParaRPr lang="zh-CN" altLang="en-US" sz="1100" smtClean="0">
              <a:latin typeface="Arial" pitchFamily="34" charset="0"/>
              <a:cs typeface="宋体" pitchFamily="2" charset="-122"/>
            </a:endParaRPr>
          </a:p>
          <a:p>
            <a:endParaRPr lang="zh-CN" altLang="en-US"/>
          </a:p>
        </p:txBody>
      </p:sp>
      <p:pic>
        <p:nvPicPr>
          <p:cNvPr id="5" name="Picture 2" descr="C++｜循环的结束条件与内存单元地址（或指针）的移动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928802"/>
            <a:ext cx="7410450" cy="4410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Text Box 2"/>
          <p:cNvSpPr txBox="1">
            <a:spLocks noChangeArrowheads="1"/>
          </p:cNvSpPr>
          <p:nvPr/>
        </p:nvSpPr>
        <p:spPr bwMode="auto">
          <a:xfrm>
            <a:off x="838200" y="1600200"/>
            <a:ext cx="7620000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C++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没有逻辑数据类型</a:t>
            </a:r>
          </a:p>
          <a:p>
            <a:pPr eaLnBrk="1" hangingPunct="1">
              <a:lnSpc>
                <a:spcPct val="1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表达式的值等于非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0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，是逻辑真；表达式的值等于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0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，是逻辑假 </a:t>
            </a:r>
          </a:p>
          <a:p>
            <a:pPr eaLnBrk="1" hangingPunct="1">
              <a:lnSpc>
                <a:spcPct val="1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所有的表达式都可以作为判断（逻辑）表达式</a:t>
            </a:r>
          </a:p>
        </p:txBody>
      </p:sp>
      <p:sp>
        <p:nvSpPr>
          <p:cNvPr id="877574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914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altLang="zh-CN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2.3  </a:t>
            </a:r>
            <a:r>
              <a:rPr lang="zh-CN" altLang="en-US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判断表达式的使用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77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77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570" grpId="0" autoUpdateAnimBg="0"/>
      <p:bldP spid="877574" grpId="0" animBg="1" autoUpdateAnimBg="0"/>
    </p:bld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Text Box 2"/>
          <p:cNvSpPr txBox="1">
            <a:spLocks noChangeArrowheads="1"/>
          </p:cNvSpPr>
          <p:nvPr/>
        </p:nvSpPr>
        <p:spPr bwMode="auto">
          <a:xfrm>
            <a:off x="609600" y="1219200"/>
            <a:ext cx="76200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算术表达式用于判断 </a:t>
            </a:r>
          </a:p>
        </p:txBody>
      </p:sp>
      <p:sp>
        <p:nvSpPr>
          <p:cNvPr id="878595" name="Text Box 3"/>
          <p:cNvSpPr txBox="1">
            <a:spLocks noChangeArrowheads="1"/>
          </p:cNvSpPr>
          <p:nvPr/>
        </p:nvSpPr>
        <p:spPr bwMode="auto">
          <a:xfrm>
            <a:off x="1981200" y="2109788"/>
            <a:ext cx="2292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2000">
                <a:latin typeface="Times New Roman" pitchFamily="18" charset="0"/>
              </a:rPr>
              <a:t>if ( </a:t>
            </a:r>
            <a:r>
              <a:rPr kumimoji="1" lang="en-US" altLang="zh-CN" sz="2000" b="1" i="1">
                <a:solidFill>
                  <a:srgbClr val="0033CC"/>
                </a:solidFill>
                <a:latin typeface="Times New Roman" pitchFamily="18" charset="0"/>
              </a:rPr>
              <a:t>expression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 != 0</a:t>
            </a:r>
            <a:r>
              <a:rPr kumimoji="1" lang="en-US" altLang="zh-CN" sz="2000">
                <a:latin typeface="Times New Roman" pitchFamily="18" charset="0"/>
              </a:rPr>
              <a:t> )</a:t>
            </a:r>
          </a:p>
        </p:txBody>
      </p:sp>
      <p:sp>
        <p:nvSpPr>
          <p:cNvPr id="878596" name="Text Box 4"/>
          <p:cNvSpPr txBox="1">
            <a:spLocks noChangeArrowheads="1"/>
          </p:cNvSpPr>
          <p:nvPr/>
        </p:nvSpPr>
        <p:spPr bwMode="auto">
          <a:xfrm>
            <a:off x="5207000" y="2109788"/>
            <a:ext cx="1809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2000">
                <a:latin typeface="Times New Roman" pitchFamily="18" charset="0"/>
              </a:rPr>
              <a:t>if (</a:t>
            </a:r>
            <a:r>
              <a:rPr kumimoji="1" lang="en-US" altLang="zh-CN" sz="200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kumimoji="1" lang="en-US" altLang="zh-CN" sz="2000" b="1" i="1">
                <a:solidFill>
                  <a:schemeClr val="accent2"/>
                </a:solidFill>
                <a:latin typeface="Times New Roman" pitchFamily="18" charset="0"/>
              </a:rPr>
              <a:t>expression</a:t>
            </a:r>
            <a:r>
              <a:rPr kumimoji="1" lang="en-US" altLang="zh-CN" sz="2000" b="1">
                <a:latin typeface="Times New Roman" pitchFamily="18" charset="0"/>
              </a:rPr>
              <a:t> </a:t>
            </a:r>
            <a:r>
              <a:rPr kumimoji="1" lang="en-US" altLang="zh-CN" sz="2000">
                <a:latin typeface="Times New Roman" pitchFamily="18" charset="0"/>
              </a:rPr>
              <a:t>)</a:t>
            </a:r>
          </a:p>
        </p:txBody>
      </p:sp>
      <p:sp>
        <p:nvSpPr>
          <p:cNvPr id="878597" name="Text Box 5"/>
          <p:cNvSpPr txBox="1">
            <a:spLocks noChangeArrowheads="1"/>
          </p:cNvSpPr>
          <p:nvPr/>
        </p:nvSpPr>
        <p:spPr bwMode="auto">
          <a:xfrm>
            <a:off x="1981200" y="2719388"/>
            <a:ext cx="2352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2000">
                <a:latin typeface="Times New Roman" pitchFamily="18" charset="0"/>
              </a:rPr>
              <a:t>if ( </a:t>
            </a:r>
            <a:r>
              <a:rPr kumimoji="1" lang="en-US" altLang="zh-CN" sz="2000" b="1" i="1">
                <a:solidFill>
                  <a:srgbClr val="0033CC"/>
                </a:solidFill>
                <a:latin typeface="Times New Roman" pitchFamily="18" charset="0"/>
              </a:rPr>
              <a:t>expression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 == 0</a:t>
            </a:r>
            <a:r>
              <a:rPr kumimoji="1" lang="en-US" altLang="zh-CN" sz="2000">
                <a:latin typeface="Times New Roman" pitchFamily="18" charset="0"/>
              </a:rPr>
              <a:t> )</a:t>
            </a:r>
          </a:p>
        </p:txBody>
      </p:sp>
      <p:sp>
        <p:nvSpPr>
          <p:cNvPr id="878598" name="Text Box 6"/>
          <p:cNvSpPr txBox="1">
            <a:spLocks noChangeArrowheads="1"/>
          </p:cNvSpPr>
          <p:nvPr/>
        </p:nvSpPr>
        <p:spPr bwMode="auto">
          <a:xfrm>
            <a:off x="5207000" y="2719388"/>
            <a:ext cx="1893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2000">
                <a:latin typeface="Times New Roman" pitchFamily="18" charset="0"/>
              </a:rPr>
              <a:t>if (</a:t>
            </a:r>
            <a:r>
              <a:rPr kumimoji="1" lang="en-US" altLang="zh-CN" sz="2000">
                <a:solidFill>
                  <a:schemeClr val="accent2"/>
                </a:solidFill>
                <a:latin typeface="Times New Roman" pitchFamily="18" charset="0"/>
              </a:rPr>
              <a:t> !</a:t>
            </a:r>
            <a:r>
              <a:rPr kumimoji="1" lang="en-US" altLang="zh-CN" sz="2000" b="1" i="1">
                <a:solidFill>
                  <a:schemeClr val="accent2"/>
                </a:solidFill>
                <a:latin typeface="Times New Roman" pitchFamily="18" charset="0"/>
              </a:rPr>
              <a:t>expression</a:t>
            </a:r>
            <a:r>
              <a:rPr kumimoji="1" lang="en-US" altLang="zh-CN" sz="2000" b="1">
                <a:latin typeface="Times New Roman" pitchFamily="18" charset="0"/>
              </a:rPr>
              <a:t> </a:t>
            </a:r>
            <a:r>
              <a:rPr kumimoji="1" lang="en-US" altLang="zh-CN" sz="2000">
                <a:latin typeface="Times New Roman" pitchFamily="18" charset="0"/>
              </a:rPr>
              <a:t>)</a:t>
            </a:r>
          </a:p>
        </p:txBody>
      </p:sp>
      <p:sp>
        <p:nvSpPr>
          <p:cNvPr id="878599" name="Line 7"/>
          <p:cNvSpPr>
            <a:spLocks noChangeShapeType="1"/>
          </p:cNvSpPr>
          <p:nvPr/>
        </p:nvSpPr>
        <p:spPr bwMode="auto">
          <a:xfrm>
            <a:off x="4343400" y="23622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med" len="med"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878600" name="Line 8"/>
          <p:cNvSpPr>
            <a:spLocks noChangeShapeType="1"/>
          </p:cNvSpPr>
          <p:nvPr/>
        </p:nvSpPr>
        <p:spPr bwMode="auto">
          <a:xfrm>
            <a:off x="4343400" y="2957513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med" len="med"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878604" name="Rectangle 1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914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altLang="zh-CN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2.3  </a:t>
            </a:r>
            <a:r>
              <a:rPr lang="zh-CN" altLang="en-US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判断表达式的使用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8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8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78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78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7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78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78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78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78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78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7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8595" grpId="0" autoUpdateAnimBg="0"/>
      <p:bldP spid="878596" grpId="0" autoUpdateAnimBg="0"/>
      <p:bldP spid="878597" grpId="0" autoUpdateAnimBg="0"/>
      <p:bldP spid="878598" grpId="0" autoUpdateAnimBg="0"/>
      <p:bldP spid="878599" grpId="0" animBg="1"/>
      <p:bldP spid="878600" grpId="0" animBg="1"/>
    </p:bld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Text Box 2"/>
          <p:cNvSpPr txBox="1">
            <a:spLocks noChangeArrowheads="1"/>
          </p:cNvSpPr>
          <p:nvPr/>
        </p:nvSpPr>
        <p:spPr bwMode="auto">
          <a:xfrm>
            <a:off x="609600" y="1219200"/>
            <a:ext cx="76200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算术表达式用于判断 </a:t>
            </a:r>
          </a:p>
        </p:txBody>
      </p:sp>
      <p:sp>
        <p:nvSpPr>
          <p:cNvPr id="274435" name="Text Box 3"/>
          <p:cNvSpPr txBox="1">
            <a:spLocks noChangeArrowheads="1"/>
          </p:cNvSpPr>
          <p:nvPr/>
        </p:nvSpPr>
        <p:spPr bwMode="auto">
          <a:xfrm>
            <a:off x="1981200" y="2109788"/>
            <a:ext cx="2292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2000">
                <a:latin typeface="Times New Roman" pitchFamily="18" charset="0"/>
              </a:rPr>
              <a:t>if ( </a:t>
            </a:r>
            <a:r>
              <a:rPr kumimoji="1" lang="en-US" altLang="zh-CN" sz="2000" b="1" i="1">
                <a:solidFill>
                  <a:srgbClr val="0033CC"/>
                </a:solidFill>
                <a:latin typeface="Times New Roman" pitchFamily="18" charset="0"/>
              </a:rPr>
              <a:t>expression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 != 0</a:t>
            </a:r>
            <a:r>
              <a:rPr kumimoji="1" lang="en-US" altLang="zh-CN" sz="2000">
                <a:latin typeface="Times New Roman" pitchFamily="18" charset="0"/>
              </a:rPr>
              <a:t> )</a:t>
            </a:r>
          </a:p>
        </p:txBody>
      </p:sp>
      <p:sp>
        <p:nvSpPr>
          <p:cNvPr id="274436" name="Text Box 4"/>
          <p:cNvSpPr txBox="1">
            <a:spLocks noChangeArrowheads="1"/>
          </p:cNvSpPr>
          <p:nvPr/>
        </p:nvSpPr>
        <p:spPr bwMode="auto">
          <a:xfrm>
            <a:off x="5207000" y="2109788"/>
            <a:ext cx="1809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2000">
                <a:latin typeface="Times New Roman" pitchFamily="18" charset="0"/>
              </a:rPr>
              <a:t>if (</a:t>
            </a:r>
            <a:r>
              <a:rPr kumimoji="1" lang="en-US" altLang="zh-CN" sz="200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kumimoji="1" lang="en-US" altLang="zh-CN" sz="2000" b="1" i="1">
                <a:solidFill>
                  <a:schemeClr val="accent2"/>
                </a:solidFill>
                <a:latin typeface="Times New Roman" pitchFamily="18" charset="0"/>
              </a:rPr>
              <a:t>expression</a:t>
            </a:r>
            <a:r>
              <a:rPr kumimoji="1" lang="en-US" altLang="zh-CN" sz="2000" b="1">
                <a:latin typeface="Times New Roman" pitchFamily="18" charset="0"/>
              </a:rPr>
              <a:t> </a:t>
            </a:r>
            <a:r>
              <a:rPr kumimoji="1" lang="en-US" altLang="zh-CN" sz="2000">
                <a:latin typeface="Times New Roman" pitchFamily="18" charset="0"/>
              </a:rPr>
              <a:t>)</a:t>
            </a:r>
          </a:p>
        </p:txBody>
      </p:sp>
      <p:sp>
        <p:nvSpPr>
          <p:cNvPr id="274437" name="Text Box 5"/>
          <p:cNvSpPr txBox="1">
            <a:spLocks noChangeArrowheads="1"/>
          </p:cNvSpPr>
          <p:nvPr/>
        </p:nvSpPr>
        <p:spPr bwMode="auto">
          <a:xfrm>
            <a:off x="1981200" y="2719388"/>
            <a:ext cx="2352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2000">
                <a:latin typeface="Times New Roman" pitchFamily="18" charset="0"/>
              </a:rPr>
              <a:t>if ( </a:t>
            </a:r>
            <a:r>
              <a:rPr kumimoji="1" lang="en-US" altLang="zh-CN" sz="2000" b="1" i="1">
                <a:solidFill>
                  <a:srgbClr val="0033CC"/>
                </a:solidFill>
                <a:latin typeface="Times New Roman" pitchFamily="18" charset="0"/>
              </a:rPr>
              <a:t>expression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 == 0</a:t>
            </a:r>
            <a:r>
              <a:rPr kumimoji="1" lang="en-US" altLang="zh-CN" sz="2000">
                <a:latin typeface="Times New Roman" pitchFamily="18" charset="0"/>
              </a:rPr>
              <a:t> )</a:t>
            </a:r>
          </a:p>
        </p:txBody>
      </p:sp>
      <p:sp>
        <p:nvSpPr>
          <p:cNvPr id="274438" name="Text Box 6"/>
          <p:cNvSpPr txBox="1">
            <a:spLocks noChangeArrowheads="1"/>
          </p:cNvSpPr>
          <p:nvPr/>
        </p:nvSpPr>
        <p:spPr bwMode="auto">
          <a:xfrm>
            <a:off x="5207000" y="2719388"/>
            <a:ext cx="1893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2000">
                <a:latin typeface="Times New Roman" pitchFamily="18" charset="0"/>
              </a:rPr>
              <a:t>if (</a:t>
            </a:r>
            <a:r>
              <a:rPr kumimoji="1" lang="en-US" altLang="zh-CN" sz="2000">
                <a:solidFill>
                  <a:schemeClr val="accent2"/>
                </a:solidFill>
                <a:latin typeface="Times New Roman" pitchFamily="18" charset="0"/>
              </a:rPr>
              <a:t> !</a:t>
            </a:r>
            <a:r>
              <a:rPr kumimoji="1" lang="en-US" altLang="zh-CN" sz="2000" b="1" i="1">
                <a:solidFill>
                  <a:schemeClr val="accent2"/>
                </a:solidFill>
                <a:latin typeface="Times New Roman" pitchFamily="18" charset="0"/>
              </a:rPr>
              <a:t>expression</a:t>
            </a:r>
            <a:r>
              <a:rPr kumimoji="1" lang="en-US" altLang="zh-CN" sz="2000" b="1">
                <a:latin typeface="Times New Roman" pitchFamily="18" charset="0"/>
              </a:rPr>
              <a:t> </a:t>
            </a:r>
            <a:r>
              <a:rPr kumimoji="1" lang="en-US" altLang="zh-CN" sz="2000">
                <a:latin typeface="Times New Roman" pitchFamily="18" charset="0"/>
              </a:rPr>
              <a:t>)</a:t>
            </a:r>
          </a:p>
        </p:txBody>
      </p:sp>
      <p:sp>
        <p:nvSpPr>
          <p:cNvPr id="274439" name="Line 7"/>
          <p:cNvSpPr>
            <a:spLocks noChangeShapeType="1"/>
          </p:cNvSpPr>
          <p:nvPr/>
        </p:nvSpPr>
        <p:spPr bwMode="auto">
          <a:xfrm>
            <a:off x="4343400" y="23622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med" len="med"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274440" name="Line 8"/>
          <p:cNvSpPr>
            <a:spLocks noChangeShapeType="1"/>
          </p:cNvSpPr>
          <p:nvPr/>
        </p:nvSpPr>
        <p:spPr bwMode="auto">
          <a:xfrm>
            <a:off x="4343400" y="2957513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med" len="med"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879625" name="Text Box 9"/>
          <p:cNvSpPr txBox="1">
            <a:spLocks noChangeArrowheads="1"/>
          </p:cNvSpPr>
          <p:nvPr/>
        </p:nvSpPr>
        <p:spPr bwMode="auto">
          <a:xfrm>
            <a:off x="914400" y="3532188"/>
            <a:ext cx="4953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80000"/>
              </a:lnSpc>
            </a:pPr>
            <a:r>
              <a:rPr kumimoji="1" lang="zh-CN" altLang="en-US" sz="2000" b="1" i="1">
                <a:latin typeface="Times New Roman" pitchFamily="18" charset="0"/>
              </a:rPr>
              <a:t>输出</a:t>
            </a:r>
            <a:r>
              <a:rPr kumimoji="1" lang="en-US" altLang="zh-CN" sz="2000" b="1" i="1">
                <a:latin typeface="Times New Roman" pitchFamily="18" charset="0"/>
              </a:rPr>
              <a:t>1</a:t>
            </a:r>
            <a:r>
              <a:rPr kumimoji="1" lang="zh-CN" altLang="en-US" sz="2000" b="1" i="1">
                <a:latin typeface="Times New Roman" pitchFamily="18" charset="0"/>
              </a:rPr>
              <a:t>～</a:t>
            </a:r>
            <a:r>
              <a:rPr kumimoji="1" lang="en-US" altLang="zh-CN" sz="2000" b="1" i="1">
                <a:latin typeface="Times New Roman" pitchFamily="18" charset="0"/>
              </a:rPr>
              <a:t>100</a:t>
            </a:r>
            <a:r>
              <a:rPr kumimoji="1" lang="zh-CN" altLang="en-US" sz="2000" b="1" i="1">
                <a:latin typeface="Times New Roman" pitchFamily="18" charset="0"/>
              </a:rPr>
              <a:t>之间的奇数</a:t>
            </a:r>
          </a:p>
          <a:p>
            <a:pPr eaLnBrk="1" hangingPunct="1">
              <a:lnSpc>
                <a:spcPct val="180000"/>
              </a:lnSpc>
            </a:pPr>
            <a:r>
              <a:rPr kumimoji="1" lang="zh-CN" altLang="en-US" sz="2000" b="1">
                <a:latin typeface="Times New Roman" pitchFamily="18" charset="0"/>
              </a:rPr>
              <a:t>	</a:t>
            </a:r>
            <a:r>
              <a:rPr kumimoji="1" lang="en-US" altLang="zh-CN" sz="2000" b="1">
                <a:latin typeface="Times New Roman" pitchFamily="18" charset="0"/>
              </a:rPr>
              <a:t>for ( int i = 1 ;  i &lt;= 100 ;  i ++ )</a:t>
            </a:r>
          </a:p>
          <a:p>
            <a:pPr eaLnBrk="1" hangingPunct="1">
              <a:lnSpc>
                <a:spcPct val="180000"/>
              </a:lnSpc>
            </a:pPr>
            <a:r>
              <a:rPr kumimoji="1" lang="en-US" altLang="zh-CN" sz="2000" b="1">
                <a:latin typeface="Times New Roman" pitchFamily="18" charset="0"/>
              </a:rPr>
              <a:t>    	     if ( i % 2 ) cout &lt;&lt; i &lt;&lt; ' \t ' ; </a:t>
            </a:r>
          </a:p>
        </p:txBody>
      </p:sp>
      <p:sp>
        <p:nvSpPr>
          <p:cNvPr id="879626" name="Rectangle 1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914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altLang="zh-CN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2.3  </a:t>
            </a:r>
            <a:r>
              <a:rPr lang="zh-CN" altLang="en-US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判断表达式的使用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79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9625" grpId="0" autoUpdateAnimBg="0"/>
    </p:bld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Text Box 2"/>
          <p:cNvSpPr txBox="1">
            <a:spLocks noChangeArrowheads="1"/>
          </p:cNvSpPr>
          <p:nvPr/>
        </p:nvSpPr>
        <p:spPr bwMode="auto">
          <a:xfrm>
            <a:off x="609600" y="1219200"/>
            <a:ext cx="76200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算术表达式用于判断 </a:t>
            </a:r>
          </a:p>
        </p:txBody>
      </p:sp>
      <p:sp>
        <p:nvSpPr>
          <p:cNvPr id="275459" name="Text Box 3"/>
          <p:cNvSpPr txBox="1">
            <a:spLocks noChangeArrowheads="1"/>
          </p:cNvSpPr>
          <p:nvPr/>
        </p:nvSpPr>
        <p:spPr bwMode="auto">
          <a:xfrm>
            <a:off x="1981200" y="2109788"/>
            <a:ext cx="2292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2000">
                <a:latin typeface="Times New Roman" pitchFamily="18" charset="0"/>
              </a:rPr>
              <a:t>if ( </a:t>
            </a:r>
            <a:r>
              <a:rPr kumimoji="1" lang="en-US" altLang="zh-CN" sz="2000" b="1" i="1">
                <a:solidFill>
                  <a:srgbClr val="0033CC"/>
                </a:solidFill>
                <a:latin typeface="Times New Roman" pitchFamily="18" charset="0"/>
              </a:rPr>
              <a:t>expression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 != 0</a:t>
            </a:r>
            <a:r>
              <a:rPr kumimoji="1" lang="en-US" altLang="zh-CN" sz="2000">
                <a:latin typeface="Times New Roman" pitchFamily="18" charset="0"/>
              </a:rPr>
              <a:t> )</a:t>
            </a:r>
          </a:p>
        </p:txBody>
      </p:sp>
      <p:sp>
        <p:nvSpPr>
          <p:cNvPr id="275460" name="Text Box 4"/>
          <p:cNvSpPr txBox="1">
            <a:spLocks noChangeArrowheads="1"/>
          </p:cNvSpPr>
          <p:nvPr/>
        </p:nvSpPr>
        <p:spPr bwMode="auto">
          <a:xfrm>
            <a:off x="5207000" y="2109788"/>
            <a:ext cx="1809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2000">
                <a:latin typeface="Times New Roman" pitchFamily="18" charset="0"/>
              </a:rPr>
              <a:t>if (</a:t>
            </a:r>
            <a:r>
              <a:rPr kumimoji="1" lang="en-US" altLang="zh-CN" sz="200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kumimoji="1" lang="en-US" altLang="zh-CN" sz="2000" b="1" i="1">
                <a:solidFill>
                  <a:schemeClr val="accent2"/>
                </a:solidFill>
                <a:latin typeface="Times New Roman" pitchFamily="18" charset="0"/>
              </a:rPr>
              <a:t>expression</a:t>
            </a:r>
            <a:r>
              <a:rPr kumimoji="1" lang="en-US" altLang="zh-CN" sz="2000" b="1">
                <a:latin typeface="Times New Roman" pitchFamily="18" charset="0"/>
              </a:rPr>
              <a:t> </a:t>
            </a:r>
            <a:r>
              <a:rPr kumimoji="1" lang="en-US" altLang="zh-CN" sz="2000">
                <a:latin typeface="Times New Roman" pitchFamily="18" charset="0"/>
              </a:rPr>
              <a:t>)</a:t>
            </a:r>
          </a:p>
        </p:txBody>
      </p:sp>
      <p:sp>
        <p:nvSpPr>
          <p:cNvPr id="275461" name="Text Box 5"/>
          <p:cNvSpPr txBox="1">
            <a:spLocks noChangeArrowheads="1"/>
          </p:cNvSpPr>
          <p:nvPr/>
        </p:nvSpPr>
        <p:spPr bwMode="auto">
          <a:xfrm>
            <a:off x="1981200" y="2719388"/>
            <a:ext cx="2352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2000">
                <a:latin typeface="Times New Roman" pitchFamily="18" charset="0"/>
              </a:rPr>
              <a:t>if ( </a:t>
            </a:r>
            <a:r>
              <a:rPr kumimoji="1" lang="en-US" altLang="zh-CN" sz="2000" b="1" i="1">
                <a:solidFill>
                  <a:srgbClr val="0033CC"/>
                </a:solidFill>
                <a:latin typeface="Times New Roman" pitchFamily="18" charset="0"/>
              </a:rPr>
              <a:t>expression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 == 0</a:t>
            </a:r>
            <a:r>
              <a:rPr kumimoji="1" lang="en-US" altLang="zh-CN" sz="2000">
                <a:latin typeface="Times New Roman" pitchFamily="18" charset="0"/>
              </a:rPr>
              <a:t> )</a:t>
            </a:r>
          </a:p>
        </p:txBody>
      </p:sp>
      <p:sp>
        <p:nvSpPr>
          <p:cNvPr id="275462" name="Text Box 6"/>
          <p:cNvSpPr txBox="1">
            <a:spLocks noChangeArrowheads="1"/>
          </p:cNvSpPr>
          <p:nvPr/>
        </p:nvSpPr>
        <p:spPr bwMode="auto">
          <a:xfrm>
            <a:off x="5207000" y="2719388"/>
            <a:ext cx="1893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2000">
                <a:latin typeface="Times New Roman" pitchFamily="18" charset="0"/>
              </a:rPr>
              <a:t>if (</a:t>
            </a:r>
            <a:r>
              <a:rPr kumimoji="1" lang="en-US" altLang="zh-CN" sz="2000">
                <a:solidFill>
                  <a:schemeClr val="accent2"/>
                </a:solidFill>
                <a:latin typeface="Times New Roman" pitchFamily="18" charset="0"/>
              </a:rPr>
              <a:t> !</a:t>
            </a:r>
            <a:r>
              <a:rPr kumimoji="1" lang="en-US" altLang="zh-CN" sz="2000" b="1" i="1">
                <a:solidFill>
                  <a:schemeClr val="accent2"/>
                </a:solidFill>
                <a:latin typeface="Times New Roman" pitchFamily="18" charset="0"/>
              </a:rPr>
              <a:t>expression</a:t>
            </a:r>
            <a:r>
              <a:rPr kumimoji="1" lang="en-US" altLang="zh-CN" sz="2000" b="1">
                <a:latin typeface="Times New Roman" pitchFamily="18" charset="0"/>
              </a:rPr>
              <a:t> </a:t>
            </a:r>
            <a:r>
              <a:rPr kumimoji="1" lang="en-US" altLang="zh-CN" sz="2000">
                <a:latin typeface="Times New Roman" pitchFamily="18" charset="0"/>
              </a:rPr>
              <a:t>)</a:t>
            </a:r>
          </a:p>
        </p:txBody>
      </p:sp>
      <p:sp>
        <p:nvSpPr>
          <p:cNvPr id="275463" name="Line 7"/>
          <p:cNvSpPr>
            <a:spLocks noChangeShapeType="1"/>
          </p:cNvSpPr>
          <p:nvPr/>
        </p:nvSpPr>
        <p:spPr bwMode="auto">
          <a:xfrm>
            <a:off x="4343400" y="23622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med" len="med"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275464" name="Line 8"/>
          <p:cNvSpPr>
            <a:spLocks noChangeShapeType="1"/>
          </p:cNvSpPr>
          <p:nvPr/>
        </p:nvSpPr>
        <p:spPr bwMode="auto">
          <a:xfrm>
            <a:off x="4343400" y="2957513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med" len="med"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275465" name="Text Box 9"/>
          <p:cNvSpPr txBox="1">
            <a:spLocks noChangeArrowheads="1"/>
          </p:cNvSpPr>
          <p:nvPr/>
        </p:nvSpPr>
        <p:spPr bwMode="auto">
          <a:xfrm>
            <a:off x="914400" y="3532188"/>
            <a:ext cx="4953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80000"/>
              </a:lnSpc>
            </a:pPr>
            <a:r>
              <a:rPr kumimoji="1" lang="zh-CN" altLang="en-US" sz="2000" b="1" i="1">
                <a:latin typeface="Times New Roman" pitchFamily="18" charset="0"/>
              </a:rPr>
              <a:t>输出</a:t>
            </a:r>
            <a:r>
              <a:rPr kumimoji="1" lang="en-US" altLang="zh-CN" sz="2000" b="1" i="1">
                <a:latin typeface="Times New Roman" pitchFamily="18" charset="0"/>
              </a:rPr>
              <a:t>1</a:t>
            </a:r>
            <a:r>
              <a:rPr kumimoji="1" lang="zh-CN" altLang="en-US" sz="2000" b="1" i="1">
                <a:latin typeface="Times New Roman" pitchFamily="18" charset="0"/>
              </a:rPr>
              <a:t>～</a:t>
            </a:r>
            <a:r>
              <a:rPr kumimoji="1" lang="en-US" altLang="zh-CN" sz="2000" b="1" i="1">
                <a:latin typeface="Times New Roman" pitchFamily="18" charset="0"/>
              </a:rPr>
              <a:t>100</a:t>
            </a:r>
            <a:r>
              <a:rPr kumimoji="1" lang="zh-CN" altLang="en-US" sz="2000" b="1" i="1">
                <a:latin typeface="Times New Roman" pitchFamily="18" charset="0"/>
              </a:rPr>
              <a:t>之间的奇数</a:t>
            </a:r>
          </a:p>
          <a:p>
            <a:pPr eaLnBrk="1" hangingPunct="1">
              <a:lnSpc>
                <a:spcPct val="180000"/>
              </a:lnSpc>
            </a:pPr>
            <a:r>
              <a:rPr kumimoji="1" lang="zh-CN" altLang="en-US" sz="2000" b="1">
                <a:latin typeface="Times New Roman" pitchFamily="18" charset="0"/>
              </a:rPr>
              <a:t>	</a:t>
            </a:r>
            <a:r>
              <a:rPr kumimoji="1" lang="en-US" altLang="zh-CN" sz="2000" b="1">
                <a:latin typeface="Times New Roman" pitchFamily="18" charset="0"/>
              </a:rPr>
              <a:t>for ( int i = 1 ;  i &lt;= 100 ;  i ++ )</a:t>
            </a:r>
          </a:p>
          <a:p>
            <a:pPr eaLnBrk="1" hangingPunct="1">
              <a:lnSpc>
                <a:spcPct val="180000"/>
              </a:lnSpc>
            </a:pPr>
            <a:r>
              <a:rPr kumimoji="1" lang="en-US" altLang="zh-CN" sz="2000" b="1">
                <a:latin typeface="Times New Roman" pitchFamily="18" charset="0"/>
              </a:rPr>
              <a:t>    	     if ( </a:t>
            </a:r>
            <a:r>
              <a:rPr kumimoji="1" lang="en-US" altLang="zh-CN" sz="2000" b="1" i="1">
                <a:solidFill>
                  <a:srgbClr val="CC3300"/>
                </a:solidFill>
                <a:latin typeface="Times New Roman" pitchFamily="18" charset="0"/>
              </a:rPr>
              <a:t>i % 2</a:t>
            </a:r>
            <a:r>
              <a:rPr kumimoji="1" lang="en-US" altLang="zh-CN" sz="2000" b="1">
                <a:latin typeface="Times New Roman" pitchFamily="18" charset="0"/>
              </a:rPr>
              <a:t> ) cout &lt;&lt; i &lt;&lt; ' \t ' ; </a:t>
            </a:r>
          </a:p>
        </p:txBody>
      </p:sp>
      <p:sp>
        <p:nvSpPr>
          <p:cNvPr id="880650" name="AutoShape 10"/>
          <p:cNvSpPr>
            <a:spLocks/>
          </p:cNvSpPr>
          <p:nvPr/>
        </p:nvSpPr>
        <p:spPr bwMode="auto">
          <a:xfrm>
            <a:off x="5029200" y="3352800"/>
            <a:ext cx="1447800" cy="609600"/>
          </a:xfrm>
          <a:prstGeom prst="borderCallout2">
            <a:avLst>
              <a:gd name="adj1" fmla="val 18750"/>
              <a:gd name="adj2" fmla="val -5264"/>
              <a:gd name="adj3" fmla="val 18750"/>
              <a:gd name="adj4" fmla="val -34759"/>
              <a:gd name="adj5" fmla="val 238282"/>
              <a:gd name="adj6" fmla="val -129384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2000" b="1" i="1">
                <a:solidFill>
                  <a:srgbClr val="0033CC"/>
                </a:solidFill>
                <a:latin typeface="Times New Roman" pitchFamily="18" charset="0"/>
              </a:rPr>
              <a:t>i % 2 != 0</a:t>
            </a:r>
            <a:r>
              <a:rPr kumimoji="1" lang="en-US" altLang="zh-CN" sz="2000">
                <a:latin typeface="Times New Roman" pitchFamily="18" charset="0"/>
              </a:rPr>
              <a:t> </a:t>
            </a:r>
          </a:p>
        </p:txBody>
      </p:sp>
      <p:sp>
        <p:nvSpPr>
          <p:cNvPr id="880651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914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altLang="zh-CN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2.3  </a:t>
            </a:r>
            <a:r>
              <a:rPr lang="zh-CN" altLang="en-US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判断表达式的使用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80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50" grpId="0" animBg="1" autoUpdateAnimBg="0"/>
    </p:bld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Text Box 2"/>
          <p:cNvSpPr txBox="1">
            <a:spLocks noChangeArrowheads="1"/>
          </p:cNvSpPr>
          <p:nvPr/>
        </p:nvSpPr>
        <p:spPr bwMode="auto">
          <a:xfrm>
            <a:off x="609600" y="1219200"/>
            <a:ext cx="76200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算术表达式用于判断 </a:t>
            </a:r>
          </a:p>
        </p:txBody>
      </p:sp>
      <p:sp>
        <p:nvSpPr>
          <p:cNvPr id="276483" name="Text Box 3"/>
          <p:cNvSpPr txBox="1">
            <a:spLocks noChangeArrowheads="1"/>
          </p:cNvSpPr>
          <p:nvPr/>
        </p:nvSpPr>
        <p:spPr bwMode="auto">
          <a:xfrm>
            <a:off x="1981200" y="2109788"/>
            <a:ext cx="2292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2000">
                <a:latin typeface="Times New Roman" pitchFamily="18" charset="0"/>
              </a:rPr>
              <a:t>if ( </a:t>
            </a:r>
            <a:r>
              <a:rPr kumimoji="1" lang="en-US" altLang="zh-CN" sz="2000" b="1" i="1">
                <a:solidFill>
                  <a:srgbClr val="0033CC"/>
                </a:solidFill>
                <a:latin typeface="Times New Roman" pitchFamily="18" charset="0"/>
              </a:rPr>
              <a:t>expression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 != 0</a:t>
            </a:r>
            <a:r>
              <a:rPr kumimoji="1" lang="en-US" altLang="zh-CN" sz="2000">
                <a:latin typeface="Times New Roman" pitchFamily="18" charset="0"/>
              </a:rPr>
              <a:t> )</a:t>
            </a:r>
          </a:p>
        </p:txBody>
      </p:sp>
      <p:sp>
        <p:nvSpPr>
          <p:cNvPr id="276484" name="Text Box 4"/>
          <p:cNvSpPr txBox="1">
            <a:spLocks noChangeArrowheads="1"/>
          </p:cNvSpPr>
          <p:nvPr/>
        </p:nvSpPr>
        <p:spPr bwMode="auto">
          <a:xfrm>
            <a:off x="5207000" y="2109788"/>
            <a:ext cx="1809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2000">
                <a:latin typeface="Times New Roman" pitchFamily="18" charset="0"/>
              </a:rPr>
              <a:t>if (</a:t>
            </a:r>
            <a:r>
              <a:rPr kumimoji="1" lang="en-US" altLang="zh-CN" sz="200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kumimoji="1" lang="en-US" altLang="zh-CN" sz="2000" b="1" i="1">
                <a:solidFill>
                  <a:schemeClr val="accent2"/>
                </a:solidFill>
                <a:latin typeface="Times New Roman" pitchFamily="18" charset="0"/>
              </a:rPr>
              <a:t>expression</a:t>
            </a:r>
            <a:r>
              <a:rPr kumimoji="1" lang="en-US" altLang="zh-CN" sz="2000" b="1">
                <a:latin typeface="Times New Roman" pitchFamily="18" charset="0"/>
              </a:rPr>
              <a:t> </a:t>
            </a:r>
            <a:r>
              <a:rPr kumimoji="1" lang="en-US" altLang="zh-CN" sz="2000">
                <a:latin typeface="Times New Roman" pitchFamily="18" charset="0"/>
              </a:rPr>
              <a:t>)</a:t>
            </a:r>
          </a:p>
        </p:txBody>
      </p:sp>
      <p:sp>
        <p:nvSpPr>
          <p:cNvPr id="276485" name="Text Box 5"/>
          <p:cNvSpPr txBox="1">
            <a:spLocks noChangeArrowheads="1"/>
          </p:cNvSpPr>
          <p:nvPr/>
        </p:nvSpPr>
        <p:spPr bwMode="auto">
          <a:xfrm>
            <a:off x="1981200" y="2719388"/>
            <a:ext cx="2352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2000">
                <a:latin typeface="Times New Roman" pitchFamily="18" charset="0"/>
              </a:rPr>
              <a:t>if ( </a:t>
            </a:r>
            <a:r>
              <a:rPr kumimoji="1" lang="en-US" altLang="zh-CN" sz="2000" b="1" i="1">
                <a:solidFill>
                  <a:srgbClr val="0033CC"/>
                </a:solidFill>
                <a:latin typeface="Times New Roman" pitchFamily="18" charset="0"/>
              </a:rPr>
              <a:t>expression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 == 0</a:t>
            </a:r>
            <a:r>
              <a:rPr kumimoji="1" lang="en-US" altLang="zh-CN" sz="2000">
                <a:latin typeface="Times New Roman" pitchFamily="18" charset="0"/>
              </a:rPr>
              <a:t> )</a:t>
            </a:r>
          </a:p>
        </p:txBody>
      </p:sp>
      <p:sp>
        <p:nvSpPr>
          <p:cNvPr id="276486" name="Text Box 6"/>
          <p:cNvSpPr txBox="1">
            <a:spLocks noChangeArrowheads="1"/>
          </p:cNvSpPr>
          <p:nvPr/>
        </p:nvSpPr>
        <p:spPr bwMode="auto">
          <a:xfrm>
            <a:off x="5207000" y="2719388"/>
            <a:ext cx="1893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2000">
                <a:latin typeface="Times New Roman" pitchFamily="18" charset="0"/>
              </a:rPr>
              <a:t>if (</a:t>
            </a:r>
            <a:r>
              <a:rPr kumimoji="1" lang="en-US" altLang="zh-CN" sz="2000">
                <a:solidFill>
                  <a:schemeClr val="accent2"/>
                </a:solidFill>
                <a:latin typeface="Times New Roman" pitchFamily="18" charset="0"/>
              </a:rPr>
              <a:t> !</a:t>
            </a:r>
            <a:r>
              <a:rPr kumimoji="1" lang="en-US" altLang="zh-CN" sz="2000" b="1" i="1">
                <a:solidFill>
                  <a:schemeClr val="accent2"/>
                </a:solidFill>
                <a:latin typeface="Times New Roman" pitchFamily="18" charset="0"/>
              </a:rPr>
              <a:t>expression</a:t>
            </a:r>
            <a:r>
              <a:rPr kumimoji="1" lang="en-US" altLang="zh-CN" sz="2000" b="1">
                <a:latin typeface="Times New Roman" pitchFamily="18" charset="0"/>
              </a:rPr>
              <a:t> </a:t>
            </a:r>
            <a:r>
              <a:rPr kumimoji="1" lang="en-US" altLang="zh-CN" sz="2000">
                <a:latin typeface="Times New Roman" pitchFamily="18" charset="0"/>
              </a:rPr>
              <a:t>)</a:t>
            </a:r>
          </a:p>
        </p:txBody>
      </p:sp>
      <p:sp>
        <p:nvSpPr>
          <p:cNvPr id="276487" name="Line 7"/>
          <p:cNvSpPr>
            <a:spLocks noChangeShapeType="1"/>
          </p:cNvSpPr>
          <p:nvPr/>
        </p:nvSpPr>
        <p:spPr bwMode="auto">
          <a:xfrm>
            <a:off x="4343400" y="23622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med" len="med"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276488" name="Line 8"/>
          <p:cNvSpPr>
            <a:spLocks noChangeShapeType="1"/>
          </p:cNvSpPr>
          <p:nvPr/>
        </p:nvSpPr>
        <p:spPr bwMode="auto">
          <a:xfrm>
            <a:off x="4343400" y="2957513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med" len="med"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881673" name="Text Box 9"/>
          <p:cNvSpPr txBox="1">
            <a:spLocks noChangeArrowheads="1"/>
          </p:cNvSpPr>
          <p:nvPr/>
        </p:nvSpPr>
        <p:spPr bwMode="auto">
          <a:xfrm>
            <a:off x="914400" y="3836988"/>
            <a:ext cx="6248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80000"/>
              </a:lnSpc>
            </a:pPr>
            <a:r>
              <a:rPr kumimoji="1" lang="zh-CN" altLang="en-US" sz="2000" b="1" i="1">
                <a:latin typeface="Times New Roman" pitchFamily="18" charset="0"/>
              </a:rPr>
              <a:t>判断</a:t>
            </a:r>
            <a:r>
              <a:rPr kumimoji="1" lang="en-US" altLang="zh-CN" sz="2000" b="1" i="1">
                <a:latin typeface="Times New Roman" pitchFamily="18" charset="0"/>
              </a:rPr>
              <a:t>a</a:t>
            </a:r>
            <a:r>
              <a:rPr kumimoji="1" lang="zh-CN" altLang="en-US" sz="2000" b="1" i="1">
                <a:latin typeface="Times New Roman" pitchFamily="18" charset="0"/>
              </a:rPr>
              <a:t>是否等于</a:t>
            </a:r>
            <a:r>
              <a:rPr kumimoji="1" lang="en-US" altLang="zh-CN" sz="2000" b="1" i="1">
                <a:latin typeface="Times New Roman" pitchFamily="18" charset="0"/>
              </a:rPr>
              <a:t>b </a:t>
            </a:r>
          </a:p>
          <a:p>
            <a:pPr eaLnBrk="1" hangingPunct="1">
              <a:lnSpc>
                <a:spcPct val="180000"/>
              </a:lnSpc>
            </a:pPr>
            <a:r>
              <a:rPr kumimoji="1" lang="en-US" altLang="zh-CN" sz="2000" b="1">
                <a:latin typeface="Times New Roman" pitchFamily="18" charset="0"/>
              </a:rPr>
              <a:t>	if ( a - b )  cout &lt;&lt; a &lt;&lt; " != " &lt;&lt; b &lt;&lt; endl ; </a:t>
            </a:r>
          </a:p>
          <a:p>
            <a:pPr eaLnBrk="1" hangingPunct="1">
              <a:lnSpc>
                <a:spcPct val="180000"/>
              </a:lnSpc>
            </a:pPr>
            <a:r>
              <a:rPr kumimoji="1" lang="en-US" altLang="zh-CN" sz="2000" b="1">
                <a:latin typeface="Times New Roman" pitchFamily="18" charset="0"/>
              </a:rPr>
              <a:t>   	    else  cout &lt;&lt; a &lt;&lt; " == " &lt;&lt; b &lt;&lt; endl ; </a:t>
            </a:r>
          </a:p>
        </p:txBody>
      </p:sp>
      <p:sp>
        <p:nvSpPr>
          <p:cNvPr id="881674" name="Rectangle 1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914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altLang="zh-CN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2.3  </a:t>
            </a:r>
            <a:r>
              <a:rPr lang="zh-CN" altLang="en-US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判断表达式的使用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81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673" grpId="0" autoUpdateAnimBg="0"/>
    </p:bld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Text Box 2"/>
          <p:cNvSpPr txBox="1">
            <a:spLocks noChangeArrowheads="1"/>
          </p:cNvSpPr>
          <p:nvPr/>
        </p:nvSpPr>
        <p:spPr bwMode="auto">
          <a:xfrm>
            <a:off x="609600" y="1219200"/>
            <a:ext cx="76200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算术表达式用于判断 </a:t>
            </a:r>
          </a:p>
        </p:txBody>
      </p:sp>
      <p:sp>
        <p:nvSpPr>
          <p:cNvPr id="277507" name="Text Box 3"/>
          <p:cNvSpPr txBox="1">
            <a:spLocks noChangeArrowheads="1"/>
          </p:cNvSpPr>
          <p:nvPr/>
        </p:nvSpPr>
        <p:spPr bwMode="auto">
          <a:xfrm>
            <a:off x="1981200" y="2109788"/>
            <a:ext cx="2292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2000">
                <a:latin typeface="Times New Roman" pitchFamily="18" charset="0"/>
              </a:rPr>
              <a:t>if ( </a:t>
            </a:r>
            <a:r>
              <a:rPr kumimoji="1" lang="en-US" altLang="zh-CN" sz="2000" b="1" i="1">
                <a:solidFill>
                  <a:srgbClr val="0033CC"/>
                </a:solidFill>
                <a:latin typeface="Times New Roman" pitchFamily="18" charset="0"/>
              </a:rPr>
              <a:t>expression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 != 0</a:t>
            </a:r>
            <a:r>
              <a:rPr kumimoji="1" lang="en-US" altLang="zh-CN" sz="2000">
                <a:latin typeface="Times New Roman" pitchFamily="18" charset="0"/>
              </a:rPr>
              <a:t> )</a:t>
            </a:r>
          </a:p>
        </p:txBody>
      </p:sp>
      <p:sp>
        <p:nvSpPr>
          <p:cNvPr id="277508" name="Text Box 4"/>
          <p:cNvSpPr txBox="1">
            <a:spLocks noChangeArrowheads="1"/>
          </p:cNvSpPr>
          <p:nvPr/>
        </p:nvSpPr>
        <p:spPr bwMode="auto">
          <a:xfrm>
            <a:off x="5207000" y="2109788"/>
            <a:ext cx="1809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2000">
                <a:latin typeface="Times New Roman" pitchFamily="18" charset="0"/>
              </a:rPr>
              <a:t>if (</a:t>
            </a:r>
            <a:r>
              <a:rPr kumimoji="1" lang="en-US" altLang="zh-CN" sz="200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kumimoji="1" lang="en-US" altLang="zh-CN" sz="2000" b="1" i="1">
                <a:solidFill>
                  <a:schemeClr val="accent2"/>
                </a:solidFill>
                <a:latin typeface="Times New Roman" pitchFamily="18" charset="0"/>
              </a:rPr>
              <a:t>expression</a:t>
            </a:r>
            <a:r>
              <a:rPr kumimoji="1" lang="en-US" altLang="zh-CN" sz="2000" b="1">
                <a:latin typeface="Times New Roman" pitchFamily="18" charset="0"/>
              </a:rPr>
              <a:t> </a:t>
            </a:r>
            <a:r>
              <a:rPr kumimoji="1" lang="en-US" altLang="zh-CN" sz="2000">
                <a:latin typeface="Times New Roman" pitchFamily="18" charset="0"/>
              </a:rPr>
              <a:t>)</a:t>
            </a:r>
          </a:p>
        </p:txBody>
      </p:sp>
      <p:sp>
        <p:nvSpPr>
          <p:cNvPr id="277509" name="Text Box 5"/>
          <p:cNvSpPr txBox="1">
            <a:spLocks noChangeArrowheads="1"/>
          </p:cNvSpPr>
          <p:nvPr/>
        </p:nvSpPr>
        <p:spPr bwMode="auto">
          <a:xfrm>
            <a:off x="1981200" y="2719388"/>
            <a:ext cx="2352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2000">
                <a:latin typeface="Times New Roman" pitchFamily="18" charset="0"/>
              </a:rPr>
              <a:t>if ( </a:t>
            </a:r>
            <a:r>
              <a:rPr kumimoji="1" lang="en-US" altLang="zh-CN" sz="2000" b="1" i="1">
                <a:solidFill>
                  <a:srgbClr val="0033CC"/>
                </a:solidFill>
                <a:latin typeface="Times New Roman" pitchFamily="18" charset="0"/>
              </a:rPr>
              <a:t>expression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 == 0</a:t>
            </a:r>
            <a:r>
              <a:rPr kumimoji="1" lang="en-US" altLang="zh-CN" sz="2000">
                <a:latin typeface="Times New Roman" pitchFamily="18" charset="0"/>
              </a:rPr>
              <a:t> )</a:t>
            </a:r>
          </a:p>
        </p:txBody>
      </p:sp>
      <p:sp>
        <p:nvSpPr>
          <p:cNvPr id="277510" name="Text Box 6"/>
          <p:cNvSpPr txBox="1">
            <a:spLocks noChangeArrowheads="1"/>
          </p:cNvSpPr>
          <p:nvPr/>
        </p:nvSpPr>
        <p:spPr bwMode="auto">
          <a:xfrm>
            <a:off x="5207000" y="2719388"/>
            <a:ext cx="1893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2000">
                <a:latin typeface="Times New Roman" pitchFamily="18" charset="0"/>
              </a:rPr>
              <a:t>if (</a:t>
            </a:r>
            <a:r>
              <a:rPr kumimoji="1" lang="en-US" altLang="zh-CN" sz="2000">
                <a:solidFill>
                  <a:schemeClr val="accent2"/>
                </a:solidFill>
                <a:latin typeface="Times New Roman" pitchFamily="18" charset="0"/>
              </a:rPr>
              <a:t> !</a:t>
            </a:r>
            <a:r>
              <a:rPr kumimoji="1" lang="en-US" altLang="zh-CN" sz="2000" b="1" i="1">
                <a:solidFill>
                  <a:schemeClr val="accent2"/>
                </a:solidFill>
                <a:latin typeface="Times New Roman" pitchFamily="18" charset="0"/>
              </a:rPr>
              <a:t>expression</a:t>
            </a:r>
            <a:r>
              <a:rPr kumimoji="1" lang="en-US" altLang="zh-CN" sz="2000" b="1">
                <a:latin typeface="Times New Roman" pitchFamily="18" charset="0"/>
              </a:rPr>
              <a:t> </a:t>
            </a:r>
            <a:r>
              <a:rPr kumimoji="1" lang="en-US" altLang="zh-CN" sz="2000">
                <a:latin typeface="Times New Roman" pitchFamily="18" charset="0"/>
              </a:rPr>
              <a:t>)</a:t>
            </a:r>
          </a:p>
        </p:txBody>
      </p:sp>
      <p:sp>
        <p:nvSpPr>
          <p:cNvPr id="277511" name="Line 7"/>
          <p:cNvSpPr>
            <a:spLocks noChangeShapeType="1"/>
          </p:cNvSpPr>
          <p:nvPr/>
        </p:nvSpPr>
        <p:spPr bwMode="auto">
          <a:xfrm>
            <a:off x="4343400" y="23622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med" len="med"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277512" name="Line 8"/>
          <p:cNvSpPr>
            <a:spLocks noChangeShapeType="1"/>
          </p:cNvSpPr>
          <p:nvPr/>
        </p:nvSpPr>
        <p:spPr bwMode="auto">
          <a:xfrm>
            <a:off x="4343400" y="2957513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med" len="med"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882697" name="AutoShape 9"/>
          <p:cNvSpPr>
            <a:spLocks/>
          </p:cNvSpPr>
          <p:nvPr/>
        </p:nvSpPr>
        <p:spPr bwMode="auto">
          <a:xfrm>
            <a:off x="5029200" y="3352800"/>
            <a:ext cx="1447800" cy="609600"/>
          </a:xfrm>
          <a:prstGeom prst="borderCallout2">
            <a:avLst>
              <a:gd name="adj1" fmla="val 18750"/>
              <a:gd name="adj2" fmla="val -5264"/>
              <a:gd name="adj3" fmla="val 18750"/>
              <a:gd name="adj4" fmla="val -41778"/>
              <a:gd name="adj5" fmla="val 202866"/>
              <a:gd name="adj6" fmla="val -15920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2000" b="1" i="1">
                <a:solidFill>
                  <a:srgbClr val="0033CC"/>
                </a:solidFill>
                <a:latin typeface="Times New Roman" pitchFamily="18" charset="0"/>
              </a:rPr>
              <a:t>a - b != 0</a:t>
            </a:r>
            <a:r>
              <a:rPr kumimoji="1" lang="en-US" altLang="zh-CN" sz="2000">
                <a:latin typeface="Times New Roman" pitchFamily="18" charset="0"/>
              </a:rPr>
              <a:t> </a:t>
            </a:r>
          </a:p>
        </p:txBody>
      </p:sp>
      <p:sp>
        <p:nvSpPr>
          <p:cNvPr id="277514" name="Text Box 10"/>
          <p:cNvSpPr txBox="1">
            <a:spLocks noChangeArrowheads="1"/>
          </p:cNvSpPr>
          <p:nvPr/>
        </p:nvSpPr>
        <p:spPr bwMode="auto">
          <a:xfrm>
            <a:off x="914400" y="3836988"/>
            <a:ext cx="6248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80000"/>
              </a:lnSpc>
            </a:pPr>
            <a:r>
              <a:rPr kumimoji="1" lang="zh-CN" altLang="en-US" sz="2000" b="1" i="1">
                <a:latin typeface="Times New Roman" pitchFamily="18" charset="0"/>
              </a:rPr>
              <a:t>判断</a:t>
            </a:r>
            <a:r>
              <a:rPr kumimoji="1" lang="en-US" altLang="zh-CN" sz="2000" b="1" i="1">
                <a:latin typeface="Times New Roman" pitchFamily="18" charset="0"/>
              </a:rPr>
              <a:t>a</a:t>
            </a:r>
            <a:r>
              <a:rPr kumimoji="1" lang="zh-CN" altLang="en-US" sz="2000" b="1" i="1">
                <a:latin typeface="Times New Roman" pitchFamily="18" charset="0"/>
              </a:rPr>
              <a:t>是否等于</a:t>
            </a:r>
            <a:r>
              <a:rPr kumimoji="1" lang="en-US" altLang="zh-CN" sz="2000" b="1" i="1">
                <a:latin typeface="Times New Roman" pitchFamily="18" charset="0"/>
              </a:rPr>
              <a:t>b </a:t>
            </a:r>
          </a:p>
          <a:p>
            <a:pPr eaLnBrk="1" hangingPunct="1">
              <a:lnSpc>
                <a:spcPct val="180000"/>
              </a:lnSpc>
            </a:pPr>
            <a:r>
              <a:rPr kumimoji="1" lang="en-US" altLang="zh-CN" sz="2000" b="1">
                <a:latin typeface="Times New Roman" pitchFamily="18" charset="0"/>
              </a:rPr>
              <a:t>	if ( </a:t>
            </a:r>
            <a:r>
              <a:rPr kumimoji="1" lang="en-US" altLang="zh-CN" sz="2000" b="1" i="1">
                <a:solidFill>
                  <a:srgbClr val="CC3300"/>
                </a:solidFill>
                <a:latin typeface="Times New Roman" pitchFamily="18" charset="0"/>
              </a:rPr>
              <a:t>a - b</a:t>
            </a:r>
            <a:r>
              <a:rPr kumimoji="1" lang="en-US" altLang="zh-CN" sz="2000" b="1">
                <a:latin typeface="Times New Roman" pitchFamily="18" charset="0"/>
              </a:rPr>
              <a:t> )  cout &lt;&lt; a &lt;&lt; " != " &lt;&lt; b &lt;&lt; endl ; </a:t>
            </a:r>
          </a:p>
          <a:p>
            <a:pPr eaLnBrk="1" hangingPunct="1">
              <a:lnSpc>
                <a:spcPct val="180000"/>
              </a:lnSpc>
            </a:pPr>
            <a:r>
              <a:rPr kumimoji="1" lang="en-US" altLang="zh-CN" sz="2000" b="1">
                <a:latin typeface="Times New Roman" pitchFamily="18" charset="0"/>
              </a:rPr>
              <a:t>   	    else  cout &lt;&lt; a &lt;&lt; " == " &lt;&lt; b &lt;&lt; endl ; </a:t>
            </a:r>
          </a:p>
        </p:txBody>
      </p:sp>
      <p:sp>
        <p:nvSpPr>
          <p:cNvPr id="882699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914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altLang="zh-CN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2.3  </a:t>
            </a:r>
            <a:r>
              <a:rPr lang="zh-CN" altLang="en-US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判断表达式的使用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82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2697" grpId="0" animBg="1" autoUpdateAnimBg="0"/>
    </p:bld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Text Box 2"/>
          <p:cNvSpPr txBox="1">
            <a:spLocks noChangeArrowheads="1"/>
          </p:cNvSpPr>
          <p:nvPr/>
        </p:nvSpPr>
        <p:spPr bwMode="auto">
          <a:xfrm>
            <a:off x="609600" y="1219200"/>
            <a:ext cx="76200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算术表达式用于判断 </a:t>
            </a:r>
          </a:p>
        </p:txBody>
      </p:sp>
      <p:sp>
        <p:nvSpPr>
          <p:cNvPr id="278531" name="Text Box 3"/>
          <p:cNvSpPr txBox="1">
            <a:spLocks noChangeArrowheads="1"/>
          </p:cNvSpPr>
          <p:nvPr/>
        </p:nvSpPr>
        <p:spPr bwMode="auto">
          <a:xfrm>
            <a:off x="1981200" y="2109788"/>
            <a:ext cx="2292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2000">
                <a:latin typeface="Times New Roman" pitchFamily="18" charset="0"/>
              </a:rPr>
              <a:t>if ( </a:t>
            </a:r>
            <a:r>
              <a:rPr kumimoji="1" lang="en-US" altLang="zh-CN" sz="2000" b="1" i="1">
                <a:solidFill>
                  <a:srgbClr val="0033CC"/>
                </a:solidFill>
                <a:latin typeface="Times New Roman" pitchFamily="18" charset="0"/>
              </a:rPr>
              <a:t>expression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 != 0</a:t>
            </a:r>
            <a:r>
              <a:rPr kumimoji="1" lang="en-US" altLang="zh-CN" sz="2000">
                <a:latin typeface="Times New Roman" pitchFamily="18" charset="0"/>
              </a:rPr>
              <a:t> )</a:t>
            </a:r>
          </a:p>
        </p:txBody>
      </p:sp>
      <p:sp>
        <p:nvSpPr>
          <p:cNvPr id="278532" name="Text Box 4"/>
          <p:cNvSpPr txBox="1">
            <a:spLocks noChangeArrowheads="1"/>
          </p:cNvSpPr>
          <p:nvPr/>
        </p:nvSpPr>
        <p:spPr bwMode="auto">
          <a:xfrm>
            <a:off x="5207000" y="2109788"/>
            <a:ext cx="1809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2000">
                <a:latin typeface="Times New Roman" pitchFamily="18" charset="0"/>
              </a:rPr>
              <a:t>if (</a:t>
            </a:r>
            <a:r>
              <a:rPr kumimoji="1" lang="en-US" altLang="zh-CN" sz="200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kumimoji="1" lang="en-US" altLang="zh-CN" sz="2000" b="1" i="1">
                <a:solidFill>
                  <a:schemeClr val="accent2"/>
                </a:solidFill>
                <a:latin typeface="Times New Roman" pitchFamily="18" charset="0"/>
              </a:rPr>
              <a:t>expression</a:t>
            </a:r>
            <a:r>
              <a:rPr kumimoji="1" lang="en-US" altLang="zh-CN" sz="2000" b="1">
                <a:latin typeface="Times New Roman" pitchFamily="18" charset="0"/>
              </a:rPr>
              <a:t> </a:t>
            </a:r>
            <a:r>
              <a:rPr kumimoji="1" lang="en-US" altLang="zh-CN" sz="2000">
                <a:latin typeface="Times New Roman" pitchFamily="18" charset="0"/>
              </a:rPr>
              <a:t>)</a:t>
            </a:r>
          </a:p>
        </p:txBody>
      </p:sp>
      <p:sp>
        <p:nvSpPr>
          <p:cNvPr id="278533" name="Text Box 5"/>
          <p:cNvSpPr txBox="1">
            <a:spLocks noChangeArrowheads="1"/>
          </p:cNvSpPr>
          <p:nvPr/>
        </p:nvSpPr>
        <p:spPr bwMode="auto">
          <a:xfrm>
            <a:off x="1981200" y="2719388"/>
            <a:ext cx="2352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2000">
                <a:latin typeface="Times New Roman" pitchFamily="18" charset="0"/>
              </a:rPr>
              <a:t>if ( </a:t>
            </a:r>
            <a:r>
              <a:rPr kumimoji="1" lang="en-US" altLang="zh-CN" sz="2000" b="1" i="1">
                <a:solidFill>
                  <a:srgbClr val="0033CC"/>
                </a:solidFill>
                <a:latin typeface="Times New Roman" pitchFamily="18" charset="0"/>
              </a:rPr>
              <a:t>expression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 == 0</a:t>
            </a:r>
            <a:r>
              <a:rPr kumimoji="1" lang="en-US" altLang="zh-CN" sz="2000">
                <a:latin typeface="Times New Roman" pitchFamily="18" charset="0"/>
              </a:rPr>
              <a:t> )</a:t>
            </a:r>
          </a:p>
        </p:txBody>
      </p:sp>
      <p:sp>
        <p:nvSpPr>
          <p:cNvPr id="278534" name="Text Box 6"/>
          <p:cNvSpPr txBox="1">
            <a:spLocks noChangeArrowheads="1"/>
          </p:cNvSpPr>
          <p:nvPr/>
        </p:nvSpPr>
        <p:spPr bwMode="auto">
          <a:xfrm>
            <a:off x="5207000" y="2719388"/>
            <a:ext cx="1893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2000">
                <a:latin typeface="Times New Roman" pitchFamily="18" charset="0"/>
              </a:rPr>
              <a:t>if (</a:t>
            </a:r>
            <a:r>
              <a:rPr kumimoji="1" lang="en-US" altLang="zh-CN" sz="2000">
                <a:solidFill>
                  <a:schemeClr val="accent2"/>
                </a:solidFill>
                <a:latin typeface="Times New Roman" pitchFamily="18" charset="0"/>
              </a:rPr>
              <a:t> !</a:t>
            </a:r>
            <a:r>
              <a:rPr kumimoji="1" lang="en-US" altLang="zh-CN" sz="2000" b="1" i="1">
                <a:solidFill>
                  <a:schemeClr val="accent2"/>
                </a:solidFill>
                <a:latin typeface="Times New Roman" pitchFamily="18" charset="0"/>
              </a:rPr>
              <a:t>expression</a:t>
            </a:r>
            <a:r>
              <a:rPr kumimoji="1" lang="en-US" altLang="zh-CN" sz="2000" b="1">
                <a:latin typeface="Times New Roman" pitchFamily="18" charset="0"/>
              </a:rPr>
              <a:t> </a:t>
            </a:r>
            <a:r>
              <a:rPr kumimoji="1" lang="en-US" altLang="zh-CN" sz="2000">
                <a:latin typeface="Times New Roman" pitchFamily="18" charset="0"/>
              </a:rPr>
              <a:t>)</a:t>
            </a:r>
          </a:p>
        </p:txBody>
      </p:sp>
      <p:sp>
        <p:nvSpPr>
          <p:cNvPr id="278535" name="Line 7"/>
          <p:cNvSpPr>
            <a:spLocks noChangeShapeType="1"/>
          </p:cNvSpPr>
          <p:nvPr/>
        </p:nvSpPr>
        <p:spPr bwMode="auto">
          <a:xfrm>
            <a:off x="4343400" y="23622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med" len="med"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278536" name="Line 8"/>
          <p:cNvSpPr>
            <a:spLocks noChangeShapeType="1"/>
          </p:cNvSpPr>
          <p:nvPr/>
        </p:nvSpPr>
        <p:spPr bwMode="auto">
          <a:xfrm>
            <a:off x="4343400" y="2957513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med" len="med"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883721" name="Text Box 9"/>
          <p:cNvSpPr txBox="1">
            <a:spLocks noChangeArrowheads="1"/>
          </p:cNvSpPr>
          <p:nvPr/>
        </p:nvSpPr>
        <p:spPr bwMode="auto">
          <a:xfrm>
            <a:off x="914400" y="3836988"/>
            <a:ext cx="6248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80000"/>
              </a:lnSpc>
            </a:pPr>
            <a:r>
              <a:rPr kumimoji="1" lang="zh-CN" altLang="en-US" sz="2000" b="1" i="1">
                <a:latin typeface="Times New Roman" pitchFamily="18" charset="0"/>
              </a:rPr>
              <a:t>一个点不在坐标轴原点上</a:t>
            </a:r>
          </a:p>
          <a:p>
            <a:pPr eaLnBrk="1" hangingPunct="1">
              <a:lnSpc>
                <a:spcPct val="180000"/>
              </a:lnSpc>
            </a:pPr>
            <a:r>
              <a:rPr kumimoji="1" lang="zh-CN" altLang="en-US" sz="2000" b="1">
                <a:latin typeface="Times New Roman" pitchFamily="18" charset="0"/>
              </a:rPr>
              <a:t>	</a:t>
            </a:r>
            <a:r>
              <a:rPr kumimoji="1" lang="en-US" altLang="zh-CN" sz="2000" b="1">
                <a:latin typeface="Times New Roman" pitchFamily="18" charset="0"/>
              </a:rPr>
              <a:t>while ( x &amp;&amp; y ) ……</a:t>
            </a:r>
          </a:p>
        </p:txBody>
      </p:sp>
      <p:sp>
        <p:nvSpPr>
          <p:cNvPr id="883722" name="Rectangle 1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914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altLang="zh-CN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2.3  </a:t>
            </a:r>
            <a:r>
              <a:rPr lang="zh-CN" altLang="en-US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判断表达式的使用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83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21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5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2.1.1  if 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519174" name="Text Box 6"/>
          <p:cNvSpPr txBox="1">
            <a:spLocks noChangeArrowheads="1"/>
          </p:cNvSpPr>
          <p:nvPr/>
        </p:nvSpPr>
        <p:spPr bwMode="auto">
          <a:xfrm>
            <a:off x="647700" y="1039813"/>
            <a:ext cx="800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80000"/>
              </a:lnSpc>
              <a:defRPr/>
            </a:pPr>
            <a:r>
              <a:rPr kumimoji="1" lang="en-US" altLang="zh-CN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r>
              <a:rPr kumimoji="1" lang="zh-CN" altLang="en-US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．</a:t>
            </a:r>
            <a:r>
              <a:rPr kumimoji="1" lang="en-US" altLang="zh-CN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if </a:t>
            </a:r>
            <a:r>
              <a:rPr kumimoji="1" lang="zh-CN" altLang="en-US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语句的嵌套 </a:t>
            </a:r>
          </a:p>
        </p:txBody>
      </p:sp>
      <p:sp>
        <p:nvSpPr>
          <p:cNvPr id="519175" name="Text Box 7"/>
          <p:cNvSpPr txBox="1">
            <a:spLocks noChangeArrowheads="1"/>
          </p:cNvSpPr>
          <p:nvPr/>
        </p:nvSpPr>
        <p:spPr bwMode="auto">
          <a:xfrm>
            <a:off x="1143000" y="2236788"/>
            <a:ext cx="6581775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26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kumimoji="1" lang="en-US" altLang="zh-CN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if </a:t>
            </a: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语句中的执行语句如果又是另一个</a:t>
            </a:r>
            <a:r>
              <a:rPr kumimoji="1" lang="en-US" altLang="zh-CN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if</a:t>
            </a: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语句，称为嵌套</a:t>
            </a:r>
            <a:r>
              <a:rPr kumimoji="1" lang="en-US" altLang="zh-CN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if</a:t>
            </a: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语句</a:t>
            </a:r>
          </a:p>
          <a:p>
            <a:pPr eaLnBrk="1" hangingPunct="1">
              <a:lnSpc>
                <a:spcPct val="26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</a:t>
            </a:r>
            <a:r>
              <a:rPr kumimoji="1" lang="en-US" altLang="zh-CN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if </a:t>
            </a: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与 </a:t>
            </a:r>
            <a:r>
              <a:rPr kumimoji="1" lang="en-US" altLang="zh-CN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else </a:t>
            </a: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的配对关系：</a:t>
            </a:r>
            <a:r>
              <a:rPr kumimoji="1" lang="en-US" altLang="zh-CN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C++</a:t>
            </a: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规定，</a:t>
            </a:r>
            <a:r>
              <a:rPr kumimoji="1" lang="en-US" altLang="zh-CN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else </a:t>
            </a: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总是与它接近的</a:t>
            </a:r>
            <a:r>
              <a:rPr kumimoji="1" lang="en-US" altLang="zh-CN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if </a:t>
            </a: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配对 </a:t>
            </a:r>
          </a:p>
          <a:p>
            <a:pPr eaLnBrk="1" hangingPunct="1">
              <a:lnSpc>
                <a:spcPct val="26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使用复合语句，可以改变条件语句的执行流程  </a:t>
            </a:r>
          </a:p>
        </p:txBody>
      </p:sp>
      <p:sp>
        <p:nvSpPr>
          <p:cNvPr id="82949" name="Rectangle 1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-26988"/>
            <a:ext cx="1104900" cy="228601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2.1.1  if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9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9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74" grpId="0" autoUpdateAnimBg="0"/>
      <p:bldP spid="519175" grpId="0" autoUpdateAnimBg="0"/>
    </p:bld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Text Box 2"/>
          <p:cNvSpPr txBox="1">
            <a:spLocks noChangeArrowheads="1"/>
          </p:cNvSpPr>
          <p:nvPr/>
        </p:nvSpPr>
        <p:spPr bwMode="auto">
          <a:xfrm>
            <a:off x="609600" y="1219200"/>
            <a:ext cx="76200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算术表达式用于判断 </a:t>
            </a:r>
          </a:p>
        </p:txBody>
      </p:sp>
      <p:sp>
        <p:nvSpPr>
          <p:cNvPr id="279555" name="Text Box 3"/>
          <p:cNvSpPr txBox="1">
            <a:spLocks noChangeArrowheads="1"/>
          </p:cNvSpPr>
          <p:nvPr/>
        </p:nvSpPr>
        <p:spPr bwMode="auto">
          <a:xfrm>
            <a:off x="1981200" y="2109788"/>
            <a:ext cx="2292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2000">
                <a:latin typeface="Times New Roman" pitchFamily="18" charset="0"/>
              </a:rPr>
              <a:t>if ( </a:t>
            </a:r>
            <a:r>
              <a:rPr kumimoji="1" lang="en-US" altLang="zh-CN" sz="2000" b="1" i="1">
                <a:solidFill>
                  <a:srgbClr val="0033CC"/>
                </a:solidFill>
                <a:latin typeface="Times New Roman" pitchFamily="18" charset="0"/>
              </a:rPr>
              <a:t>expression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 != 0</a:t>
            </a:r>
            <a:r>
              <a:rPr kumimoji="1" lang="en-US" altLang="zh-CN" sz="2000">
                <a:latin typeface="Times New Roman" pitchFamily="18" charset="0"/>
              </a:rPr>
              <a:t> )</a:t>
            </a:r>
          </a:p>
        </p:txBody>
      </p:sp>
      <p:sp>
        <p:nvSpPr>
          <p:cNvPr id="279556" name="Text Box 4"/>
          <p:cNvSpPr txBox="1">
            <a:spLocks noChangeArrowheads="1"/>
          </p:cNvSpPr>
          <p:nvPr/>
        </p:nvSpPr>
        <p:spPr bwMode="auto">
          <a:xfrm>
            <a:off x="5207000" y="2109788"/>
            <a:ext cx="1809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2000">
                <a:latin typeface="Times New Roman" pitchFamily="18" charset="0"/>
              </a:rPr>
              <a:t>if (</a:t>
            </a:r>
            <a:r>
              <a:rPr kumimoji="1" lang="en-US" altLang="zh-CN" sz="200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kumimoji="1" lang="en-US" altLang="zh-CN" sz="2000" b="1" i="1">
                <a:solidFill>
                  <a:schemeClr val="accent2"/>
                </a:solidFill>
                <a:latin typeface="Times New Roman" pitchFamily="18" charset="0"/>
              </a:rPr>
              <a:t>expression</a:t>
            </a:r>
            <a:r>
              <a:rPr kumimoji="1" lang="en-US" altLang="zh-CN" sz="2000" b="1">
                <a:latin typeface="Times New Roman" pitchFamily="18" charset="0"/>
              </a:rPr>
              <a:t> </a:t>
            </a:r>
            <a:r>
              <a:rPr kumimoji="1" lang="en-US" altLang="zh-CN" sz="2000">
                <a:latin typeface="Times New Roman" pitchFamily="18" charset="0"/>
              </a:rPr>
              <a:t>)</a:t>
            </a:r>
          </a:p>
        </p:txBody>
      </p:sp>
      <p:sp>
        <p:nvSpPr>
          <p:cNvPr id="279557" name="Text Box 5"/>
          <p:cNvSpPr txBox="1">
            <a:spLocks noChangeArrowheads="1"/>
          </p:cNvSpPr>
          <p:nvPr/>
        </p:nvSpPr>
        <p:spPr bwMode="auto">
          <a:xfrm>
            <a:off x="1981200" y="2719388"/>
            <a:ext cx="2352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2000">
                <a:latin typeface="Times New Roman" pitchFamily="18" charset="0"/>
              </a:rPr>
              <a:t>if ( </a:t>
            </a:r>
            <a:r>
              <a:rPr kumimoji="1" lang="en-US" altLang="zh-CN" sz="2000" b="1" i="1">
                <a:solidFill>
                  <a:srgbClr val="0033CC"/>
                </a:solidFill>
                <a:latin typeface="Times New Roman" pitchFamily="18" charset="0"/>
              </a:rPr>
              <a:t>expression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 == 0</a:t>
            </a:r>
            <a:r>
              <a:rPr kumimoji="1" lang="en-US" altLang="zh-CN" sz="2000">
                <a:latin typeface="Times New Roman" pitchFamily="18" charset="0"/>
              </a:rPr>
              <a:t> )</a:t>
            </a:r>
          </a:p>
        </p:txBody>
      </p:sp>
      <p:sp>
        <p:nvSpPr>
          <p:cNvPr id="279558" name="Text Box 6"/>
          <p:cNvSpPr txBox="1">
            <a:spLocks noChangeArrowheads="1"/>
          </p:cNvSpPr>
          <p:nvPr/>
        </p:nvSpPr>
        <p:spPr bwMode="auto">
          <a:xfrm>
            <a:off x="5207000" y="2719388"/>
            <a:ext cx="1893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2000">
                <a:latin typeface="Times New Roman" pitchFamily="18" charset="0"/>
              </a:rPr>
              <a:t>if (</a:t>
            </a:r>
            <a:r>
              <a:rPr kumimoji="1" lang="en-US" altLang="zh-CN" sz="2000">
                <a:solidFill>
                  <a:schemeClr val="accent2"/>
                </a:solidFill>
                <a:latin typeface="Times New Roman" pitchFamily="18" charset="0"/>
              </a:rPr>
              <a:t> !</a:t>
            </a:r>
            <a:r>
              <a:rPr kumimoji="1" lang="en-US" altLang="zh-CN" sz="2000" b="1" i="1">
                <a:solidFill>
                  <a:schemeClr val="accent2"/>
                </a:solidFill>
                <a:latin typeface="Times New Roman" pitchFamily="18" charset="0"/>
              </a:rPr>
              <a:t>expression</a:t>
            </a:r>
            <a:r>
              <a:rPr kumimoji="1" lang="en-US" altLang="zh-CN" sz="2000" b="1">
                <a:latin typeface="Times New Roman" pitchFamily="18" charset="0"/>
              </a:rPr>
              <a:t> </a:t>
            </a:r>
            <a:r>
              <a:rPr kumimoji="1" lang="en-US" altLang="zh-CN" sz="2000">
                <a:latin typeface="Times New Roman" pitchFamily="18" charset="0"/>
              </a:rPr>
              <a:t>)</a:t>
            </a:r>
          </a:p>
        </p:txBody>
      </p:sp>
      <p:sp>
        <p:nvSpPr>
          <p:cNvPr id="279559" name="Line 7"/>
          <p:cNvSpPr>
            <a:spLocks noChangeShapeType="1"/>
          </p:cNvSpPr>
          <p:nvPr/>
        </p:nvSpPr>
        <p:spPr bwMode="auto">
          <a:xfrm>
            <a:off x="4343400" y="23622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med" len="med"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279560" name="Line 8"/>
          <p:cNvSpPr>
            <a:spLocks noChangeShapeType="1"/>
          </p:cNvSpPr>
          <p:nvPr/>
        </p:nvSpPr>
        <p:spPr bwMode="auto">
          <a:xfrm>
            <a:off x="4343400" y="2957513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med" len="med"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884745" name="AutoShape 9"/>
          <p:cNvSpPr>
            <a:spLocks/>
          </p:cNvSpPr>
          <p:nvPr/>
        </p:nvSpPr>
        <p:spPr bwMode="auto">
          <a:xfrm>
            <a:off x="5486400" y="3124200"/>
            <a:ext cx="2133600" cy="609600"/>
          </a:xfrm>
          <a:prstGeom prst="borderCallout2">
            <a:avLst>
              <a:gd name="adj1" fmla="val 18750"/>
              <a:gd name="adj2" fmla="val -3569"/>
              <a:gd name="adj3" fmla="val 18750"/>
              <a:gd name="adj4" fmla="val -25819"/>
              <a:gd name="adj5" fmla="val 240366"/>
              <a:gd name="adj6" fmla="val -9731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2000" b="1" i="1">
                <a:solidFill>
                  <a:srgbClr val="0033CC"/>
                </a:solidFill>
                <a:latin typeface="Times New Roman" pitchFamily="18" charset="0"/>
              </a:rPr>
              <a:t>x != 0 &amp;&amp; y != 0</a:t>
            </a:r>
            <a:r>
              <a:rPr kumimoji="1" lang="en-US" altLang="zh-CN" sz="2000">
                <a:latin typeface="Times New Roman" pitchFamily="18" charset="0"/>
              </a:rPr>
              <a:t> </a:t>
            </a:r>
          </a:p>
        </p:txBody>
      </p:sp>
      <p:sp>
        <p:nvSpPr>
          <p:cNvPr id="279562" name="Text Box 10"/>
          <p:cNvSpPr txBox="1">
            <a:spLocks noChangeArrowheads="1"/>
          </p:cNvSpPr>
          <p:nvPr/>
        </p:nvSpPr>
        <p:spPr bwMode="auto">
          <a:xfrm>
            <a:off x="914400" y="3836988"/>
            <a:ext cx="6248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80000"/>
              </a:lnSpc>
            </a:pPr>
            <a:r>
              <a:rPr kumimoji="1" lang="zh-CN" altLang="en-US" sz="2000" b="1" i="1">
                <a:latin typeface="Times New Roman" pitchFamily="18" charset="0"/>
              </a:rPr>
              <a:t>一个点不在坐标轴原点上</a:t>
            </a:r>
          </a:p>
          <a:p>
            <a:pPr eaLnBrk="1" hangingPunct="1">
              <a:lnSpc>
                <a:spcPct val="180000"/>
              </a:lnSpc>
            </a:pPr>
            <a:r>
              <a:rPr kumimoji="1" lang="zh-CN" altLang="en-US" sz="2000" b="1">
                <a:latin typeface="Times New Roman" pitchFamily="18" charset="0"/>
              </a:rPr>
              <a:t>	</a:t>
            </a:r>
            <a:r>
              <a:rPr kumimoji="1" lang="en-US" altLang="zh-CN" sz="2000" b="1">
                <a:latin typeface="Times New Roman" pitchFamily="18" charset="0"/>
              </a:rPr>
              <a:t>while ( </a:t>
            </a:r>
            <a:r>
              <a:rPr kumimoji="1" lang="en-US" altLang="zh-CN" sz="2000" b="1" i="1">
                <a:solidFill>
                  <a:srgbClr val="CC3300"/>
                </a:solidFill>
                <a:latin typeface="Times New Roman" pitchFamily="18" charset="0"/>
              </a:rPr>
              <a:t>x &amp;&amp; y</a:t>
            </a:r>
            <a:r>
              <a:rPr kumimoji="1" lang="en-US" altLang="zh-CN" sz="2000" b="1">
                <a:latin typeface="Times New Roman" pitchFamily="18" charset="0"/>
              </a:rPr>
              <a:t> ) ……</a:t>
            </a:r>
          </a:p>
        </p:txBody>
      </p:sp>
      <p:sp>
        <p:nvSpPr>
          <p:cNvPr id="884747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914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altLang="zh-CN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2.3  </a:t>
            </a:r>
            <a:r>
              <a:rPr lang="zh-CN" altLang="en-US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判断表达式的使用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84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4745" grpId="0" animBg="1" autoUpdateAnimBg="0"/>
    </p:bld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Text Box 2"/>
          <p:cNvSpPr txBox="1">
            <a:spLocks noChangeArrowheads="1"/>
          </p:cNvSpPr>
          <p:nvPr/>
        </p:nvSpPr>
        <p:spPr bwMode="auto">
          <a:xfrm>
            <a:off x="609600" y="1538288"/>
            <a:ext cx="76200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赋值表达式用于判断 </a:t>
            </a:r>
          </a:p>
        </p:txBody>
      </p:sp>
      <p:sp>
        <p:nvSpPr>
          <p:cNvPr id="885763" name="Text Box 3"/>
          <p:cNvSpPr txBox="1">
            <a:spLocks noChangeArrowheads="1"/>
          </p:cNvSpPr>
          <p:nvPr/>
        </p:nvSpPr>
        <p:spPr bwMode="auto">
          <a:xfrm>
            <a:off x="914400" y="2770188"/>
            <a:ext cx="7467600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90000"/>
              </a:lnSpc>
            </a:pPr>
            <a:r>
              <a:rPr kumimoji="1" lang="en-US" altLang="zh-CN" b="1">
                <a:latin typeface="Times New Roman" pitchFamily="18" charset="0"/>
              </a:rPr>
              <a:t>if ( c = a - b )  </a:t>
            </a:r>
          </a:p>
          <a:p>
            <a:pPr algn="just" eaLnBrk="1" hangingPunct="1">
              <a:lnSpc>
                <a:spcPct val="190000"/>
              </a:lnSpc>
            </a:pPr>
            <a:r>
              <a:rPr kumimoji="1" lang="en-US" altLang="zh-CN" b="1">
                <a:latin typeface="Times New Roman" pitchFamily="18" charset="0"/>
              </a:rPr>
              <a:t>cout &lt;&lt; " the difference of " &lt;&lt; a &lt;&lt; " and " &lt;&lt; b &lt;&lt; " is : " &lt;&lt; c &lt;&lt; endl ;</a:t>
            </a:r>
          </a:p>
          <a:p>
            <a:pPr eaLnBrk="1" hangingPunct="1">
              <a:lnSpc>
                <a:spcPct val="190000"/>
              </a:lnSpc>
            </a:pPr>
            <a:r>
              <a:rPr kumimoji="1" lang="en-US" altLang="zh-CN" b="1">
                <a:latin typeface="Times New Roman" pitchFamily="18" charset="0"/>
              </a:rPr>
              <a:t>else  cout &lt;&lt; a &lt;&lt; " is equal to " &lt;&lt; b &lt;&lt; endl ; </a:t>
            </a:r>
          </a:p>
        </p:txBody>
      </p:sp>
      <p:sp>
        <p:nvSpPr>
          <p:cNvPr id="885764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914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altLang="zh-CN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2.3  </a:t>
            </a:r>
            <a:r>
              <a:rPr lang="zh-CN" altLang="en-US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判断表达式的使用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85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85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5762" grpId="0" autoUpdateAnimBg="0"/>
      <p:bldP spid="885763" grpId="0" autoUpdateAnimBg="0"/>
    </p:bld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Text Box 2"/>
          <p:cNvSpPr txBox="1">
            <a:spLocks noChangeArrowheads="1"/>
          </p:cNvSpPr>
          <p:nvPr/>
        </p:nvSpPr>
        <p:spPr bwMode="auto">
          <a:xfrm>
            <a:off x="914400" y="2770188"/>
            <a:ext cx="7467600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90000"/>
              </a:lnSpc>
            </a:pPr>
            <a:r>
              <a:rPr kumimoji="1" lang="en-US" altLang="zh-CN" b="1" i="1">
                <a:solidFill>
                  <a:srgbClr val="CC3300"/>
                </a:solidFill>
                <a:latin typeface="Times New Roman" pitchFamily="18" charset="0"/>
              </a:rPr>
              <a:t>if ( c = a - b )</a:t>
            </a:r>
            <a:r>
              <a:rPr kumimoji="1" lang="en-US" altLang="zh-CN" b="1">
                <a:latin typeface="Times New Roman" pitchFamily="18" charset="0"/>
              </a:rPr>
              <a:t>  </a:t>
            </a:r>
          </a:p>
          <a:p>
            <a:pPr algn="just" eaLnBrk="1" hangingPunct="1">
              <a:lnSpc>
                <a:spcPct val="190000"/>
              </a:lnSpc>
            </a:pPr>
            <a:r>
              <a:rPr kumimoji="1" lang="en-US" altLang="zh-CN" b="1">
                <a:latin typeface="Times New Roman" pitchFamily="18" charset="0"/>
              </a:rPr>
              <a:t>cout &lt;&lt; " the difference of " &lt;&lt; a &lt;&lt; " and " &lt;&lt; b &lt;&lt; " is : " &lt;&lt; c &lt;&lt; endl ;</a:t>
            </a:r>
          </a:p>
          <a:p>
            <a:pPr eaLnBrk="1" hangingPunct="1">
              <a:lnSpc>
                <a:spcPct val="190000"/>
              </a:lnSpc>
            </a:pPr>
            <a:r>
              <a:rPr kumimoji="1" lang="en-US" altLang="zh-CN" b="1">
                <a:latin typeface="Times New Roman" pitchFamily="18" charset="0"/>
              </a:rPr>
              <a:t>else  cout &lt;&lt; a &lt;&lt; " is equal to " &lt;&lt; b &lt;&lt; endl ; </a:t>
            </a:r>
          </a:p>
        </p:txBody>
      </p:sp>
      <p:sp>
        <p:nvSpPr>
          <p:cNvPr id="281603" name="Text Box 3"/>
          <p:cNvSpPr txBox="1">
            <a:spLocks noChangeArrowheads="1"/>
          </p:cNvSpPr>
          <p:nvPr/>
        </p:nvSpPr>
        <p:spPr bwMode="auto">
          <a:xfrm>
            <a:off x="609600" y="1538288"/>
            <a:ext cx="76200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赋值表达式用于判断 </a:t>
            </a:r>
          </a:p>
        </p:txBody>
      </p:sp>
      <p:sp>
        <p:nvSpPr>
          <p:cNvPr id="886788" name="AutoShape 4"/>
          <p:cNvSpPr>
            <a:spLocks/>
          </p:cNvSpPr>
          <p:nvPr/>
        </p:nvSpPr>
        <p:spPr bwMode="auto">
          <a:xfrm>
            <a:off x="4648200" y="1981200"/>
            <a:ext cx="1828800" cy="762000"/>
          </a:xfrm>
          <a:prstGeom prst="borderCallout2">
            <a:avLst>
              <a:gd name="adj1" fmla="val 15000"/>
              <a:gd name="adj2" fmla="val -4167"/>
              <a:gd name="adj3" fmla="val 15000"/>
              <a:gd name="adj4" fmla="val -36199"/>
              <a:gd name="adj5" fmla="val 132292"/>
              <a:gd name="adj6" fmla="val -13923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kumimoji="1" lang="en-US" altLang="zh-CN" sz="2000" b="1" i="1">
                <a:solidFill>
                  <a:srgbClr val="0033CC"/>
                </a:solidFill>
                <a:latin typeface="Times New Roman" pitchFamily="18" charset="0"/>
              </a:rPr>
              <a:t>c = a - b ;  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kumimoji="1" lang="en-US" altLang="zh-CN" sz="2000" b="1" i="1">
                <a:solidFill>
                  <a:srgbClr val="0033CC"/>
                </a:solidFill>
                <a:latin typeface="Times New Roman" pitchFamily="18" charset="0"/>
              </a:rPr>
              <a:t>if ( c != 0 ) </a:t>
            </a:r>
          </a:p>
        </p:txBody>
      </p:sp>
      <p:sp>
        <p:nvSpPr>
          <p:cNvPr id="886789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914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altLang="zh-CN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2.3  </a:t>
            </a:r>
            <a:r>
              <a:rPr lang="zh-CN" altLang="en-US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判断表达式的使用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86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6788" grpId="0" animBg="1" autoUpdateAnimBg="0"/>
    </p:bld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10" name="Text Box 2"/>
          <p:cNvSpPr txBox="1">
            <a:spLocks noChangeArrowheads="1"/>
          </p:cNvSpPr>
          <p:nvPr/>
        </p:nvSpPr>
        <p:spPr bwMode="auto">
          <a:xfrm>
            <a:off x="609600" y="1538288"/>
            <a:ext cx="76200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对输入作判断 </a:t>
            </a:r>
          </a:p>
        </p:txBody>
      </p:sp>
      <p:sp>
        <p:nvSpPr>
          <p:cNvPr id="887811" name="Text Box 3"/>
          <p:cNvSpPr txBox="1">
            <a:spLocks noChangeArrowheads="1"/>
          </p:cNvSpPr>
          <p:nvPr/>
        </p:nvSpPr>
        <p:spPr bwMode="auto">
          <a:xfrm>
            <a:off x="914400" y="2770188"/>
            <a:ext cx="7467600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90000"/>
              </a:lnSpc>
            </a:pPr>
            <a:r>
              <a:rPr kumimoji="1" lang="en-US" altLang="zh-CN" sz="2000" b="1">
                <a:latin typeface="Times New Roman" pitchFamily="18" charset="0"/>
              </a:rPr>
              <a:t>while ( cin &gt;&gt; x )</a:t>
            </a:r>
          </a:p>
          <a:p>
            <a:pPr algn="just" eaLnBrk="1" hangingPunct="1">
              <a:lnSpc>
                <a:spcPct val="190000"/>
              </a:lnSpc>
            </a:pPr>
            <a:r>
              <a:rPr kumimoji="1" lang="en-US" altLang="zh-CN" sz="2000" b="1">
                <a:latin typeface="Times New Roman" pitchFamily="18" charset="0"/>
              </a:rPr>
              <a:t>      n ++ , s += x ;  </a:t>
            </a:r>
          </a:p>
          <a:p>
            <a:pPr algn="just" eaLnBrk="1" hangingPunct="1">
              <a:lnSpc>
                <a:spcPct val="190000"/>
              </a:lnSpc>
            </a:pPr>
            <a:r>
              <a:rPr kumimoji="1" lang="en-US" altLang="zh-CN" sz="2000" b="1">
                <a:latin typeface="Times New Roman" pitchFamily="18" charset="0"/>
              </a:rPr>
              <a:t>  cout &lt;&lt; "n = " &lt;&lt; n &lt;&lt; endl &lt;&lt; "sum = " &lt;&lt; s &lt;&lt; endl ;</a:t>
            </a:r>
          </a:p>
        </p:txBody>
      </p:sp>
      <p:sp>
        <p:nvSpPr>
          <p:cNvPr id="887812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914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altLang="zh-CN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2.3  </a:t>
            </a:r>
            <a:r>
              <a:rPr lang="zh-CN" altLang="en-US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判断表达式的使用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87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87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7810" grpId="0" autoUpdateAnimBg="0"/>
      <p:bldP spid="887811" grpId="0" autoUpdateAnimBg="0"/>
    </p:bld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Text Box 2"/>
          <p:cNvSpPr txBox="1">
            <a:spLocks noChangeArrowheads="1"/>
          </p:cNvSpPr>
          <p:nvPr/>
        </p:nvSpPr>
        <p:spPr bwMode="auto">
          <a:xfrm>
            <a:off x="609600" y="1538288"/>
            <a:ext cx="76200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对输入作判断 </a:t>
            </a:r>
          </a:p>
        </p:txBody>
      </p:sp>
      <p:sp>
        <p:nvSpPr>
          <p:cNvPr id="888835" name="Text Box 3"/>
          <p:cNvSpPr txBox="1">
            <a:spLocks noChangeArrowheads="1"/>
          </p:cNvSpPr>
          <p:nvPr/>
        </p:nvSpPr>
        <p:spPr bwMode="auto">
          <a:xfrm>
            <a:off x="914400" y="2770188"/>
            <a:ext cx="7467600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lnSpc>
                <a:spcPct val="190000"/>
              </a:lnSpc>
              <a:defRPr/>
            </a:pPr>
            <a:r>
              <a:rPr kumimoji="1" lang="en-US" altLang="zh-CN" sz="2000" b="1">
                <a:latin typeface="Times New Roman" pitchFamily="18" charset="0"/>
              </a:rPr>
              <a:t>while ( </a:t>
            </a:r>
            <a:r>
              <a:rPr kumimoji="1" lang="en-US" altLang="zh-CN" sz="20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cin &gt;&gt; x</a:t>
            </a:r>
            <a:r>
              <a:rPr kumimoji="1" lang="en-US" altLang="zh-CN" sz="2000" b="1">
                <a:latin typeface="Times New Roman" pitchFamily="18" charset="0"/>
              </a:rPr>
              <a:t> )</a:t>
            </a:r>
          </a:p>
          <a:p>
            <a:pPr algn="just" eaLnBrk="1" hangingPunct="1">
              <a:lnSpc>
                <a:spcPct val="190000"/>
              </a:lnSpc>
              <a:defRPr/>
            </a:pPr>
            <a:r>
              <a:rPr kumimoji="1" lang="en-US" altLang="zh-CN" sz="2000" b="1">
                <a:latin typeface="Times New Roman" pitchFamily="18" charset="0"/>
              </a:rPr>
              <a:t>      n ++ , s += x ;  </a:t>
            </a:r>
          </a:p>
          <a:p>
            <a:pPr algn="just" eaLnBrk="1" hangingPunct="1">
              <a:lnSpc>
                <a:spcPct val="190000"/>
              </a:lnSpc>
              <a:defRPr/>
            </a:pPr>
            <a:r>
              <a:rPr kumimoji="1" lang="en-US" altLang="zh-CN" sz="2000" b="1">
                <a:latin typeface="Times New Roman" pitchFamily="18" charset="0"/>
              </a:rPr>
              <a:t>  cout &lt;&lt; "n = " &lt;&lt; n &lt;&lt; endl &lt;&lt; "sum = " &lt;&lt; s &lt;&lt; endl ;</a:t>
            </a:r>
          </a:p>
        </p:txBody>
      </p:sp>
      <p:sp>
        <p:nvSpPr>
          <p:cNvPr id="888836" name="AutoShape 4"/>
          <p:cNvSpPr>
            <a:spLocks/>
          </p:cNvSpPr>
          <p:nvPr/>
        </p:nvSpPr>
        <p:spPr bwMode="auto">
          <a:xfrm>
            <a:off x="4648200" y="1600200"/>
            <a:ext cx="2819400" cy="914400"/>
          </a:xfrm>
          <a:prstGeom prst="borderCallout2">
            <a:avLst>
              <a:gd name="adj1" fmla="val 12500"/>
              <a:gd name="adj2" fmla="val -2704"/>
              <a:gd name="adj3" fmla="val 12500"/>
              <a:gd name="adj4" fmla="val -20889"/>
              <a:gd name="adj5" fmla="val 143579"/>
              <a:gd name="adj6" fmla="val -79505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kumimoji="1" lang="en-US" altLang="zh-CN" sz="2000" b="1">
                <a:latin typeface="Times New Roman" pitchFamily="18" charset="0"/>
              </a:rPr>
              <a:t>Ctrl-Z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kumimoji="1" lang="zh-CN" altLang="en-US" sz="2000" b="1">
                <a:latin typeface="Times New Roman" pitchFamily="18" charset="0"/>
              </a:rPr>
              <a:t>向输入流插入结束符</a:t>
            </a:r>
          </a:p>
        </p:txBody>
      </p:sp>
      <p:sp>
        <p:nvSpPr>
          <p:cNvPr id="888837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914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altLang="zh-CN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2.3  </a:t>
            </a:r>
            <a:r>
              <a:rPr lang="zh-CN" altLang="en-US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判断表达式的使用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88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8836" grpId="0" animBg="1" autoUpdateAnimBg="0"/>
    </p:bld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Text Box 2"/>
          <p:cNvSpPr txBox="1">
            <a:spLocks noChangeArrowheads="1"/>
          </p:cNvSpPr>
          <p:nvPr/>
        </p:nvSpPr>
        <p:spPr bwMode="auto">
          <a:xfrm>
            <a:off x="762000" y="1558925"/>
            <a:ext cx="76200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7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break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语句</a:t>
            </a:r>
          </a:p>
          <a:p>
            <a:pPr eaLnBrk="1" hangingPunct="1">
              <a:lnSpc>
                <a:spcPct val="17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  无条件地结束</a:t>
            </a:r>
            <a:r>
              <a:rPr kumimoji="1" lang="en-US" altLang="zh-CN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switch</a:t>
            </a: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语句，或循环语句，转向执行语句块的后续语句</a:t>
            </a:r>
          </a:p>
          <a:p>
            <a:pPr eaLnBrk="1" hangingPunct="1">
              <a:lnSpc>
                <a:spcPct val="17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continue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语句 </a:t>
            </a:r>
          </a:p>
          <a:p>
            <a:pPr eaLnBrk="1" hangingPunct="1">
              <a:lnSpc>
                <a:spcPct val="17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  用于循环体中，终止当前一次循环</a:t>
            </a:r>
          </a:p>
        </p:txBody>
      </p:sp>
      <p:sp useBgFill="1">
        <p:nvSpPr>
          <p:cNvPr id="889859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579438"/>
            <a:ext cx="8229600" cy="6397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altLang="zh-CN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itchFamily="49" charset="-122"/>
                <a:ea typeface="隶书" pitchFamily="49" charset="-122"/>
              </a:rPr>
              <a:t>2.4  </a:t>
            </a:r>
            <a:r>
              <a:rPr lang="zh-CN" altLang="en-US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itchFamily="49" charset="-122"/>
                <a:ea typeface="隶书" pitchFamily="49" charset="-122"/>
              </a:rPr>
              <a:t>转向语句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89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89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9858" grpId="0" autoUpdateAnimBg="0"/>
      <p:bldP spid="889859" grpId="0" animBg="1" autoUpdateAnimBg="0"/>
    </p:bld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2" name="Text Box 2"/>
          <p:cNvSpPr txBox="1">
            <a:spLocks noChangeArrowheads="1"/>
          </p:cNvSpPr>
          <p:nvPr/>
        </p:nvSpPr>
        <p:spPr bwMode="auto">
          <a:xfrm>
            <a:off x="304800" y="115888"/>
            <a:ext cx="34829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defRPr/>
            </a:pPr>
            <a:r>
              <a:rPr kumimoji="1" lang="en-US" altLang="zh-CN" sz="2000" b="1" i="1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break </a:t>
            </a:r>
            <a:r>
              <a:rPr kumimoji="1" lang="zh-CN" altLang="zh-CN" sz="2000" b="1" i="1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与 </a:t>
            </a:r>
            <a:r>
              <a:rPr kumimoji="1" lang="en-US" altLang="zh-CN" sz="2000" b="1" i="1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continue </a:t>
            </a:r>
            <a:r>
              <a:rPr kumimoji="1" lang="zh-CN" altLang="en-US" sz="2000" b="1" i="1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语句比较</a:t>
            </a:r>
          </a:p>
        </p:txBody>
      </p:sp>
      <p:sp>
        <p:nvSpPr>
          <p:cNvPr id="890883" name="Text Box 3"/>
          <p:cNvSpPr txBox="1">
            <a:spLocks noChangeArrowheads="1"/>
          </p:cNvSpPr>
          <p:nvPr/>
        </p:nvSpPr>
        <p:spPr bwMode="auto">
          <a:xfrm>
            <a:off x="838200" y="608013"/>
            <a:ext cx="2073275" cy="1600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kumimoji="1" lang="en-US" altLang="zh-CN" b="1">
                <a:latin typeface="Times New Roman" pitchFamily="18" charset="0"/>
              </a:rPr>
              <a:t>while  (  </a:t>
            </a:r>
            <a:r>
              <a:rPr kumimoji="1" lang="en-US" altLang="zh-CN" b="1" i="1">
                <a:latin typeface="Times New Roman" pitchFamily="18" charset="0"/>
              </a:rPr>
              <a:t>E1</a:t>
            </a:r>
            <a:r>
              <a:rPr kumimoji="1" lang="en-US" altLang="zh-CN" b="1">
                <a:latin typeface="Times New Roman" pitchFamily="18" charset="0"/>
              </a:rPr>
              <a:t> )</a:t>
            </a:r>
          </a:p>
          <a:p>
            <a:pPr eaLnBrk="1" hangingPunct="1">
              <a:lnSpc>
                <a:spcPct val="110000"/>
              </a:lnSpc>
            </a:pPr>
            <a:r>
              <a:rPr kumimoji="1" lang="en-US" altLang="zh-CN" b="1">
                <a:latin typeface="Times New Roman" pitchFamily="18" charset="0"/>
              </a:rPr>
              <a:t>{   </a:t>
            </a:r>
            <a:r>
              <a:rPr kumimoji="1" lang="zh-CN" altLang="en-US" b="1" i="1">
                <a:latin typeface="Times New Roman" pitchFamily="18" charset="0"/>
                <a:sym typeface="Symbol" pitchFamily="18" charset="2"/>
              </a:rPr>
              <a:t>语句 </a:t>
            </a:r>
            <a:r>
              <a:rPr kumimoji="1" lang="en-US" altLang="zh-CN" b="1" i="1">
                <a:latin typeface="Times New Roman" pitchFamily="18" charset="0"/>
                <a:sym typeface="Symbol" pitchFamily="18" charset="2"/>
              </a:rPr>
              <a:t>1</a:t>
            </a: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&gt;</a:t>
            </a:r>
            <a:endParaRPr kumimoji="1" lang="en-US" altLang="en-US" b="1"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10000"/>
              </a:lnSpc>
            </a:pPr>
            <a:r>
              <a:rPr kumimoji="1" lang="en-US" altLang="en-US" b="1">
                <a:latin typeface="Times New Roman" pitchFamily="18" charset="0"/>
                <a:sym typeface="Symbol" pitchFamily="18" charset="2"/>
              </a:rPr>
              <a:t>    </a:t>
            </a: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if  ( </a:t>
            </a:r>
            <a:r>
              <a:rPr kumimoji="1" lang="en-US" altLang="zh-CN" b="1" i="1">
                <a:latin typeface="Times New Roman" pitchFamily="18" charset="0"/>
                <a:sym typeface="Symbol" pitchFamily="18" charset="2"/>
              </a:rPr>
              <a:t>E2</a:t>
            </a: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)  </a:t>
            </a:r>
            <a:r>
              <a:rPr kumimoji="1" lang="en-US" altLang="zh-CN" b="1">
                <a:solidFill>
                  <a:srgbClr val="CC0000"/>
                </a:solidFill>
                <a:latin typeface="Times New Roman" pitchFamily="18" charset="0"/>
                <a:sym typeface="Symbol" pitchFamily="18" charset="2"/>
              </a:rPr>
              <a:t>break</a:t>
            </a: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;</a:t>
            </a:r>
          </a:p>
          <a:p>
            <a:pPr eaLnBrk="1" hangingPunct="1">
              <a:lnSpc>
                <a:spcPct val="11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 </a:t>
            </a:r>
            <a:r>
              <a:rPr kumimoji="1" lang="zh-CN" altLang="zh-CN" b="1" i="1">
                <a:latin typeface="Times New Roman" pitchFamily="18" charset="0"/>
                <a:sym typeface="Symbol" pitchFamily="18" charset="2"/>
              </a:rPr>
              <a:t>语句 2</a:t>
            </a:r>
            <a:endParaRPr kumimoji="1" lang="en-US" altLang="zh-CN" b="1" i="1"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1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}</a:t>
            </a:r>
          </a:p>
        </p:txBody>
      </p:sp>
      <p:sp>
        <p:nvSpPr>
          <p:cNvPr id="890884" name="Text Box 4"/>
          <p:cNvSpPr txBox="1">
            <a:spLocks noChangeArrowheads="1"/>
          </p:cNvSpPr>
          <p:nvPr/>
        </p:nvSpPr>
        <p:spPr bwMode="auto">
          <a:xfrm>
            <a:off x="5173663" y="676275"/>
            <a:ext cx="2212975" cy="14652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/>
            <a:r>
              <a:rPr kumimoji="1" lang="en-US" altLang="zh-CN" b="1">
                <a:latin typeface="Times New Roman" pitchFamily="18" charset="0"/>
              </a:rPr>
              <a:t>while ( </a:t>
            </a:r>
            <a:r>
              <a:rPr kumimoji="1" lang="en-US" altLang="zh-CN" b="1" i="1">
                <a:latin typeface="Times New Roman" pitchFamily="18" charset="0"/>
              </a:rPr>
              <a:t>E1</a:t>
            </a:r>
            <a:r>
              <a:rPr kumimoji="1" lang="en-US" altLang="zh-CN" b="1">
                <a:latin typeface="Times New Roman" pitchFamily="18" charset="0"/>
              </a:rPr>
              <a:t> )</a:t>
            </a:r>
          </a:p>
          <a:p>
            <a:pPr eaLnBrk="1" hangingPunct="1"/>
            <a:r>
              <a:rPr kumimoji="1" lang="en-US" altLang="zh-CN" b="1">
                <a:latin typeface="Times New Roman" pitchFamily="18" charset="0"/>
              </a:rPr>
              <a:t>{   </a:t>
            </a:r>
            <a:r>
              <a:rPr kumimoji="1" lang="zh-CN" altLang="en-US" b="1" i="1">
                <a:latin typeface="Times New Roman" pitchFamily="18" charset="0"/>
                <a:sym typeface="Symbol" pitchFamily="18" charset="2"/>
              </a:rPr>
              <a:t>语句 </a:t>
            </a:r>
            <a:r>
              <a:rPr kumimoji="1" lang="en-US" altLang="zh-CN" b="1" i="1">
                <a:latin typeface="Times New Roman" pitchFamily="18" charset="0"/>
                <a:sym typeface="Symbol" pitchFamily="18" charset="2"/>
              </a:rPr>
              <a:t>1</a:t>
            </a:r>
            <a:endParaRPr kumimoji="1" lang="en-US" altLang="en-US" b="1" i="1">
              <a:latin typeface="Times New Roman" pitchFamily="18" charset="0"/>
              <a:sym typeface="Symbol" pitchFamily="18" charset="2"/>
            </a:endParaRPr>
          </a:p>
          <a:p>
            <a:pPr eaLnBrk="1" hangingPunct="1"/>
            <a:r>
              <a:rPr kumimoji="1" lang="en-US" altLang="en-US" b="1">
                <a:latin typeface="Times New Roman" pitchFamily="18" charset="0"/>
                <a:sym typeface="Symbol" pitchFamily="18" charset="2"/>
              </a:rPr>
              <a:t>    </a:t>
            </a: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if ( </a:t>
            </a:r>
            <a:r>
              <a:rPr kumimoji="1" lang="en-US" altLang="zh-CN" b="1" i="1">
                <a:latin typeface="Times New Roman" pitchFamily="18" charset="0"/>
                <a:sym typeface="Symbol" pitchFamily="18" charset="2"/>
              </a:rPr>
              <a:t>E2</a:t>
            </a: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)  </a:t>
            </a:r>
            <a:r>
              <a:rPr kumimoji="1" lang="en-US" altLang="zh-CN" b="1" i="1">
                <a:solidFill>
                  <a:srgbClr val="CC0000"/>
                </a:solidFill>
                <a:latin typeface="Times New Roman" pitchFamily="18" charset="0"/>
                <a:sym typeface="Symbol" pitchFamily="18" charset="2"/>
              </a:rPr>
              <a:t>continue</a:t>
            </a: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;</a:t>
            </a:r>
          </a:p>
          <a:p>
            <a:pPr eaLnBrk="1" hangingPunct="1"/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 </a:t>
            </a:r>
            <a:r>
              <a:rPr kumimoji="1" lang="zh-CN" altLang="zh-CN" b="1" i="1">
                <a:latin typeface="Times New Roman" pitchFamily="18" charset="0"/>
                <a:sym typeface="Symbol" pitchFamily="18" charset="2"/>
              </a:rPr>
              <a:t>语句 2</a:t>
            </a:r>
            <a:endParaRPr kumimoji="1" lang="en-US" altLang="zh-CN" b="1" i="1">
              <a:latin typeface="Times New Roman" pitchFamily="18" charset="0"/>
              <a:sym typeface="Symbol" pitchFamily="18" charset="2"/>
            </a:endParaRPr>
          </a:p>
          <a:p>
            <a:pPr eaLnBrk="1" hangingPunct="1"/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}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9600" y="2189163"/>
            <a:ext cx="3276600" cy="3938587"/>
            <a:chOff x="384" y="1536"/>
            <a:chExt cx="2064" cy="2481"/>
          </a:xfrm>
        </p:grpSpPr>
        <p:sp>
          <p:nvSpPr>
            <p:cNvPr id="285732" name="AutoShape 6"/>
            <p:cNvSpPr>
              <a:spLocks noChangeArrowheads="1"/>
            </p:cNvSpPr>
            <p:nvPr/>
          </p:nvSpPr>
          <p:spPr bwMode="auto">
            <a:xfrm>
              <a:off x="1028" y="3221"/>
              <a:ext cx="796" cy="220"/>
            </a:xfrm>
            <a:prstGeom prst="flowChartProcess">
              <a:avLst/>
            </a:prstGeom>
            <a:solidFill>
              <a:srgbClr val="99FFCC"/>
            </a:solidFill>
            <a:ln w="12700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 b="1">
                  <a:latin typeface="Times New Roman" pitchFamily="18" charset="0"/>
                </a:rPr>
                <a:t>  </a:t>
              </a:r>
              <a:r>
                <a:rPr kumimoji="1" lang="zh-CN" altLang="en-US" sz="1600" b="1" i="1">
                  <a:latin typeface="Times New Roman" pitchFamily="18" charset="0"/>
                </a:rPr>
                <a:t>语句</a:t>
              </a:r>
              <a:r>
                <a:rPr kumimoji="1" lang="en-US" altLang="zh-CN" sz="1600" b="1" i="1">
                  <a:latin typeface="Times New Roman" pitchFamily="18" charset="0"/>
                </a:rPr>
                <a:t>2</a:t>
              </a:r>
              <a:r>
                <a:rPr kumimoji="1" lang="en-US" altLang="zh-CN" sz="1600" b="1">
                  <a:latin typeface="Times New Roman" pitchFamily="18" charset="0"/>
                </a:rPr>
                <a:t>   </a:t>
              </a:r>
            </a:p>
          </p:txBody>
        </p:sp>
        <p:sp>
          <p:nvSpPr>
            <p:cNvPr id="285733" name="Line 7"/>
            <p:cNvSpPr>
              <a:spLocks noChangeShapeType="1"/>
            </p:cNvSpPr>
            <p:nvPr/>
          </p:nvSpPr>
          <p:spPr bwMode="auto">
            <a:xfrm>
              <a:off x="1440" y="1536"/>
              <a:ext cx="0" cy="240"/>
            </a:xfrm>
            <a:prstGeom prst="line">
              <a:avLst/>
            </a:prstGeom>
            <a:noFill/>
            <a:ln w="12700">
              <a:solidFill>
                <a:srgbClr val="4D4D4D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85734" name="Line 8"/>
            <p:cNvSpPr>
              <a:spLocks noChangeShapeType="1"/>
            </p:cNvSpPr>
            <p:nvPr/>
          </p:nvSpPr>
          <p:spPr bwMode="auto">
            <a:xfrm>
              <a:off x="1440" y="2160"/>
              <a:ext cx="0" cy="144"/>
            </a:xfrm>
            <a:prstGeom prst="line">
              <a:avLst/>
            </a:prstGeom>
            <a:noFill/>
            <a:ln w="12700">
              <a:solidFill>
                <a:srgbClr val="4D4D4D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85735" name="AutoShape 9"/>
            <p:cNvSpPr>
              <a:spLocks noChangeArrowheads="1"/>
            </p:cNvSpPr>
            <p:nvPr/>
          </p:nvSpPr>
          <p:spPr bwMode="auto">
            <a:xfrm>
              <a:off x="769" y="1781"/>
              <a:ext cx="1294" cy="374"/>
            </a:xfrm>
            <a:prstGeom prst="flowChartDecision">
              <a:avLst/>
            </a:prstGeom>
            <a:solidFill>
              <a:srgbClr val="99FFCC"/>
            </a:solidFill>
            <a:ln w="12700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 b="1" i="1">
                  <a:latin typeface="Times New Roman" pitchFamily="18" charset="0"/>
                </a:rPr>
                <a:t>E 1</a:t>
              </a:r>
            </a:p>
          </p:txBody>
        </p:sp>
        <p:sp>
          <p:nvSpPr>
            <p:cNvPr id="285736" name="AutoShape 10"/>
            <p:cNvSpPr>
              <a:spLocks noChangeArrowheads="1"/>
            </p:cNvSpPr>
            <p:nvPr/>
          </p:nvSpPr>
          <p:spPr bwMode="auto">
            <a:xfrm>
              <a:off x="1028" y="2309"/>
              <a:ext cx="796" cy="220"/>
            </a:xfrm>
            <a:prstGeom prst="flowChartProcess">
              <a:avLst/>
            </a:prstGeom>
            <a:solidFill>
              <a:srgbClr val="99FFCC"/>
            </a:solidFill>
            <a:ln w="12700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 b="1">
                  <a:latin typeface="Times New Roman" pitchFamily="18" charset="0"/>
                </a:rPr>
                <a:t>  </a:t>
              </a:r>
              <a:r>
                <a:rPr kumimoji="1" lang="zh-CN" altLang="en-US" sz="1600" b="1" i="1">
                  <a:latin typeface="Times New Roman" pitchFamily="18" charset="0"/>
                </a:rPr>
                <a:t>语句</a:t>
              </a:r>
              <a:r>
                <a:rPr kumimoji="1" lang="en-US" altLang="zh-CN" sz="1600" b="1" i="1">
                  <a:latin typeface="Times New Roman" pitchFamily="18" charset="0"/>
                </a:rPr>
                <a:t>1</a:t>
              </a:r>
              <a:r>
                <a:rPr kumimoji="1" lang="en-US" altLang="zh-CN" sz="1600" b="1">
                  <a:latin typeface="Times New Roman" pitchFamily="18" charset="0"/>
                </a:rPr>
                <a:t>   </a:t>
              </a:r>
            </a:p>
          </p:txBody>
        </p:sp>
        <p:sp>
          <p:nvSpPr>
            <p:cNvPr id="285737" name="AutoShape 11"/>
            <p:cNvSpPr>
              <a:spLocks noChangeArrowheads="1"/>
            </p:cNvSpPr>
            <p:nvPr/>
          </p:nvSpPr>
          <p:spPr bwMode="auto">
            <a:xfrm>
              <a:off x="769" y="2693"/>
              <a:ext cx="1294" cy="374"/>
            </a:xfrm>
            <a:prstGeom prst="flowChartDecision">
              <a:avLst/>
            </a:prstGeom>
            <a:solidFill>
              <a:srgbClr val="99FFCC"/>
            </a:solidFill>
            <a:ln w="12700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 b="1" i="1">
                  <a:latin typeface="Times New Roman" pitchFamily="18" charset="0"/>
                </a:rPr>
                <a:t>E2</a:t>
              </a:r>
            </a:p>
          </p:txBody>
        </p:sp>
        <p:sp>
          <p:nvSpPr>
            <p:cNvPr id="285738" name="AutoShape 12"/>
            <p:cNvSpPr>
              <a:spLocks noChangeArrowheads="1"/>
            </p:cNvSpPr>
            <p:nvPr/>
          </p:nvSpPr>
          <p:spPr bwMode="auto">
            <a:xfrm>
              <a:off x="1056" y="3797"/>
              <a:ext cx="796" cy="220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 b="1">
                  <a:latin typeface="Times New Roman" pitchFamily="18" charset="0"/>
                </a:rPr>
                <a:t>  </a:t>
              </a:r>
              <a:r>
                <a:rPr kumimoji="1" lang="zh-CN" altLang="en-US" sz="1600" b="1" i="1">
                  <a:latin typeface="Times New Roman" pitchFamily="18" charset="0"/>
                </a:rPr>
                <a:t>下一语句</a:t>
              </a:r>
              <a:r>
                <a:rPr kumimoji="1" lang="zh-CN" altLang="en-US" sz="1600" b="1">
                  <a:latin typeface="Times New Roman" pitchFamily="18" charset="0"/>
                </a:rPr>
                <a:t>   </a:t>
              </a:r>
            </a:p>
          </p:txBody>
        </p:sp>
        <p:sp>
          <p:nvSpPr>
            <p:cNvPr id="285739" name="Line 13"/>
            <p:cNvSpPr>
              <a:spLocks noChangeShapeType="1"/>
            </p:cNvSpPr>
            <p:nvPr/>
          </p:nvSpPr>
          <p:spPr bwMode="auto">
            <a:xfrm>
              <a:off x="1440" y="2544"/>
              <a:ext cx="0" cy="144"/>
            </a:xfrm>
            <a:prstGeom prst="line">
              <a:avLst/>
            </a:prstGeom>
            <a:noFill/>
            <a:ln w="12700">
              <a:solidFill>
                <a:srgbClr val="4D4D4D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85740" name="Line 14"/>
            <p:cNvSpPr>
              <a:spLocks noChangeShapeType="1"/>
            </p:cNvSpPr>
            <p:nvPr/>
          </p:nvSpPr>
          <p:spPr bwMode="auto">
            <a:xfrm>
              <a:off x="1440" y="3072"/>
              <a:ext cx="0" cy="144"/>
            </a:xfrm>
            <a:prstGeom prst="line">
              <a:avLst/>
            </a:prstGeom>
            <a:noFill/>
            <a:ln w="12700">
              <a:solidFill>
                <a:srgbClr val="4D4D4D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85741" name="Line 15"/>
            <p:cNvSpPr>
              <a:spLocks noChangeShapeType="1"/>
            </p:cNvSpPr>
            <p:nvPr/>
          </p:nvSpPr>
          <p:spPr bwMode="auto">
            <a:xfrm>
              <a:off x="1440" y="3456"/>
              <a:ext cx="0" cy="9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85742" name="Line 16"/>
            <p:cNvSpPr>
              <a:spLocks noChangeShapeType="1"/>
            </p:cNvSpPr>
            <p:nvPr/>
          </p:nvSpPr>
          <p:spPr bwMode="auto">
            <a:xfrm flipH="1">
              <a:off x="384" y="3552"/>
              <a:ext cx="105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85743" name="Line 17"/>
            <p:cNvSpPr>
              <a:spLocks noChangeShapeType="1"/>
            </p:cNvSpPr>
            <p:nvPr/>
          </p:nvSpPr>
          <p:spPr bwMode="auto">
            <a:xfrm>
              <a:off x="384" y="1632"/>
              <a:ext cx="0" cy="192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85744" name="Line 18"/>
            <p:cNvSpPr>
              <a:spLocks noChangeShapeType="1"/>
            </p:cNvSpPr>
            <p:nvPr/>
          </p:nvSpPr>
          <p:spPr bwMode="auto">
            <a:xfrm>
              <a:off x="384" y="1632"/>
              <a:ext cx="105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85745" name="Line 19"/>
            <p:cNvSpPr>
              <a:spLocks noChangeShapeType="1"/>
            </p:cNvSpPr>
            <p:nvPr/>
          </p:nvSpPr>
          <p:spPr bwMode="auto">
            <a:xfrm>
              <a:off x="2064" y="1968"/>
              <a:ext cx="38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85746" name="Line 20"/>
            <p:cNvSpPr>
              <a:spLocks noChangeShapeType="1"/>
            </p:cNvSpPr>
            <p:nvPr/>
          </p:nvSpPr>
          <p:spPr bwMode="auto">
            <a:xfrm>
              <a:off x="2448" y="1968"/>
              <a:ext cx="0" cy="1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85747" name="Line 21"/>
            <p:cNvSpPr>
              <a:spLocks noChangeShapeType="1"/>
            </p:cNvSpPr>
            <p:nvPr/>
          </p:nvSpPr>
          <p:spPr bwMode="auto">
            <a:xfrm>
              <a:off x="1440" y="3648"/>
              <a:ext cx="100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85748" name="Line 22"/>
            <p:cNvSpPr>
              <a:spLocks noChangeShapeType="1"/>
            </p:cNvSpPr>
            <p:nvPr/>
          </p:nvSpPr>
          <p:spPr bwMode="auto">
            <a:xfrm>
              <a:off x="1440" y="3648"/>
              <a:ext cx="0" cy="14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890903" name="Line 23"/>
          <p:cNvSpPr>
            <a:spLocks noChangeShapeType="1"/>
          </p:cNvSpPr>
          <p:nvPr/>
        </p:nvSpPr>
        <p:spPr bwMode="auto">
          <a:xfrm>
            <a:off x="3276600" y="4322763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med" len="med"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890904" name="Text Box 24"/>
          <p:cNvSpPr txBox="1">
            <a:spLocks noChangeArrowheads="1"/>
          </p:cNvSpPr>
          <p:nvPr/>
        </p:nvSpPr>
        <p:spPr bwMode="auto">
          <a:xfrm>
            <a:off x="3124200" y="3879850"/>
            <a:ext cx="68897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eaLnBrk="1" hangingPunct="1"/>
            <a:r>
              <a:rPr kumimoji="1" lang="en-US" altLang="zh-CN" sz="1600" b="1">
                <a:solidFill>
                  <a:srgbClr val="CC0000"/>
                </a:solidFill>
                <a:latin typeface="宋体" pitchFamily="2" charset="-122"/>
                <a:sym typeface="Symbol" pitchFamily="18" charset="2"/>
              </a:rPr>
              <a:t>break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029200" y="2189163"/>
            <a:ext cx="3276600" cy="3938587"/>
            <a:chOff x="3168" y="1536"/>
            <a:chExt cx="2064" cy="2481"/>
          </a:xfrm>
        </p:grpSpPr>
        <p:sp>
          <p:nvSpPr>
            <p:cNvPr id="285715" name="AutoShape 26"/>
            <p:cNvSpPr>
              <a:spLocks noChangeArrowheads="1"/>
            </p:cNvSpPr>
            <p:nvPr/>
          </p:nvSpPr>
          <p:spPr bwMode="auto">
            <a:xfrm>
              <a:off x="3812" y="3221"/>
              <a:ext cx="796" cy="220"/>
            </a:xfrm>
            <a:prstGeom prst="flowChartProcess">
              <a:avLst/>
            </a:prstGeom>
            <a:solidFill>
              <a:srgbClr val="99FFCC"/>
            </a:solidFill>
            <a:ln w="12700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 b="1">
                  <a:latin typeface="Times New Roman" pitchFamily="18" charset="0"/>
                </a:rPr>
                <a:t>  </a:t>
              </a:r>
              <a:r>
                <a:rPr kumimoji="1" lang="zh-CN" altLang="en-US" sz="1600" b="1" i="1">
                  <a:latin typeface="Times New Roman" pitchFamily="18" charset="0"/>
                </a:rPr>
                <a:t>语句</a:t>
              </a:r>
              <a:r>
                <a:rPr kumimoji="1" lang="en-US" altLang="zh-CN" sz="1600" b="1" i="1">
                  <a:latin typeface="Times New Roman" pitchFamily="18" charset="0"/>
                </a:rPr>
                <a:t>2</a:t>
              </a:r>
              <a:r>
                <a:rPr kumimoji="1" lang="en-US" altLang="zh-CN" sz="1600" b="1">
                  <a:latin typeface="Times New Roman" pitchFamily="18" charset="0"/>
                </a:rPr>
                <a:t>   </a:t>
              </a:r>
            </a:p>
          </p:txBody>
        </p:sp>
        <p:sp>
          <p:nvSpPr>
            <p:cNvPr id="285716" name="Line 27"/>
            <p:cNvSpPr>
              <a:spLocks noChangeShapeType="1"/>
            </p:cNvSpPr>
            <p:nvPr/>
          </p:nvSpPr>
          <p:spPr bwMode="auto">
            <a:xfrm>
              <a:off x="4224" y="1536"/>
              <a:ext cx="0" cy="240"/>
            </a:xfrm>
            <a:prstGeom prst="line">
              <a:avLst/>
            </a:prstGeom>
            <a:noFill/>
            <a:ln w="12700">
              <a:solidFill>
                <a:srgbClr val="4D4D4D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85717" name="Line 28"/>
            <p:cNvSpPr>
              <a:spLocks noChangeShapeType="1"/>
            </p:cNvSpPr>
            <p:nvPr/>
          </p:nvSpPr>
          <p:spPr bwMode="auto">
            <a:xfrm>
              <a:off x="4224" y="2160"/>
              <a:ext cx="0" cy="144"/>
            </a:xfrm>
            <a:prstGeom prst="line">
              <a:avLst/>
            </a:prstGeom>
            <a:noFill/>
            <a:ln w="12700">
              <a:solidFill>
                <a:srgbClr val="4D4D4D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85718" name="AutoShape 29"/>
            <p:cNvSpPr>
              <a:spLocks noChangeArrowheads="1"/>
            </p:cNvSpPr>
            <p:nvPr/>
          </p:nvSpPr>
          <p:spPr bwMode="auto">
            <a:xfrm>
              <a:off x="3553" y="1781"/>
              <a:ext cx="1294" cy="374"/>
            </a:xfrm>
            <a:prstGeom prst="flowChartDecision">
              <a:avLst/>
            </a:prstGeom>
            <a:solidFill>
              <a:srgbClr val="99FFCC"/>
            </a:solidFill>
            <a:ln w="12700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 b="1" i="1">
                  <a:latin typeface="Times New Roman" pitchFamily="18" charset="0"/>
                </a:rPr>
                <a:t>E 1</a:t>
              </a:r>
            </a:p>
          </p:txBody>
        </p:sp>
        <p:sp>
          <p:nvSpPr>
            <p:cNvPr id="285719" name="AutoShape 30"/>
            <p:cNvSpPr>
              <a:spLocks noChangeArrowheads="1"/>
            </p:cNvSpPr>
            <p:nvPr/>
          </p:nvSpPr>
          <p:spPr bwMode="auto">
            <a:xfrm>
              <a:off x="3812" y="2309"/>
              <a:ext cx="796" cy="220"/>
            </a:xfrm>
            <a:prstGeom prst="flowChartProcess">
              <a:avLst/>
            </a:prstGeom>
            <a:solidFill>
              <a:srgbClr val="99FFCC"/>
            </a:solidFill>
            <a:ln w="12700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 b="1">
                  <a:latin typeface="Times New Roman" pitchFamily="18" charset="0"/>
                </a:rPr>
                <a:t>  </a:t>
              </a:r>
              <a:r>
                <a:rPr kumimoji="1" lang="zh-CN" altLang="en-US" sz="1600" b="1" i="1">
                  <a:latin typeface="Times New Roman" pitchFamily="18" charset="0"/>
                </a:rPr>
                <a:t>语句</a:t>
              </a:r>
              <a:r>
                <a:rPr kumimoji="1" lang="en-US" altLang="zh-CN" sz="1600" b="1" i="1">
                  <a:latin typeface="Times New Roman" pitchFamily="18" charset="0"/>
                </a:rPr>
                <a:t>1</a:t>
              </a:r>
              <a:r>
                <a:rPr kumimoji="1" lang="en-US" altLang="zh-CN" sz="1600" b="1">
                  <a:latin typeface="Times New Roman" pitchFamily="18" charset="0"/>
                </a:rPr>
                <a:t>   </a:t>
              </a:r>
            </a:p>
          </p:txBody>
        </p:sp>
        <p:sp>
          <p:nvSpPr>
            <p:cNvPr id="285720" name="AutoShape 31"/>
            <p:cNvSpPr>
              <a:spLocks noChangeArrowheads="1"/>
            </p:cNvSpPr>
            <p:nvPr/>
          </p:nvSpPr>
          <p:spPr bwMode="auto">
            <a:xfrm>
              <a:off x="3553" y="2693"/>
              <a:ext cx="1294" cy="374"/>
            </a:xfrm>
            <a:prstGeom prst="flowChartDecision">
              <a:avLst/>
            </a:prstGeom>
            <a:solidFill>
              <a:srgbClr val="99FFCC"/>
            </a:solidFill>
            <a:ln w="12700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 b="1" i="1">
                  <a:latin typeface="Times New Roman" pitchFamily="18" charset="0"/>
                </a:rPr>
                <a:t>E 2</a:t>
              </a:r>
            </a:p>
          </p:txBody>
        </p:sp>
        <p:sp>
          <p:nvSpPr>
            <p:cNvPr id="285721" name="AutoShape 32"/>
            <p:cNvSpPr>
              <a:spLocks noChangeArrowheads="1"/>
            </p:cNvSpPr>
            <p:nvPr/>
          </p:nvSpPr>
          <p:spPr bwMode="auto">
            <a:xfrm>
              <a:off x="3840" y="3797"/>
              <a:ext cx="796" cy="220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 b="1">
                  <a:latin typeface="Times New Roman" pitchFamily="18" charset="0"/>
                </a:rPr>
                <a:t>  </a:t>
              </a:r>
              <a:r>
                <a:rPr kumimoji="1" lang="zh-CN" altLang="en-US" sz="1600" b="1" i="1">
                  <a:latin typeface="Times New Roman" pitchFamily="18" charset="0"/>
                </a:rPr>
                <a:t>下一语句</a:t>
              </a:r>
              <a:r>
                <a:rPr kumimoji="1" lang="zh-CN" altLang="en-US" sz="1600" b="1">
                  <a:latin typeface="Times New Roman" pitchFamily="18" charset="0"/>
                </a:rPr>
                <a:t>   </a:t>
              </a:r>
            </a:p>
          </p:txBody>
        </p:sp>
        <p:sp>
          <p:nvSpPr>
            <p:cNvPr id="285722" name="Line 33"/>
            <p:cNvSpPr>
              <a:spLocks noChangeShapeType="1"/>
            </p:cNvSpPr>
            <p:nvPr/>
          </p:nvSpPr>
          <p:spPr bwMode="auto">
            <a:xfrm>
              <a:off x="4224" y="2544"/>
              <a:ext cx="0" cy="144"/>
            </a:xfrm>
            <a:prstGeom prst="line">
              <a:avLst/>
            </a:prstGeom>
            <a:noFill/>
            <a:ln w="12700">
              <a:solidFill>
                <a:srgbClr val="4D4D4D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85723" name="Line 34"/>
            <p:cNvSpPr>
              <a:spLocks noChangeShapeType="1"/>
            </p:cNvSpPr>
            <p:nvPr/>
          </p:nvSpPr>
          <p:spPr bwMode="auto">
            <a:xfrm>
              <a:off x="4224" y="3072"/>
              <a:ext cx="0" cy="144"/>
            </a:xfrm>
            <a:prstGeom prst="line">
              <a:avLst/>
            </a:prstGeom>
            <a:noFill/>
            <a:ln w="12700">
              <a:solidFill>
                <a:srgbClr val="4D4D4D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85724" name="Line 35"/>
            <p:cNvSpPr>
              <a:spLocks noChangeShapeType="1"/>
            </p:cNvSpPr>
            <p:nvPr/>
          </p:nvSpPr>
          <p:spPr bwMode="auto">
            <a:xfrm>
              <a:off x="4224" y="3456"/>
              <a:ext cx="0" cy="9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85725" name="Line 36"/>
            <p:cNvSpPr>
              <a:spLocks noChangeShapeType="1"/>
            </p:cNvSpPr>
            <p:nvPr/>
          </p:nvSpPr>
          <p:spPr bwMode="auto">
            <a:xfrm flipH="1">
              <a:off x="3168" y="3552"/>
              <a:ext cx="105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85726" name="Line 37"/>
            <p:cNvSpPr>
              <a:spLocks noChangeShapeType="1"/>
            </p:cNvSpPr>
            <p:nvPr/>
          </p:nvSpPr>
          <p:spPr bwMode="auto">
            <a:xfrm>
              <a:off x="3168" y="1632"/>
              <a:ext cx="0" cy="192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85727" name="Line 38"/>
            <p:cNvSpPr>
              <a:spLocks noChangeShapeType="1"/>
            </p:cNvSpPr>
            <p:nvPr/>
          </p:nvSpPr>
          <p:spPr bwMode="auto">
            <a:xfrm>
              <a:off x="3168" y="1632"/>
              <a:ext cx="105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85728" name="Line 39"/>
            <p:cNvSpPr>
              <a:spLocks noChangeShapeType="1"/>
            </p:cNvSpPr>
            <p:nvPr/>
          </p:nvSpPr>
          <p:spPr bwMode="auto">
            <a:xfrm>
              <a:off x="4848" y="1968"/>
              <a:ext cx="38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85729" name="Line 40"/>
            <p:cNvSpPr>
              <a:spLocks noChangeShapeType="1"/>
            </p:cNvSpPr>
            <p:nvPr/>
          </p:nvSpPr>
          <p:spPr bwMode="auto">
            <a:xfrm>
              <a:off x="5232" y="1968"/>
              <a:ext cx="0" cy="1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85730" name="Line 41"/>
            <p:cNvSpPr>
              <a:spLocks noChangeShapeType="1"/>
            </p:cNvSpPr>
            <p:nvPr/>
          </p:nvSpPr>
          <p:spPr bwMode="auto">
            <a:xfrm>
              <a:off x="4224" y="3648"/>
              <a:ext cx="100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85731" name="Line 42"/>
            <p:cNvSpPr>
              <a:spLocks noChangeShapeType="1"/>
            </p:cNvSpPr>
            <p:nvPr/>
          </p:nvSpPr>
          <p:spPr bwMode="auto">
            <a:xfrm>
              <a:off x="4224" y="3648"/>
              <a:ext cx="0" cy="14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890923" name="Text Box 43"/>
          <p:cNvSpPr txBox="1">
            <a:spLocks noChangeArrowheads="1"/>
          </p:cNvSpPr>
          <p:nvPr/>
        </p:nvSpPr>
        <p:spPr bwMode="auto">
          <a:xfrm>
            <a:off x="5026025" y="3879850"/>
            <a:ext cx="99377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eaLnBrk="1" hangingPunct="1"/>
            <a:r>
              <a:rPr kumimoji="1" lang="en-US" altLang="zh-CN" sz="1600" b="1" i="1">
                <a:solidFill>
                  <a:srgbClr val="CC0000"/>
                </a:solidFill>
                <a:latin typeface="宋体" pitchFamily="2" charset="-122"/>
                <a:sym typeface="Symbol" pitchFamily="18" charset="2"/>
              </a:rPr>
              <a:t>continue</a:t>
            </a:r>
          </a:p>
        </p:txBody>
      </p:sp>
      <p:sp>
        <p:nvSpPr>
          <p:cNvPr id="890924" name="Line 44"/>
          <p:cNvSpPr>
            <a:spLocks noChangeShapeType="1"/>
          </p:cNvSpPr>
          <p:nvPr/>
        </p:nvSpPr>
        <p:spPr bwMode="auto">
          <a:xfrm rot="-10800000">
            <a:off x="5029200" y="4322763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med" len="med"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2286000" y="4321175"/>
            <a:ext cx="1600200" cy="1449388"/>
            <a:chOff x="1440" y="2879"/>
            <a:chExt cx="1008" cy="913"/>
          </a:xfrm>
        </p:grpSpPr>
        <p:sp>
          <p:nvSpPr>
            <p:cNvPr id="890926" name="Line 46"/>
            <p:cNvSpPr>
              <a:spLocks noChangeShapeType="1"/>
            </p:cNvSpPr>
            <p:nvPr/>
          </p:nvSpPr>
          <p:spPr bwMode="auto">
            <a:xfrm>
              <a:off x="2448" y="2879"/>
              <a:ext cx="0" cy="76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90927" name="Line 47"/>
            <p:cNvSpPr>
              <a:spLocks noChangeShapeType="1"/>
            </p:cNvSpPr>
            <p:nvPr/>
          </p:nvSpPr>
          <p:spPr bwMode="auto">
            <a:xfrm>
              <a:off x="1440" y="3648"/>
              <a:ext cx="100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90928" name="Line 48"/>
            <p:cNvSpPr>
              <a:spLocks noChangeShapeType="1"/>
            </p:cNvSpPr>
            <p:nvPr/>
          </p:nvSpPr>
          <p:spPr bwMode="auto">
            <a:xfrm>
              <a:off x="1440" y="3648"/>
              <a:ext cx="0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stealth" w="med" len="med"/>
            </a:ln>
            <a:effectLst>
              <a:outerShdw dist="45791" dir="2021404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5029200" y="2341563"/>
            <a:ext cx="1676400" cy="1981200"/>
            <a:chOff x="3168" y="1632"/>
            <a:chExt cx="1056" cy="1248"/>
          </a:xfrm>
        </p:grpSpPr>
        <p:sp>
          <p:nvSpPr>
            <p:cNvPr id="890930" name="Line 50"/>
            <p:cNvSpPr>
              <a:spLocks noChangeShapeType="1"/>
            </p:cNvSpPr>
            <p:nvPr/>
          </p:nvSpPr>
          <p:spPr bwMode="auto">
            <a:xfrm>
              <a:off x="3168" y="1632"/>
              <a:ext cx="105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stealth" w="med" len="med"/>
            </a:ln>
            <a:effectLst>
              <a:outerShdw dist="45791" dir="3378596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90931" name="Line 51"/>
            <p:cNvSpPr>
              <a:spLocks noChangeShapeType="1"/>
            </p:cNvSpPr>
            <p:nvPr/>
          </p:nvSpPr>
          <p:spPr bwMode="auto">
            <a:xfrm>
              <a:off x="3168" y="1632"/>
              <a:ext cx="0" cy="12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285709" name="Rectangle 5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467600" y="284163"/>
            <a:ext cx="1219200" cy="304800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100" b="1" smtClean="0">
                <a:solidFill>
                  <a:schemeClr val="bg1"/>
                </a:solidFill>
                <a:latin typeface="宋体" pitchFamily="2" charset="-122"/>
              </a:rPr>
              <a:t>2.4  </a:t>
            </a:r>
            <a:r>
              <a:rPr lang="zh-CN" altLang="en-US" sz="100" b="1" smtClean="0">
                <a:solidFill>
                  <a:schemeClr val="bg1"/>
                </a:solidFill>
                <a:latin typeface="宋体" pitchFamily="2" charset="-122"/>
              </a:rPr>
              <a:t>转向语句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90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90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90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90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90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90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7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890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90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90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90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90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882" grpId="0" autoUpdateAnimBg="0"/>
      <p:bldP spid="890883" grpId="0" autoUpdateAnimBg="0"/>
      <p:bldP spid="890884" grpId="0" autoUpdateAnimBg="0"/>
      <p:bldP spid="890904" grpId="0" autoUpdateAnimBg="0"/>
      <p:bldP spid="890923" grpId="0" autoUpdateAnimBg="0"/>
    </p:bld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Text Box 2"/>
          <p:cNvSpPr txBox="1">
            <a:spLocks noChangeArrowheads="1"/>
          </p:cNvSpPr>
          <p:nvPr/>
        </p:nvSpPr>
        <p:spPr bwMode="auto">
          <a:xfrm>
            <a:off x="762000" y="1558925"/>
            <a:ext cx="76200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7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break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语句</a:t>
            </a:r>
          </a:p>
          <a:p>
            <a:pPr eaLnBrk="1" hangingPunct="1">
              <a:lnSpc>
                <a:spcPct val="17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kumimoji="1" lang="zh-CN" altLang="en-US" b="1" dirty="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  无条件地结束</a:t>
            </a:r>
            <a:r>
              <a:rPr kumimoji="1" lang="en-US" altLang="zh-CN" b="1" dirty="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switch</a:t>
            </a:r>
            <a:r>
              <a:rPr kumimoji="1" lang="zh-CN" altLang="en-US" b="1" dirty="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语句，或循环语句，转向执行语句块的后续语句</a:t>
            </a:r>
          </a:p>
          <a:p>
            <a:pPr eaLnBrk="1" hangingPunct="1">
              <a:lnSpc>
                <a:spcPct val="17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continue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语句 </a:t>
            </a:r>
          </a:p>
          <a:p>
            <a:pPr eaLnBrk="1" hangingPunct="1">
              <a:lnSpc>
                <a:spcPct val="17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kumimoji="1" lang="zh-CN" altLang="en-US" b="1" dirty="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  用于循环体中，终止当前一次循环</a:t>
            </a:r>
          </a:p>
        </p:txBody>
      </p:sp>
      <p:sp>
        <p:nvSpPr>
          <p:cNvPr id="891907" name="Rectangle 3"/>
          <p:cNvSpPr>
            <a:spLocks noChangeArrowheads="1"/>
          </p:cNvSpPr>
          <p:nvPr/>
        </p:nvSpPr>
        <p:spPr bwMode="auto">
          <a:xfrm>
            <a:off x="762000" y="3657600"/>
            <a:ext cx="7467600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goto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语句 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  无条件转向语句，与标号语句配合使用，一般形式为：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   </a:t>
            </a:r>
            <a:r>
              <a:rPr kumimoji="1" lang="en-US" altLang="zh-CN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goto  </a:t>
            </a:r>
            <a:r>
              <a:rPr kumimoji="1" lang="zh-CN" altLang="en-US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标号</a:t>
            </a: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；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  </a:t>
            </a:r>
            <a:r>
              <a:rPr kumimoji="1" lang="zh-CN" altLang="en-US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标号</a:t>
            </a: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1" lang="en-US" altLang="zh-CN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:  </a:t>
            </a:r>
            <a:r>
              <a:rPr kumimoji="1" lang="zh-CN" altLang="en-US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语句</a:t>
            </a: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；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</a:t>
            </a:r>
          </a:p>
        </p:txBody>
      </p:sp>
      <p:sp>
        <p:nvSpPr>
          <p:cNvPr id="891908" name="Text Box 4"/>
          <p:cNvSpPr txBox="1">
            <a:spLocks noChangeArrowheads="1"/>
          </p:cNvSpPr>
          <p:nvPr/>
        </p:nvSpPr>
        <p:spPr bwMode="auto">
          <a:xfrm>
            <a:off x="6715140" y="3876675"/>
            <a:ext cx="3228975" cy="2981325"/>
          </a:xfrm>
          <a:prstGeom prst="rect">
            <a:avLst/>
          </a:prstGeom>
          <a:solidFill>
            <a:srgbClr val="FFFFFF"/>
          </a:solidFill>
          <a:ln w="38100">
            <a:noFill/>
            <a:miter lim="800000"/>
            <a:headEnd/>
            <a:tailEnd/>
          </a:ln>
          <a:effectLst>
            <a:outerShdw dist="53882" dir="18900000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kumimoji="1" lang="zh-CN" altLang="en-US" b="1" i="1">
                <a:solidFill>
                  <a:srgbClr val="0033CC"/>
                </a:solidFill>
                <a:latin typeface="Times New Roman" pitchFamily="18" charset="0"/>
              </a:rPr>
              <a:t>例：</a:t>
            </a:r>
            <a:endParaRPr kumimoji="1" lang="zh-CN" altLang="en-US" b="1">
              <a:solidFill>
                <a:srgbClr val="0033CC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kumimoji="1" lang="zh-CN" altLang="en-US" b="1">
                <a:latin typeface="Times New Roman" pitchFamily="18" charset="0"/>
              </a:rPr>
              <a:t>    </a:t>
            </a:r>
            <a:r>
              <a:rPr kumimoji="1" lang="en-US" altLang="zh-CN" b="1">
                <a:latin typeface="Times New Roman" pitchFamily="18" charset="0"/>
              </a:rPr>
              <a:t>int  i =1,  sum = 0 ;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 loop :  if  ( i &lt; = 100 )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            { sum += i ++;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               goto  loop ;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	 }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 cout &lt;&lt; sum ;</a:t>
            </a:r>
          </a:p>
        </p:txBody>
      </p:sp>
      <p:sp>
        <p:nvSpPr>
          <p:cNvPr id="286725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100" b="1" smtClean="0">
                <a:solidFill>
                  <a:schemeClr val="bg1"/>
                </a:solidFill>
              </a:rPr>
              <a:t>2.4  </a:t>
            </a:r>
            <a:r>
              <a:rPr lang="zh-CN" altLang="en-US" sz="100" b="1" smtClean="0">
                <a:solidFill>
                  <a:schemeClr val="bg1"/>
                </a:solidFill>
              </a:rPr>
              <a:t>转向语句</a:t>
            </a:r>
          </a:p>
        </p:txBody>
      </p:sp>
      <p:sp useBgFill="1">
        <p:nvSpPr>
          <p:cNvPr id="891912" name="Rectangle 8"/>
          <p:cNvSpPr>
            <a:spLocks noChangeArrowheads="1"/>
          </p:cNvSpPr>
          <p:nvPr/>
        </p:nvSpPr>
        <p:spPr bwMode="auto">
          <a:xfrm>
            <a:off x="533400" y="579438"/>
            <a:ext cx="8229600" cy="63976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kumimoji="1" lang="en-US" altLang="zh-CN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itchFamily="49" charset="-122"/>
                <a:ea typeface="隶书" pitchFamily="49" charset="-122"/>
              </a:rPr>
              <a:t>2.4  </a:t>
            </a:r>
            <a:r>
              <a:rPr kumimoji="1" lang="zh-CN" alt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itchFamily="49" charset="-122"/>
                <a:ea typeface="隶书" pitchFamily="49" charset="-122"/>
              </a:rPr>
              <a:t>转向语句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91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91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907" grpId="0" autoUpdateAnimBg="0"/>
      <p:bldP spid="891908" grpId="0" animBg="1" autoUpdateAnimBg="0"/>
    </p:bld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2.1.1  if 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520198" name="Rectangle 6"/>
          <p:cNvSpPr>
            <a:spLocks noChangeArrowheads="1"/>
          </p:cNvSpPr>
          <p:nvPr/>
        </p:nvSpPr>
        <p:spPr bwMode="auto">
          <a:xfrm>
            <a:off x="685800" y="1192213"/>
            <a:ext cx="8077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None/>
            </a:pPr>
            <a:r>
              <a:rPr kumimoji="1"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宋体" pitchFamily="2" charset="-122"/>
              </a:rPr>
              <a:t>2-1</a:t>
            </a:r>
            <a:r>
              <a:rPr kumimoji="1" lang="en-US" altLang="zh-CN" sz="2000" b="1" i="1">
                <a:latin typeface="宋体" pitchFamily="2" charset="-122"/>
              </a:rPr>
              <a:t>  </a:t>
            </a:r>
            <a:r>
              <a:rPr kumimoji="1" lang="zh-CN" altLang="en-US" sz="2000" b="1">
                <a:latin typeface="宋体" pitchFamily="2" charset="-122"/>
              </a:rPr>
              <a:t>编写程序计算货物运费。设货物运费每吨单价 </a:t>
            </a:r>
            <a:r>
              <a:rPr kumimoji="1" lang="en-US" altLang="zh-CN" sz="2000" b="1">
                <a:latin typeface="宋体" pitchFamily="2" charset="-122"/>
              </a:rPr>
              <a:t>p</a:t>
            </a:r>
            <a:r>
              <a:rPr kumimoji="1" lang="zh-CN" altLang="en-US" sz="2000" b="1">
                <a:latin typeface="宋体" pitchFamily="2" charset="-122"/>
              </a:rPr>
              <a:t>（元）与运输 </a:t>
            </a:r>
          </a:p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None/>
            </a:pPr>
            <a:r>
              <a:rPr kumimoji="1" lang="zh-CN" altLang="en-US" sz="2000" b="1">
                <a:latin typeface="宋体" pitchFamily="2" charset="-122"/>
              </a:rPr>
              <a:t>       距离 </a:t>
            </a:r>
            <a:r>
              <a:rPr kumimoji="1" lang="en-US" altLang="zh-CN" sz="2000" b="1">
                <a:latin typeface="宋体" pitchFamily="2" charset="-122"/>
              </a:rPr>
              <a:t>s</a:t>
            </a:r>
            <a:r>
              <a:rPr kumimoji="1" lang="zh-CN" altLang="en-US" sz="2000" b="1">
                <a:latin typeface="宋体" pitchFamily="2" charset="-122"/>
              </a:rPr>
              <a:t>（公里）之间有如下关系：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952750" y="2386013"/>
            <a:ext cx="3159125" cy="1854200"/>
            <a:chOff x="1860" y="1664"/>
            <a:chExt cx="1990" cy="1168"/>
          </a:xfrm>
        </p:grpSpPr>
        <p:graphicFrame>
          <p:nvGraphicFramePr>
            <p:cNvPr id="2050" name="Object 8"/>
            <p:cNvGraphicFramePr>
              <a:graphicFrameLocks noChangeAspect="1"/>
            </p:cNvGraphicFramePr>
            <p:nvPr/>
          </p:nvGraphicFramePr>
          <p:xfrm>
            <a:off x="2222" y="1664"/>
            <a:ext cx="1628" cy="1168"/>
          </p:xfrm>
          <a:graphic>
            <a:graphicData uri="http://schemas.openxmlformats.org/presentationml/2006/ole">
              <p:oleObj spid="_x0000_s2050" name="Equation" r:id="rId3" imgW="1562040" imgH="1143000" progId="Equation.3">
                <p:embed/>
              </p:oleObj>
            </a:graphicData>
          </a:graphic>
        </p:graphicFrame>
        <p:sp>
          <p:nvSpPr>
            <p:cNvPr id="2056" name="Rectangle 9"/>
            <p:cNvSpPr>
              <a:spLocks noChangeArrowheads="1"/>
            </p:cNvSpPr>
            <p:nvPr/>
          </p:nvSpPr>
          <p:spPr bwMode="auto">
            <a:xfrm>
              <a:off x="1860" y="2086"/>
              <a:ext cx="330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宋体" pitchFamily="2" charset="-122"/>
                </a:rPr>
                <a:t>p =</a:t>
              </a:r>
            </a:p>
          </p:txBody>
        </p:sp>
      </p:grpSp>
      <p:sp>
        <p:nvSpPr>
          <p:cNvPr id="520202" name="Text Box 10"/>
          <p:cNvSpPr txBox="1">
            <a:spLocks noChangeArrowheads="1"/>
          </p:cNvSpPr>
          <p:nvPr/>
        </p:nvSpPr>
        <p:spPr bwMode="auto">
          <a:xfrm>
            <a:off x="1292225" y="4573588"/>
            <a:ext cx="7532688" cy="1006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输入要托运的货物重量为 </a:t>
            </a:r>
            <a:r>
              <a:rPr kumimoji="1" lang="en-US" altLang="zh-CN" sz="2000" b="1">
                <a:latin typeface="Times New Roman" pitchFamily="18" charset="0"/>
              </a:rPr>
              <a:t>w </a:t>
            </a:r>
            <a:r>
              <a:rPr kumimoji="1" lang="zh-CN" altLang="en-US" sz="2000" b="1">
                <a:latin typeface="Times New Roman" pitchFamily="18" charset="0"/>
              </a:rPr>
              <a:t>吨，托运距离 </a:t>
            </a:r>
            <a:r>
              <a:rPr kumimoji="1" lang="en-US" altLang="zh-CN" sz="2000" b="1">
                <a:latin typeface="Times New Roman" pitchFamily="18" charset="0"/>
              </a:rPr>
              <a:t>s </a:t>
            </a:r>
            <a:r>
              <a:rPr kumimoji="1" lang="zh-CN" altLang="en-US" sz="2000" b="1">
                <a:latin typeface="Times New Roman" pitchFamily="18" charset="0"/>
              </a:rPr>
              <a:t>公里，计算总运费 </a:t>
            </a:r>
            <a:r>
              <a:rPr kumimoji="1" lang="en-US" altLang="zh-CN" sz="2000" b="1">
                <a:latin typeface="Times New Roman" pitchFamily="18" charset="0"/>
              </a:rPr>
              <a:t>t </a:t>
            </a:r>
            <a:r>
              <a:rPr kumimoji="1" lang="zh-CN" altLang="en-US" sz="2000" b="1">
                <a:latin typeface="Times New Roman" pitchFamily="18" charset="0"/>
              </a:rPr>
              <a:t>：</a:t>
            </a:r>
          </a:p>
          <a:p>
            <a:pPr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		                 </a:t>
            </a:r>
            <a:r>
              <a:rPr kumimoji="1" lang="en-US" altLang="zh-CN" sz="2000" b="1">
                <a:latin typeface="Times New Roman" pitchFamily="18" charset="0"/>
              </a:rPr>
              <a:t>t = p * w * s</a:t>
            </a:r>
          </a:p>
        </p:txBody>
      </p:sp>
      <p:sp>
        <p:nvSpPr>
          <p:cNvPr id="2055" name="Rectangle 1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-26988"/>
            <a:ext cx="1104900" cy="228601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2.1.1  if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75"/>
                                        <p:tgtEl>
                                          <p:spTgt spid="520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325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75"/>
                                        <p:tgtEl>
                                          <p:spTgt spid="520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20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20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198" grpId="0" build="p" autoUpdateAnimBg="0" advAuto="1000"/>
      <p:bldP spid="520202" grpId="0" build="p" autoUpdateAnimBg="0" advAuto="2000"/>
    </p:bld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930" name="Text Box 2"/>
          <p:cNvSpPr txBox="1">
            <a:spLocks noChangeArrowheads="1"/>
          </p:cNvSpPr>
          <p:nvPr/>
        </p:nvSpPr>
        <p:spPr bwMode="auto">
          <a:xfrm>
            <a:off x="457200" y="798513"/>
            <a:ext cx="8435975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7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kumimoji="1" lang="en-US" altLang="zh-CN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C++</a:t>
            </a: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构成选择结构的条件语句有</a:t>
            </a:r>
            <a:r>
              <a:rPr kumimoji="1" lang="en-US" altLang="zh-CN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if</a:t>
            </a: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语句和</a:t>
            </a:r>
            <a:r>
              <a:rPr kumimoji="1" lang="en-US" altLang="zh-CN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switch</a:t>
            </a: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语句。</a:t>
            </a:r>
          </a:p>
          <a:p>
            <a:pPr eaLnBrk="1" hangingPunct="1">
              <a:lnSpc>
                <a:spcPct val="17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  </a:t>
            </a:r>
            <a:r>
              <a:rPr kumimoji="1" lang="en-US" altLang="zh-CN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if </a:t>
            </a: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语句适用于条件判断比较复杂的分支结构。嵌套</a:t>
            </a:r>
            <a:r>
              <a:rPr kumimoji="1" lang="en-US" altLang="zh-CN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if</a:t>
            </a: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语句采用就近匹配的原则。   </a:t>
            </a:r>
          </a:p>
          <a:p>
            <a:pPr eaLnBrk="1" hangingPunct="1">
              <a:lnSpc>
                <a:spcPct val="17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  用括号</a:t>
            </a:r>
            <a:r>
              <a:rPr kumimoji="1" lang="en-US" altLang="zh-CN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{ }</a:t>
            </a: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改变复合语句结构，可以改变</a:t>
            </a:r>
            <a:r>
              <a:rPr kumimoji="1" lang="en-US" altLang="zh-CN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if</a:t>
            </a: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与</a:t>
            </a:r>
            <a:r>
              <a:rPr kumimoji="1" lang="en-US" altLang="zh-CN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else</a:t>
            </a: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的匹配关系。</a:t>
            </a:r>
          </a:p>
          <a:p>
            <a:pPr eaLnBrk="1" hangingPunct="1">
              <a:lnSpc>
                <a:spcPct val="17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  </a:t>
            </a:r>
            <a:r>
              <a:rPr kumimoji="1" lang="en-US" altLang="zh-CN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switch</a:t>
            </a: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语句根据一</a:t>
            </a:r>
            <a:r>
              <a:rPr kumimoji="1" lang="zh-CN" altLang="en-US" b="1" smtClean="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个整型表达式</a:t>
            </a: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的不同可能值决定选择执行，适用于条件判断比  </a:t>
            </a:r>
          </a:p>
          <a:p>
            <a:pPr eaLnBrk="1" hangingPunct="1">
              <a:lnSpc>
                <a:spcPct val="17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  较简单的多路选择。</a:t>
            </a:r>
          </a:p>
          <a:p>
            <a:pPr eaLnBrk="1" hangingPunct="1">
              <a:lnSpc>
                <a:spcPct val="17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循环结构有</a:t>
            </a:r>
            <a:r>
              <a:rPr kumimoji="1" lang="en-US" altLang="zh-CN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whlie</a:t>
            </a: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语句、</a:t>
            </a:r>
            <a:r>
              <a:rPr kumimoji="1" lang="en-US" altLang="zh-CN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do_while </a:t>
            </a: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语句和 </a:t>
            </a:r>
            <a:r>
              <a:rPr kumimoji="1" lang="en-US" altLang="zh-CN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for </a:t>
            </a: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语句。</a:t>
            </a:r>
          </a:p>
          <a:p>
            <a:pPr eaLnBrk="1" hangingPunct="1">
              <a:lnSpc>
                <a:spcPct val="17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  </a:t>
            </a:r>
            <a:r>
              <a:rPr kumimoji="1" lang="en-US" altLang="zh-CN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while</a:t>
            </a: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语句和</a:t>
            </a:r>
            <a:r>
              <a:rPr kumimoji="1" lang="en-US" altLang="zh-CN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do_while</a:t>
            </a: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语句主要用于条件循环。</a:t>
            </a:r>
          </a:p>
          <a:p>
            <a:pPr eaLnBrk="1" hangingPunct="1">
              <a:lnSpc>
                <a:spcPct val="17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  </a:t>
            </a:r>
            <a:r>
              <a:rPr kumimoji="1" lang="en-US" altLang="zh-CN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for</a:t>
            </a: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语句是</a:t>
            </a:r>
            <a:r>
              <a:rPr kumimoji="1" lang="en-US" altLang="zh-CN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C++</a:t>
            </a: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中很灵活的循环语句，既可以用于控制次数循环，也可以用于条</a:t>
            </a:r>
          </a:p>
          <a:p>
            <a:pPr eaLnBrk="1" hangingPunct="1">
              <a:lnSpc>
                <a:spcPct val="17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  件循环。</a:t>
            </a:r>
          </a:p>
          <a:p>
            <a:pPr eaLnBrk="1" hangingPunct="1">
              <a:lnSpc>
                <a:spcPct val="17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转向语句是程序的流程控制的补充机制。</a:t>
            </a:r>
            <a:r>
              <a:rPr kumimoji="1" lang="en-US" altLang="zh-CN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C++</a:t>
            </a: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的转向语句主要有：</a:t>
            </a:r>
            <a:r>
              <a:rPr kumimoji="1" lang="en-US" altLang="zh-CN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break</a:t>
            </a: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、 </a:t>
            </a:r>
          </a:p>
          <a:p>
            <a:pPr eaLnBrk="1" hangingPunct="1">
              <a:lnSpc>
                <a:spcPct val="17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  </a:t>
            </a:r>
            <a:r>
              <a:rPr kumimoji="1" lang="en-US" altLang="zh-CN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continue</a:t>
            </a: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和</a:t>
            </a:r>
            <a:r>
              <a:rPr kumimoji="1" lang="en-US" altLang="zh-CN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goto</a:t>
            </a: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语句。 </a:t>
            </a:r>
          </a:p>
        </p:txBody>
      </p:sp>
      <p:sp useBgFill="1">
        <p:nvSpPr>
          <p:cNvPr id="892931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188913"/>
            <a:ext cx="1219200" cy="533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zh-CN" altLang="en-US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92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89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2930" grpId="0" autoUpdateAnimBg="0"/>
      <p:bldP spid="892931" grpId="0" animBg="1" autoUpdateAnimBg="0"/>
    </p:bld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Text Box 2"/>
          <p:cNvSpPr txBox="1">
            <a:spLocks noChangeArrowheads="1"/>
          </p:cNvSpPr>
          <p:nvPr/>
        </p:nvSpPr>
        <p:spPr bwMode="auto">
          <a:xfrm>
            <a:off x="685800" y="1568450"/>
            <a:ext cx="800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8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kumimoji="1"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对给定的条件进行判断，并根据判断的结果选择不同的操作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</a:t>
            </a:r>
          </a:p>
        </p:txBody>
      </p:sp>
      <p:sp>
        <p:nvSpPr>
          <p:cNvPr id="493574" name="Rectangle 6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381000"/>
            <a:ext cx="5561013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/>
            <a:r>
              <a:rPr lang="en-US" altLang="zh-CN" sz="2800" b="1" smtClean="0">
                <a:solidFill>
                  <a:srgbClr val="CC3300"/>
                </a:solidFill>
                <a:ea typeface="隶书" pitchFamily="49" charset="-122"/>
              </a:rPr>
              <a:t>2.1  </a:t>
            </a:r>
            <a:r>
              <a:rPr lang="zh-CN" altLang="en-US" sz="2800" b="1" smtClean="0">
                <a:solidFill>
                  <a:srgbClr val="CC3300"/>
                </a:solidFill>
                <a:ea typeface="隶书" pitchFamily="49" charset="-122"/>
              </a:rPr>
              <a:t>选择控制 </a:t>
            </a:r>
          </a:p>
        </p:txBody>
      </p:sp>
      <p:sp>
        <p:nvSpPr>
          <p:cNvPr id="493575" name="Text Box 7"/>
          <p:cNvSpPr txBox="1">
            <a:spLocks noChangeArrowheads="1"/>
          </p:cNvSpPr>
          <p:nvPr/>
        </p:nvSpPr>
        <p:spPr bwMode="auto">
          <a:xfrm>
            <a:off x="762000" y="3794125"/>
            <a:ext cx="6948488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50000"/>
              </a:lnSpc>
              <a:buFont typeface="Monotype Sorts" pitchFamily="2" charset="2"/>
              <a:buNone/>
              <a:defRPr/>
            </a:pPr>
            <a:r>
              <a:rPr kumimoji="1" lang="zh-CN" altLang="en-US" sz="20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条件运算表达式</a:t>
            </a:r>
            <a:endParaRPr kumimoji="1" lang="zh-CN" altLang="en-US" sz="2000" b="1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  <a:p>
            <a:pPr eaLnBrk="1" hangingPunct="1">
              <a:lnSpc>
                <a:spcPct val="150000"/>
              </a:lnSpc>
              <a:buFont typeface="Monotype Sorts" pitchFamily="2" charset="2"/>
              <a:buNone/>
              <a:defRPr/>
            </a:pPr>
            <a:r>
              <a:rPr kumimoji="1" lang="zh-CN" altLang="en-US" sz="2000" b="1">
                <a:latin typeface="宋体" pitchFamily="2" charset="-122"/>
              </a:rPr>
              <a:t>	</a:t>
            </a:r>
            <a:r>
              <a:rPr kumimoji="1"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根据判断条件，决定表达式的值</a:t>
            </a:r>
          </a:p>
          <a:p>
            <a:pPr eaLnBrk="1" hangingPunct="1">
              <a:lnSpc>
                <a:spcPct val="150000"/>
              </a:lnSpc>
              <a:buFont typeface="Monotype Sorts" pitchFamily="2" charset="2"/>
              <a:buNone/>
              <a:defRPr/>
            </a:pPr>
            <a:r>
              <a:rPr kumimoji="1"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	不改变程序语句执行流程</a:t>
            </a:r>
          </a:p>
          <a:p>
            <a:pPr eaLnBrk="1" hangingPunct="1">
              <a:defRPr/>
            </a:pPr>
            <a:endParaRPr kumimoji="1" lang="en-US" altLang="zh-CN" sz="2000" b="1">
              <a:latin typeface="Times New Roman" pitchFamily="18" charset="0"/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072066" y="2714620"/>
            <a:ext cx="2906713" cy="1047750"/>
            <a:chOff x="3352" y="2068"/>
            <a:chExt cx="1831" cy="660"/>
          </a:xfrm>
        </p:grpSpPr>
        <p:sp>
          <p:nvSpPr>
            <p:cNvPr id="57350" name="AutoShape 9"/>
            <p:cNvSpPr>
              <a:spLocks noChangeArrowheads="1"/>
            </p:cNvSpPr>
            <p:nvPr/>
          </p:nvSpPr>
          <p:spPr bwMode="auto">
            <a:xfrm>
              <a:off x="3552" y="2233"/>
              <a:ext cx="1471" cy="495"/>
            </a:xfrm>
            <a:prstGeom prst="irregularSeal1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 b="1" i="1">
                  <a:solidFill>
                    <a:srgbClr val="CC0000"/>
                  </a:solidFill>
                  <a:latin typeface="Times New Roman" pitchFamily="18" charset="0"/>
                </a:rPr>
                <a:t>                     </a:t>
              </a:r>
              <a:endParaRPr kumimoji="1" lang="en-US" altLang="zh-CN" sz="1600" i="1">
                <a:latin typeface="Times New Roman" pitchFamily="18" charset="0"/>
              </a:endParaRPr>
            </a:p>
          </p:txBody>
        </p:sp>
        <p:sp>
          <p:nvSpPr>
            <p:cNvPr id="57351" name="AutoShape 10"/>
            <p:cNvSpPr>
              <a:spLocks noChangeArrowheads="1"/>
            </p:cNvSpPr>
            <p:nvPr/>
          </p:nvSpPr>
          <p:spPr bwMode="auto">
            <a:xfrm>
              <a:off x="3352" y="2068"/>
              <a:ext cx="1831" cy="602"/>
            </a:xfrm>
            <a:prstGeom prst="irregularSeal1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zh-CN" altLang="en-US" sz="2000" b="1" i="1">
                  <a:solidFill>
                    <a:srgbClr val="CC0000"/>
                  </a:solidFill>
                  <a:latin typeface="Times New Roman" pitchFamily="18" charset="0"/>
                </a:rPr>
                <a:t>比较条件运算</a:t>
              </a:r>
              <a:endParaRPr kumimoji="1" lang="zh-CN" altLang="en-US" sz="1600" i="1">
                <a:latin typeface="Times New Roman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143636" y="4000504"/>
            <a:ext cx="2428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>
                <a:solidFill>
                  <a:srgbClr val="FF0000"/>
                </a:solidFill>
              </a:rPr>
              <a:t>比较表达式变换为减法，由减法改变标志寄存器的位，由此产生一个逻辑值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9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9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9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570" grpId="0" autoUpdateAnimBg="0"/>
      <p:bldP spid="493574" grpId="0" animBg="1" autoUpdateAnimBg="0"/>
      <p:bldP spid="493575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5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2.1.1  if 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521222" name="Rectangle 6"/>
          <p:cNvSpPr>
            <a:spLocks noChangeArrowheads="1"/>
          </p:cNvSpPr>
          <p:nvPr/>
        </p:nvSpPr>
        <p:spPr bwMode="auto">
          <a:xfrm>
            <a:off x="6553200" y="1725613"/>
            <a:ext cx="175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None/>
            </a:pPr>
            <a:r>
              <a:rPr kumimoji="1" lang="zh-CN" altLang="en-US" sz="2000" b="1" i="1">
                <a:latin typeface="宋体" pitchFamily="2" charset="-122"/>
              </a:rPr>
              <a:t>控制流图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990600" y="963613"/>
            <a:ext cx="7086600" cy="5334000"/>
            <a:chOff x="624" y="768"/>
            <a:chExt cx="4464" cy="3360"/>
          </a:xfrm>
        </p:grpSpPr>
        <p:sp>
          <p:nvSpPr>
            <p:cNvPr id="83974" name="Text Box 8"/>
            <p:cNvSpPr txBox="1">
              <a:spLocks noChangeArrowheads="1"/>
            </p:cNvSpPr>
            <p:nvPr/>
          </p:nvSpPr>
          <p:spPr bwMode="auto">
            <a:xfrm>
              <a:off x="789" y="1410"/>
              <a:ext cx="342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 b="1">
                  <a:solidFill>
                    <a:srgbClr val="009900"/>
                  </a:solidFill>
                  <a:latin typeface="Times New Roman" pitchFamily="18" charset="0"/>
                </a:rPr>
                <a:t>true</a:t>
              </a:r>
            </a:p>
          </p:txBody>
        </p:sp>
        <p:sp>
          <p:nvSpPr>
            <p:cNvPr id="83975" name="Text Box 9"/>
            <p:cNvSpPr txBox="1">
              <a:spLocks noChangeArrowheads="1"/>
            </p:cNvSpPr>
            <p:nvPr/>
          </p:nvSpPr>
          <p:spPr bwMode="auto">
            <a:xfrm>
              <a:off x="1647" y="1074"/>
              <a:ext cx="364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 b="1">
                  <a:solidFill>
                    <a:srgbClr val="CC0000"/>
                  </a:solidFill>
                  <a:latin typeface="Times New Roman" pitchFamily="18" charset="0"/>
                </a:rPr>
                <a:t>false</a:t>
              </a:r>
            </a:p>
          </p:txBody>
        </p:sp>
        <p:sp>
          <p:nvSpPr>
            <p:cNvPr id="83976" name="Text Box 10"/>
            <p:cNvSpPr txBox="1">
              <a:spLocks noChangeArrowheads="1"/>
            </p:cNvSpPr>
            <p:nvPr/>
          </p:nvSpPr>
          <p:spPr bwMode="auto">
            <a:xfrm>
              <a:off x="1660" y="1833"/>
              <a:ext cx="342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 b="1">
                  <a:solidFill>
                    <a:srgbClr val="009900"/>
                  </a:solidFill>
                  <a:latin typeface="Times New Roman" pitchFamily="18" charset="0"/>
                </a:rPr>
                <a:t>true</a:t>
              </a:r>
            </a:p>
          </p:txBody>
        </p:sp>
        <p:sp>
          <p:nvSpPr>
            <p:cNvPr id="83977" name="Text Box 11"/>
            <p:cNvSpPr txBox="1">
              <a:spLocks noChangeArrowheads="1"/>
            </p:cNvSpPr>
            <p:nvPr/>
          </p:nvSpPr>
          <p:spPr bwMode="auto">
            <a:xfrm>
              <a:off x="2510" y="2226"/>
              <a:ext cx="342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 b="1">
                  <a:solidFill>
                    <a:srgbClr val="009900"/>
                  </a:solidFill>
                  <a:latin typeface="Times New Roman" pitchFamily="18" charset="0"/>
                </a:rPr>
                <a:t>true</a:t>
              </a:r>
            </a:p>
          </p:txBody>
        </p:sp>
        <p:sp>
          <p:nvSpPr>
            <p:cNvPr id="83978" name="Text Box 12"/>
            <p:cNvSpPr txBox="1">
              <a:spLocks noChangeArrowheads="1"/>
            </p:cNvSpPr>
            <p:nvPr/>
          </p:nvSpPr>
          <p:spPr bwMode="auto">
            <a:xfrm>
              <a:off x="3374" y="2649"/>
              <a:ext cx="342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 b="1">
                  <a:solidFill>
                    <a:srgbClr val="009900"/>
                  </a:solidFill>
                  <a:latin typeface="Times New Roman" pitchFamily="18" charset="0"/>
                </a:rPr>
                <a:t>true</a:t>
              </a:r>
            </a:p>
          </p:txBody>
        </p:sp>
        <p:sp>
          <p:nvSpPr>
            <p:cNvPr id="83979" name="Text Box 13"/>
            <p:cNvSpPr txBox="1">
              <a:spLocks noChangeArrowheads="1"/>
            </p:cNvSpPr>
            <p:nvPr/>
          </p:nvSpPr>
          <p:spPr bwMode="auto">
            <a:xfrm>
              <a:off x="2501" y="1497"/>
              <a:ext cx="364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 b="1">
                  <a:solidFill>
                    <a:srgbClr val="CC0000"/>
                  </a:solidFill>
                  <a:latin typeface="Times New Roman" pitchFamily="18" charset="0"/>
                </a:rPr>
                <a:t>false</a:t>
              </a:r>
            </a:p>
          </p:txBody>
        </p:sp>
        <p:sp>
          <p:nvSpPr>
            <p:cNvPr id="83980" name="Text Box 14"/>
            <p:cNvSpPr txBox="1">
              <a:spLocks noChangeArrowheads="1"/>
            </p:cNvSpPr>
            <p:nvPr/>
          </p:nvSpPr>
          <p:spPr bwMode="auto">
            <a:xfrm>
              <a:off x="3365" y="1881"/>
              <a:ext cx="364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 b="1">
                  <a:solidFill>
                    <a:srgbClr val="CC0000"/>
                  </a:solidFill>
                  <a:latin typeface="Times New Roman" pitchFamily="18" charset="0"/>
                </a:rPr>
                <a:t>false</a:t>
              </a:r>
            </a:p>
          </p:txBody>
        </p:sp>
        <p:sp>
          <p:nvSpPr>
            <p:cNvPr id="83981" name="Text Box 15"/>
            <p:cNvSpPr txBox="1">
              <a:spLocks noChangeArrowheads="1"/>
            </p:cNvSpPr>
            <p:nvPr/>
          </p:nvSpPr>
          <p:spPr bwMode="auto">
            <a:xfrm>
              <a:off x="4239" y="2274"/>
              <a:ext cx="364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 b="1">
                  <a:solidFill>
                    <a:srgbClr val="CC0000"/>
                  </a:solidFill>
                  <a:latin typeface="Times New Roman" pitchFamily="18" charset="0"/>
                </a:rPr>
                <a:t>false</a:t>
              </a:r>
            </a:p>
          </p:txBody>
        </p:sp>
        <p:sp>
          <p:nvSpPr>
            <p:cNvPr id="83982" name="AutoShape 16"/>
            <p:cNvSpPr>
              <a:spLocks noChangeArrowheads="1"/>
            </p:cNvSpPr>
            <p:nvPr/>
          </p:nvSpPr>
          <p:spPr bwMode="auto">
            <a:xfrm>
              <a:off x="624" y="1104"/>
              <a:ext cx="1028" cy="344"/>
            </a:xfrm>
            <a:prstGeom prst="flowChartDecision">
              <a:avLst/>
            </a:prstGeom>
            <a:solidFill>
              <a:srgbClr val="FFFF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400" b="1">
                  <a:latin typeface="宋体" pitchFamily="2" charset="-122"/>
                </a:rPr>
                <a:t>S &lt; 100?</a:t>
              </a:r>
            </a:p>
          </p:txBody>
        </p:sp>
        <p:sp>
          <p:nvSpPr>
            <p:cNvPr id="83983" name="AutoShape 17"/>
            <p:cNvSpPr>
              <a:spLocks noChangeArrowheads="1"/>
            </p:cNvSpPr>
            <p:nvPr/>
          </p:nvSpPr>
          <p:spPr bwMode="auto">
            <a:xfrm>
              <a:off x="1496" y="1517"/>
              <a:ext cx="1028" cy="344"/>
            </a:xfrm>
            <a:prstGeom prst="flowChartDecision">
              <a:avLst/>
            </a:prstGeom>
            <a:solidFill>
              <a:srgbClr val="FFFF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400" b="1">
                  <a:latin typeface="宋体" pitchFamily="2" charset="-122"/>
                </a:rPr>
                <a:t>S &lt; 200?</a:t>
              </a:r>
              <a:endParaRPr kumimoji="1" lang="en-US" altLang="zh-CN" sz="1600" b="1">
                <a:latin typeface="Times New Roman" pitchFamily="18" charset="0"/>
              </a:endParaRPr>
            </a:p>
          </p:txBody>
        </p:sp>
        <p:sp>
          <p:nvSpPr>
            <p:cNvPr id="83984" name="Line 18"/>
            <p:cNvSpPr>
              <a:spLocks noChangeShapeType="1"/>
            </p:cNvSpPr>
            <p:nvPr/>
          </p:nvSpPr>
          <p:spPr bwMode="auto">
            <a:xfrm>
              <a:off x="1669" y="1296"/>
              <a:ext cx="363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3985" name="Line 19"/>
            <p:cNvSpPr>
              <a:spLocks noChangeShapeType="1"/>
            </p:cNvSpPr>
            <p:nvPr/>
          </p:nvSpPr>
          <p:spPr bwMode="auto">
            <a:xfrm>
              <a:off x="2016" y="1296"/>
              <a:ext cx="0" cy="24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3986" name="AutoShape 20"/>
            <p:cNvSpPr>
              <a:spLocks noChangeArrowheads="1"/>
            </p:cNvSpPr>
            <p:nvPr/>
          </p:nvSpPr>
          <p:spPr bwMode="auto">
            <a:xfrm>
              <a:off x="2360" y="1931"/>
              <a:ext cx="1028" cy="344"/>
            </a:xfrm>
            <a:prstGeom prst="flowChartDecision">
              <a:avLst/>
            </a:prstGeom>
            <a:solidFill>
              <a:srgbClr val="FFFF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400" b="1">
                  <a:latin typeface="宋体" pitchFamily="2" charset="-122"/>
                </a:rPr>
                <a:t>S &lt; 300?</a:t>
              </a:r>
              <a:endParaRPr kumimoji="1" lang="en-US" altLang="zh-CN" sz="1600" b="1">
                <a:latin typeface="Times New Roman" pitchFamily="18" charset="0"/>
              </a:endParaRPr>
            </a:p>
          </p:txBody>
        </p:sp>
        <p:sp>
          <p:nvSpPr>
            <p:cNvPr id="83987" name="Line 21"/>
            <p:cNvSpPr>
              <a:spLocks noChangeShapeType="1"/>
            </p:cNvSpPr>
            <p:nvPr/>
          </p:nvSpPr>
          <p:spPr bwMode="auto">
            <a:xfrm>
              <a:off x="2533" y="1680"/>
              <a:ext cx="363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3988" name="Line 22"/>
            <p:cNvSpPr>
              <a:spLocks noChangeShapeType="1"/>
            </p:cNvSpPr>
            <p:nvPr/>
          </p:nvSpPr>
          <p:spPr bwMode="auto">
            <a:xfrm>
              <a:off x="2880" y="1680"/>
              <a:ext cx="0" cy="24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3989" name="AutoShape 23"/>
            <p:cNvSpPr>
              <a:spLocks noChangeArrowheads="1"/>
            </p:cNvSpPr>
            <p:nvPr/>
          </p:nvSpPr>
          <p:spPr bwMode="auto">
            <a:xfrm>
              <a:off x="3216" y="2333"/>
              <a:ext cx="1028" cy="344"/>
            </a:xfrm>
            <a:prstGeom prst="flowChartDecision">
              <a:avLst/>
            </a:prstGeom>
            <a:solidFill>
              <a:srgbClr val="FFFF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400" b="1">
                  <a:latin typeface="宋体" pitchFamily="2" charset="-122"/>
                </a:rPr>
                <a:t>S &lt; 400?</a:t>
              </a:r>
              <a:endParaRPr kumimoji="1" lang="en-US" altLang="zh-CN" sz="1600" b="1">
                <a:latin typeface="Times New Roman" pitchFamily="18" charset="0"/>
              </a:endParaRPr>
            </a:p>
          </p:txBody>
        </p:sp>
        <p:sp>
          <p:nvSpPr>
            <p:cNvPr id="83990" name="Line 24"/>
            <p:cNvSpPr>
              <a:spLocks noChangeShapeType="1"/>
            </p:cNvSpPr>
            <p:nvPr/>
          </p:nvSpPr>
          <p:spPr bwMode="auto">
            <a:xfrm>
              <a:off x="3389" y="2112"/>
              <a:ext cx="363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3991" name="AutoShape 25"/>
            <p:cNvSpPr>
              <a:spLocks noChangeArrowheads="1"/>
            </p:cNvSpPr>
            <p:nvPr/>
          </p:nvSpPr>
          <p:spPr bwMode="auto">
            <a:xfrm>
              <a:off x="757" y="2938"/>
              <a:ext cx="720" cy="210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400" b="1">
                  <a:latin typeface="宋体" pitchFamily="2" charset="-122"/>
                </a:rPr>
                <a:t>P = 30</a:t>
              </a:r>
            </a:p>
          </p:txBody>
        </p:sp>
        <p:sp>
          <p:nvSpPr>
            <p:cNvPr id="83992" name="AutoShape 26"/>
            <p:cNvSpPr>
              <a:spLocks noChangeArrowheads="1"/>
            </p:cNvSpPr>
            <p:nvPr/>
          </p:nvSpPr>
          <p:spPr bwMode="auto">
            <a:xfrm>
              <a:off x="4368" y="2938"/>
              <a:ext cx="720" cy="210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400" b="1">
                  <a:latin typeface="宋体" pitchFamily="2" charset="-122"/>
                </a:rPr>
                <a:t>P = 20</a:t>
              </a:r>
              <a:endParaRPr kumimoji="1" lang="en-US" altLang="zh-CN" sz="1400" b="1">
                <a:latin typeface="Times New Roman" pitchFamily="18" charset="0"/>
              </a:endParaRPr>
            </a:p>
          </p:txBody>
        </p:sp>
        <p:sp>
          <p:nvSpPr>
            <p:cNvPr id="83993" name="AutoShape 27"/>
            <p:cNvSpPr>
              <a:spLocks noChangeArrowheads="1"/>
            </p:cNvSpPr>
            <p:nvPr/>
          </p:nvSpPr>
          <p:spPr bwMode="auto">
            <a:xfrm>
              <a:off x="3408" y="2938"/>
              <a:ext cx="720" cy="210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400" b="1">
                  <a:latin typeface="宋体" pitchFamily="2" charset="-122"/>
                </a:rPr>
                <a:t>P = 22.5</a:t>
              </a:r>
              <a:endParaRPr kumimoji="1" lang="en-US" altLang="zh-CN" sz="1400" b="1">
                <a:latin typeface="Times New Roman" pitchFamily="18" charset="0"/>
              </a:endParaRPr>
            </a:p>
          </p:txBody>
        </p:sp>
        <p:sp>
          <p:nvSpPr>
            <p:cNvPr id="83994" name="AutoShape 28"/>
            <p:cNvSpPr>
              <a:spLocks noChangeArrowheads="1"/>
            </p:cNvSpPr>
            <p:nvPr/>
          </p:nvSpPr>
          <p:spPr bwMode="auto">
            <a:xfrm>
              <a:off x="2533" y="2938"/>
              <a:ext cx="720" cy="210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400" b="1">
                  <a:latin typeface="宋体" pitchFamily="2" charset="-122"/>
                </a:rPr>
                <a:t>P = 25</a:t>
              </a:r>
              <a:endParaRPr kumimoji="1" lang="en-US" altLang="zh-CN" sz="1400" b="1">
                <a:latin typeface="Times New Roman" pitchFamily="18" charset="0"/>
              </a:endParaRPr>
            </a:p>
          </p:txBody>
        </p:sp>
        <p:sp>
          <p:nvSpPr>
            <p:cNvPr id="83995" name="AutoShape 29"/>
            <p:cNvSpPr>
              <a:spLocks noChangeArrowheads="1"/>
            </p:cNvSpPr>
            <p:nvPr/>
          </p:nvSpPr>
          <p:spPr bwMode="auto">
            <a:xfrm>
              <a:off x="1669" y="2938"/>
              <a:ext cx="720" cy="210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400" b="1">
                  <a:latin typeface="宋体" pitchFamily="2" charset="-122"/>
                </a:rPr>
                <a:t>P = 27.5</a:t>
              </a:r>
              <a:endParaRPr kumimoji="1" lang="en-US" altLang="zh-CN" sz="1400" b="1">
                <a:latin typeface="Times New Roman" pitchFamily="18" charset="0"/>
              </a:endParaRPr>
            </a:p>
          </p:txBody>
        </p:sp>
        <p:sp>
          <p:nvSpPr>
            <p:cNvPr id="83996" name="Line 30"/>
            <p:cNvSpPr>
              <a:spLocks noChangeShapeType="1"/>
            </p:cNvSpPr>
            <p:nvPr/>
          </p:nvSpPr>
          <p:spPr bwMode="auto">
            <a:xfrm>
              <a:off x="1141" y="768"/>
              <a:ext cx="0" cy="33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3997" name="Line 31"/>
            <p:cNvSpPr>
              <a:spLocks noChangeShapeType="1"/>
            </p:cNvSpPr>
            <p:nvPr/>
          </p:nvSpPr>
          <p:spPr bwMode="auto">
            <a:xfrm>
              <a:off x="1141" y="1440"/>
              <a:ext cx="0" cy="14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3998" name="Line 32"/>
            <p:cNvSpPr>
              <a:spLocks noChangeShapeType="1"/>
            </p:cNvSpPr>
            <p:nvPr/>
          </p:nvSpPr>
          <p:spPr bwMode="auto">
            <a:xfrm>
              <a:off x="2016" y="1872"/>
              <a:ext cx="0" cy="106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3999" name="Line 33"/>
            <p:cNvSpPr>
              <a:spLocks noChangeShapeType="1"/>
            </p:cNvSpPr>
            <p:nvPr/>
          </p:nvSpPr>
          <p:spPr bwMode="auto">
            <a:xfrm flipH="1">
              <a:off x="2880" y="2256"/>
              <a:ext cx="0" cy="67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4000" name="Line 34"/>
            <p:cNvSpPr>
              <a:spLocks noChangeShapeType="1"/>
            </p:cNvSpPr>
            <p:nvPr/>
          </p:nvSpPr>
          <p:spPr bwMode="auto">
            <a:xfrm>
              <a:off x="3744" y="2688"/>
              <a:ext cx="0" cy="24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4001" name="Line 35"/>
            <p:cNvSpPr>
              <a:spLocks noChangeShapeType="1"/>
            </p:cNvSpPr>
            <p:nvPr/>
          </p:nvSpPr>
          <p:spPr bwMode="auto">
            <a:xfrm>
              <a:off x="4272" y="2496"/>
              <a:ext cx="48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4002" name="Line 36"/>
            <p:cNvSpPr>
              <a:spLocks noChangeShapeType="1"/>
            </p:cNvSpPr>
            <p:nvPr/>
          </p:nvSpPr>
          <p:spPr bwMode="auto">
            <a:xfrm>
              <a:off x="4752" y="2496"/>
              <a:ext cx="0" cy="43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4003" name="Line 37"/>
            <p:cNvSpPr>
              <a:spLocks noChangeShapeType="1"/>
            </p:cNvSpPr>
            <p:nvPr/>
          </p:nvSpPr>
          <p:spPr bwMode="auto">
            <a:xfrm>
              <a:off x="1141" y="3168"/>
              <a:ext cx="0" cy="24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4004" name="Line 38"/>
            <p:cNvSpPr>
              <a:spLocks noChangeShapeType="1"/>
            </p:cNvSpPr>
            <p:nvPr/>
          </p:nvSpPr>
          <p:spPr bwMode="auto">
            <a:xfrm>
              <a:off x="2005" y="3168"/>
              <a:ext cx="0" cy="24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4005" name="Line 39"/>
            <p:cNvSpPr>
              <a:spLocks noChangeShapeType="1"/>
            </p:cNvSpPr>
            <p:nvPr/>
          </p:nvSpPr>
          <p:spPr bwMode="auto">
            <a:xfrm>
              <a:off x="2869" y="3168"/>
              <a:ext cx="0" cy="24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4006" name="Line 40"/>
            <p:cNvSpPr>
              <a:spLocks noChangeShapeType="1"/>
            </p:cNvSpPr>
            <p:nvPr/>
          </p:nvSpPr>
          <p:spPr bwMode="auto">
            <a:xfrm>
              <a:off x="3744" y="3168"/>
              <a:ext cx="0" cy="24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4007" name="Line 41"/>
            <p:cNvSpPr>
              <a:spLocks noChangeShapeType="1"/>
            </p:cNvSpPr>
            <p:nvPr/>
          </p:nvSpPr>
          <p:spPr bwMode="auto">
            <a:xfrm>
              <a:off x="4752" y="3168"/>
              <a:ext cx="0" cy="24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4008" name="Line 42"/>
            <p:cNvSpPr>
              <a:spLocks noChangeShapeType="1"/>
            </p:cNvSpPr>
            <p:nvPr/>
          </p:nvSpPr>
          <p:spPr bwMode="auto">
            <a:xfrm>
              <a:off x="2869" y="3408"/>
              <a:ext cx="0" cy="24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4009" name="Line 43"/>
            <p:cNvSpPr>
              <a:spLocks noChangeShapeType="1"/>
            </p:cNvSpPr>
            <p:nvPr/>
          </p:nvSpPr>
          <p:spPr bwMode="auto">
            <a:xfrm>
              <a:off x="1141" y="3408"/>
              <a:ext cx="3611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4010" name="AutoShape 44"/>
            <p:cNvSpPr>
              <a:spLocks noChangeArrowheads="1"/>
            </p:cNvSpPr>
            <p:nvPr/>
          </p:nvSpPr>
          <p:spPr bwMode="auto">
            <a:xfrm>
              <a:off x="2352" y="3658"/>
              <a:ext cx="1056" cy="230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 b="1">
                  <a:latin typeface="宋体" pitchFamily="2" charset="-122"/>
                </a:rPr>
                <a:t>t = p * w * s</a:t>
              </a:r>
              <a:endParaRPr kumimoji="1" lang="en-US" altLang="zh-CN" sz="1400" b="1">
                <a:solidFill>
                  <a:schemeClr val="hlink"/>
                </a:solidFill>
                <a:latin typeface="Times New Roman" pitchFamily="18" charset="0"/>
              </a:endParaRPr>
            </a:p>
          </p:txBody>
        </p:sp>
        <p:sp>
          <p:nvSpPr>
            <p:cNvPr id="84011" name="Line 45"/>
            <p:cNvSpPr>
              <a:spLocks noChangeShapeType="1"/>
            </p:cNvSpPr>
            <p:nvPr/>
          </p:nvSpPr>
          <p:spPr bwMode="auto">
            <a:xfrm>
              <a:off x="2880" y="3888"/>
              <a:ext cx="0" cy="24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4012" name="Line 46"/>
            <p:cNvSpPr>
              <a:spLocks noChangeShapeType="1"/>
            </p:cNvSpPr>
            <p:nvPr/>
          </p:nvSpPr>
          <p:spPr bwMode="auto">
            <a:xfrm>
              <a:off x="3744" y="2112"/>
              <a:ext cx="0" cy="24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83973" name="Rectangle 4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-26988"/>
            <a:ext cx="1104900" cy="228601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2.1.1  if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21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222" grpId="0" build="p" autoUpdateAnimBg="0" advAuto="200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5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2.1.1  if 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grpSp>
        <p:nvGrpSpPr>
          <p:cNvPr id="84995" name="Group 6"/>
          <p:cNvGrpSpPr>
            <a:grpSpLocks/>
          </p:cNvGrpSpPr>
          <p:nvPr/>
        </p:nvGrpSpPr>
        <p:grpSpPr bwMode="auto">
          <a:xfrm>
            <a:off x="4114800" y="1192213"/>
            <a:ext cx="4900613" cy="3581400"/>
            <a:chOff x="2577" y="816"/>
            <a:chExt cx="3087" cy="2352"/>
          </a:xfrm>
        </p:grpSpPr>
        <p:sp>
          <p:nvSpPr>
            <p:cNvPr id="84999" name="Text Box 7"/>
            <p:cNvSpPr txBox="1">
              <a:spLocks noChangeArrowheads="1"/>
            </p:cNvSpPr>
            <p:nvPr/>
          </p:nvSpPr>
          <p:spPr bwMode="auto">
            <a:xfrm>
              <a:off x="2709" y="1261"/>
              <a:ext cx="257" cy="16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000" b="1">
                  <a:solidFill>
                    <a:srgbClr val="B2B2B2"/>
                  </a:solidFill>
                  <a:latin typeface="Times New Roman" pitchFamily="18" charset="0"/>
                </a:rPr>
                <a:t>true</a:t>
              </a:r>
              <a:endParaRPr kumimoji="1" lang="en-US" altLang="zh-CN" sz="1000">
                <a:solidFill>
                  <a:srgbClr val="B2B2B2"/>
                </a:solidFill>
                <a:latin typeface="Times New Roman" pitchFamily="18" charset="0"/>
              </a:endParaRPr>
            </a:p>
          </p:txBody>
        </p:sp>
        <p:sp>
          <p:nvSpPr>
            <p:cNvPr id="85000" name="Text Box 8"/>
            <p:cNvSpPr txBox="1">
              <a:spLocks noChangeArrowheads="1"/>
            </p:cNvSpPr>
            <p:nvPr/>
          </p:nvSpPr>
          <p:spPr bwMode="auto">
            <a:xfrm>
              <a:off x="3296" y="1025"/>
              <a:ext cx="270" cy="16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000" b="1">
                  <a:solidFill>
                    <a:srgbClr val="B2B2B2"/>
                  </a:solidFill>
                  <a:latin typeface="Times New Roman" pitchFamily="18" charset="0"/>
                </a:rPr>
                <a:t>false</a:t>
              </a:r>
            </a:p>
          </p:txBody>
        </p:sp>
        <p:sp>
          <p:nvSpPr>
            <p:cNvPr id="85001" name="Text Box 9"/>
            <p:cNvSpPr txBox="1">
              <a:spLocks noChangeArrowheads="1"/>
            </p:cNvSpPr>
            <p:nvPr/>
          </p:nvSpPr>
          <p:spPr bwMode="auto">
            <a:xfrm>
              <a:off x="3309" y="1557"/>
              <a:ext cx="257" cy="16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000" b="1">
                  <a:solidFill>
                    <a:srgbClr val="B2B2B2"/>
                  </a:solidFill>
                  <a:latin typeface="Times New Roman" pitchFamily="18" charset="0"/>
                </a:rPr>
                <a:t>true</a:t>
              </a:r>
              <a:endParaRPr kumimoji="1" lang="en-US" altLang="zh-CN" sz="1000">
                <a:solidFill>
                  <a:srgbClr val="B2B2B2"/>
                </a:solidFill>
                <a:latin typeface="Times New Roman" pitchFamily="18" charset="0"/>
              </a:endParaRPr>
            </a:p>
          </p:txBody>
        </p:sp>
        <p:sp>
          <p:nvSpPr>
            <p:cNvPr id="85002" name="Text Box 10"/>
            <p:cNvSpPr txBox="1">
              <a:spLocks noChangeArrowheads="1"/>
            </p:cNvSpPr>
            <p:nvPr/>
          </p:nvSpPr>
          <p:spPr bwMode="auto">
            <a:xfrm>
              <a:off x="3890" y="1831"/>
              <a:ext cx="257" cy="16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000" b="1">
                  <a:solidFill>
                    <a:srgbClr val="B2B2B2"/>
                  </a:solidFill>
                  <a:latin typeface="Times New Roman" pitchFamily="18" charset="0"/>
                </a:rPr>
                <a:t>true</a:t>
              </a:r>
              <a:endParaRPr kumimoji="1" lang="en-US" altLang="zh-CN" sz="1000">
                <a:solidFill>
                  <a:srgbClr val="B2B2B2"/>
                </a:solidFill>
                <a:latin typeface="Times New Roman" pitchFamily="18" charset="0"/>
              </a:endParaRPr>
            </a:p>
          </p:txBody>
        </p:sp>
        <p:sp>
          <p:nvSpPr>
            <p:cNvPr id="85003" name="Text Box 11"/>
            <p:cNvSpPr txBox="1">
              <a:spLocks noChangeArrowheads="1"/>
            </p:cNvSpPr>
            <p:nvPr/>
          </p:nvSpPr>
          <p:spPr bwMode="auto">
            <a:xfrm>
              <a:off x="4481" y="2128"/>
              <a:ext cx="257" cy="16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000" b="1">
                  <a:solidFill>
                    <a:srgbClr val="B2B2B2"/>
                  </a:solidFill>
                  <a:latin typeface="Times New Roman" pitchFamily="18" charset="0"/>
                </a:rPr>
                <a:t>true</a:t>
              </a:r>
              <a:endParaRPr kumimoji="1" lang="en-US" altLang="zh-CN" sz="1000">
                <a:solidFill>
                  <a:srgbClr val="B2B2B2"/>
                </a:solidFill>
                <a:latin typeface="Times New Roman" pitchFamily="18" charset="0"/>
              </a:endParaRPr>
            </a:p>
          </p:txBody>
        </p:sp>
        <p:sp>
          <p:nvSpPr>
            <p:cNvPr id="85004" name="Text Box 12"/>
            <p:cNvSpPr txBox="1">
              <a:spLocks noChangeArrowheads="1"/>
            </p:cNvSpPr>
            <p:nvPr/>
          </p:nvSpPr>
          <p:spPr bwMode="auto">
            <a:xfrm>
              <a:off x="3883" y="1322"/>
              <a:ext cx="270" cy="16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000" b="1">
                  <a:solidFill>
                    <a:srgbClr val="B2B2B2"/>
                  </a:solidFill>
                  <a:latin typeface="Times New Roman" pitchFamily="18" charset="0"/>
                </a:rPr>
                <a:t>false</a:t>
              </a:r>
            </a:p>
          </p:txBody>
        </p:sp>
        <p:sp>
          <p:nvSpPr>
            <p:cNvPr id="85005" name="Text Box 13"/>
            <p:cNvSpPr txBox="1">
              <a:spLocks noChangeArrowheads="1"/>
            </p:cNvSpPr>
            <p:nvPr/>
          </p:nvSpPr>
          <p:spPr bwMode="auto">
            <a:xfrm>
              <a:off x="4476" y="1590"/>
              <a:ext cx="270" cy="16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000" b="1">
                  <a:solidFill>
                    <a:srgbClr val="B2B2B2"/>
                  </a:solidFill>
                  <a:latin typeface="Times New Roman" pitchFamily="18" charset="0"/>
                </a:rPr>
                <a:t>false</a:t>
              </a:r>
            </a:p>
          </p:txBody>
        </p:sp>
        <p:sp>
          <p:nvSpPr>
            <p:cNvPr id="85006" name="Text Box 14"/>
            <p:cNvSpPr txBox="1">
              <a:spLocks noChangeArrowheads="1"/>
            </p:cNvSpPr>
            <p:nvPr/>
          </p:nvSpPr>
          <p:spPr bwMode="auto">
            <a:xfrm>
              <a:off x="5074" y="1865"/>
              <a:ext cx="270" cy="16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000" b="1">
                  <a:solidFill>
                    <a:srgbClr val="B2B2B2"/>
                  </a:solidFill>
                  <a:latin typeface="Times New Roman" pitchFamily="18" charset="0"/>
                </a:rPr>
                <a:t>false</a:t>
              </a:r>
            </a:p>
          </p:txBody>
        </p:sp>
        <p:grpSp>
          <p:nvGrpSpPr>
            <p:cNvPr id="85007" name="Group 15"/>
            <p:cNvGrpSpPr>
              <a:grpSpLocks/>
            </p:cNvGrpSpPr>
            <p:nvPr/>
          </p:nvGrpSpPr>
          <p:grpSpPr bwMode="auto">
            <a:xfrm>
              <a:off x="2577" y="816"/>
              <a:ext cx="3087" cy="2352"/>
              <a:chOff x="581" y="768"/>
              <a:chExt cx="4507" cy="3360"/>
            </a:xfrm>
          </p:grpSpPr>
          <p:grpSp>
            <p:nvGrpSpPr>
              <p:cNvPr id="85008" name="Group 16"/>
              <p:cNvGrpSpPr>
                <a:grpSpLocks/>
              </p:cNvGrpSpPr>
              <p:nvPr/>
            </p:nvGrpSpPr>
            <p:grpSpPr bwMode="auto">
              <a:xfrm>
                <a:off x="581" y="768"/>
                <a:ext cx="4507" cy="2880"/>
                <a:chOff x="581" y="768"/>
                <a:chExt cx="4507" cy="2880"/>
              </a:xfrm>
            </p:grpSpPr>
            <p:sp>
              <p:nvSpPr>
                <p:cNvPr id="85011" name="AutoShape 17"/>
                <p:cNvSpPr>
                  <a:spLocks noChangeArrowheads="1"/>
                </p:cNvSpPr>
                <p:nvPr/>
              </p:nvSpPr>
              <p:spPr bwMode="auto">
                <a:xfrm>
                  <a:off x="581" y="1078"/>
                  <a:ext cx="1127" cy="399"/>
                </a:xfrm>
                <a:prstGeom prst="flowChartDecision">
                  <a:avLst/>
                </a:prstGeom>
                <a:solidFill>
                  <a:srgbClr val="FFFFFF"/>
                </a:solidFill>
                <a:ln w="28575">
                  <a:solidFill>
                    <a:srgbClr val="B2B2B2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000" b="1">
                      <a:solidFill>
                        <a:srgbClr val="B2B2B2"/>
                      </a:solidFill>
                      <a:latin typeface="宋体" pitchFamily="2" charset="-122"/>
                    </a:rPr>
                    <a:t>S &lt; 100?</a:t>
                  </a:r>
                  <a:endParaRPr kumimoji="1" lang="en-US" altLang="zh-CN" sz="1000">
                    <a:solidFill>
                      <a:srgbClr val="B2B2B2"/>
                    </a:solidFill>
                    <a:latin typeface="宋体" pitchFamily="2" charset="-122"/>
                  </a:endParaRPr>
                </a:p>
              </p:txBody>
            </p:sp>
            <p:grpSp>
              <p:nvGrpSpPr>
                <p:cNvPr id="85012" name="Group 18"/>
                <p:cNvGrpSpPr>
                  <a:grpSpLocks/>
                </p:cNvGrpSpPr>
                <p:nvPr/>
              </p:nvGrpSpPr>
              <p:grpSpPr bwMode="auto">
                <a:xfrm>
                  <a:off x="1448" y="1296"/>
                  <a:ext cx="1127" cy="595"/>
                  <a:chOff x="1603" y="1296"/>
                  <a:chExt cx="1127" cy="595"/>
                </a:xfrm>
              </p:grpSpPr>
              <p:sp>
                <p:nvSpPr>
                  <p:cNvPr id="85040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1603" y="1492"/>
                    <a:ext cx="1127" cy="399"/>
                  </a:xfrm>
                  <a:prstGeom prst="flowChartDecision">
                    <a:avLst/>
                  </a:prstGeom>
                  <a:solidFill>
                    <a:srgbClr val="FFFFFF"/>
                  </a:solidFill>
                  <a:ln w="28575">
                    <a:solidFill>
                      <a:srgbClr val="B2B2B2"/>
                    </a:solidFill>
                    <a:miter lim="800000"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000" b="1">
                        <a:solidFill>
                          <a:srgbClr val="B2B2B2"/>
                        </a:solidFill>
                        <a:latin typeface="宋体" pitchFamily="2" charset="-122"/>
                      </a:rPr>
                      <a:t>S &lt; 200?</a:t>
                    </a:r>
                    <a:endParaRPr kumimoji="1" lang="en-US" altLang="zh-CN" sz="1000">
                      <a:solidFill>
                        <a:srgbClr val="B2B2B2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5041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1296"/>
                    <a:ext cx="363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B2B2B2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5042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190" y="1296"/>
                    <a:ext cx="0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B2B2B2"/>
                    </a:solidFill>
                    <a:round/>
                    <a:headEnd/>
                    <a:tailEnd type="stealth" w="med" len="med"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5013" name="Group 22"/>
                <p:cNvGrpSpPr>
                  <a:grpSpLocks/>
                </p:cNvGrpSpPr>
                <p:nvPr/>
              </p:nvGrpSpPr>
              <p:grpSpPr bwMode="auto">
                <a:xfrm>
                  <a:off x="2315" y="1710"/>
                  <a:ext cx="1128" cy="594"/>
                  <a:chOff x="1606" y="1296"/>
                  <a:chExt cx="1128" cy="594"/>
                </a:xfrm>
              </p:grpSpPr>
              <p:sp>
                <p:nvSpPr>
                  <p:cNvPr id="85037" name="AutoShape 23"/>
                  <p:cNvSpPr>
                    <a:spLocks noChangeArrowheads="1"/>
                  </p:cNvSpPr>
                  <p:nvPr/>
                </p:nvSpPr>
                <p:spPr bwMode="auto">
                  <a:xfrm>
                    <a:off x="1606" y="1490"/>
                    <a:ext cx="1128" cy="400"/>
                  </a:xfrm>
                  <a:prstGeom prst="flowChartDecision">
                    <a:avLst/>
                  </a:prstGeom>
                  <a:solidFill>
                    <a:srgbClr val="FFFFFF"/>
                  </a:solidFill>
                  <a:ln w="28575">
                    <a:solidFill>
                      <a:srgbClr val="B2B2B2"/>
                    </a:solidFill>
                    <a:miter lim="800000"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000" b="1">
                        <a:solidFill>
                          <a:srgbClr val="B2B2B2"/>
                        </a:solidFill>
                        <a:latin typeface="宋体" pitchFamily="2" charset="-122"/>
                      </a:rPr>
                      <a:t>S &lt; 300?</a:t>
                    </a:r>
                    <a:endParaRPr kumimoji="1" lang="en-US" altLang="zh-CN" sz="1000">
                      <a:solidFill>
                        <a:srgbClr val="B2B2B2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5038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1296"/>
                    <a:ext cx="363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B2B2B2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5039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190" y="1296"/>
                    <a:ext cx="0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B2B2B2"/>
                    </a:solidFill>
                    <a:round/>
                    <a:headEnd/>
                    <a:tailEnd type="stealth" w="med" len="med"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5014" name="Group 26"/>
                <p:cNvGrpSpPr>
                  <a:grpSpLocks/>
                </p:cNvGrpSpPr>
                <p:nvPr/>
              </p:nvGrpSpPr>
              <p:grpSpPr bwMode="auto">
                <a:xfrm>
                  <a:off x="3170" y="2112"/>
                  <a:ext cx="1127" cy="597"/>
                  <a:chOff x="1605" y="1296"/>
                  <a:chExt cx="1127" cy="597"/>
                </a:xfrm>
              </p:grpSpPr>
              <p:sp>
                <p:nvSpPr>
                  <p:cNvPr id="85034" name="AutoShape 27"/>
                  <p:cNvSpPr>
                    <a:spLocks noChangeArrowheads="1"/>
                  </p:cNvSpPr>
                  <p:nvPr/>
                </p:nvSpPr>
                <p:spPr bwMode="auto">
                  <a:xfrm>
                    <a:off x="1605" y="1495"/>
                    <a:ext cx="1127" cy="398"/>
                  </a:xfrm>
                  <a:prstGeom prst="flowChartDecision">
                    <a:avLst/>
                  </a:prstGeom>
                  <a:solidFill>
                    <a:srgbClr val="FFFFFF"/>
                  </a:solidFill>
                  <a:ln w="28575">
                    <a:solidFill>
                      <a:srgbClr val="B2B2B2"/>
                    </a:solidFill>
                    <a:miter lim="800000"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000" b="1">
                        <a:solidFill>
                          <a:srgbClr val="B2B2B2"/>
                        </a:solidFill>
                        <a:latin typeface="宋体" pitchFamily="2" charset="-122"/>
                      </a:rPr>
                      <a:t>S &lt; 400?</a:t>
                    </a:r>
                    <a:endParaRPr kumimoji="1" lang="en-US" altLang="zh-CN" sz="1000">
                      <a:solidFill>
                        <a:srgbClr val="B2B2B2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5035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1296"/>
                    <a:ext cx="363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B2B2B2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5036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2190" y="1296"/>
                    <a:ext cx="0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B2B2B2"/>
                    </a:solidFill>
                    <a:round/>
                    <a:headEnd/>
                    <a:tailEnd type="stealth" w="med" len="med"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85015" name="AutoShape 30"/>
                <p:cNvSpPr>
                  <a:spLocks noChangeArrowheads="1"/>
                </p:cNvSpPr>
                <p:nvPr/>
              </p:nvSpPr>
              <p:spPr bwMode="auto">
                <a:xfrm>
                  <a:off x="756" y="2917"/>
                  <a:ext cx="721" cy="257"/>
                </a:xfrm>
                <a:prstGeom prst="flowChartProcess">
                  <a:avLst/>
                </a:prstGeom>
                <a:solidFill>
                  <a:srgbClr val="FFFFFF"/>
                </a:solidFill>
                <a:ln w="28575">
                  <a:solidFill>
                    <a:srgbClr val="B2B2B2"/>
                  </a:solidFill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000" b="1">
                      <a:solidFill>
                        <a:srgbClr val="B2B2B2"/>
                      </a:solidFill>
                      <a:latin typeface="宋体" pitchFamily="2" charset="-122"/>
                    </a:rPr>
                    <a:t>P = 30</a:t>
                  </a:r>
                </a:p>
              </p:txBody>
            </p:sp>
            <p:sp>
              <p:nvSpPr>
                <p:cNvPr id="85016" name="AutoShape 31"/>
                <p:cNvSpPr>
                  <a:spLocks noChangeArrowheads="1"/>
                </p:cNvSpPr>
                <p:nvPr/>
              </p:nvSpPr>
              <p:spPr bwMode="auto">
                <a:xfrm>
                  <a:off x="4368" y="2917"/>
                  <a:ext cx="720" cy="257"/>
                </a:xfrm>
                <a:prstGeom prst="flowChartProcess">
                  <a:avLst/>
                </a:prstGeom>
                <a:solidFill>
                  <a:srgbClr val="FFFFFF"/>
                </a:solidFill>
                <a:ln w="28575">
                  <a:solidFill>
                    <a:srgbClr val="B2B2B2"/>
                  </a:solidFill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000" b="1">
                      <a:solidFill>
                        <a:srgbClr val="B2B2B2"/>
                      </a:solidFill>
                      <a:latin typeface="宋体" pitchFamily="2" charset="-122"/>
                    </a:rPr>
                    <a:t>P = 20</a:t>
                  </a:r>
                  <a:endParaRPr kumimoji="1" lang="en-US" altLang="zh-CN" sz="1000">
                    <a:solidFill>
                      <a:srgbClr val="B2B2B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5017" name="AutoShape 32"/>
                <p:cNvSpPr>
                  <a:spLocks noChangeArrowheads="1"/>
                </p:cNvSpPr>
                <p:nvPr/>
              </p:nvSpPr>
              <p:spPr bwMode="auto">
                <a:xfrm>
                  <a:off x="3408" y="2917"/>
                  <a:ext cx="719" cy="257"/>
                </a:xfrm>
                <a:prstGeom prst="flowChartProcess">
                  <a:avLst/>
                </a:prstGeom>
                <a:solidFill>
                  <a:srgbClr val="FFFFFF"/>
                </a:solidFill>
                <a:ln w="28575">
                  <a:solidFill>
                    <a:srgbClr val="B2B2B2"/>
                  </a:solidFill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000" b="1">
                      <a:solidFill>
                        <a:srgbClr val="B2B2B2"/>
                      </a:solidFill>
                      <a:latin typeface="宋体" pitchFamily="2" charset="-122"/>
                    </a:rPr>
                    <a:t>P = 22.5</a:t>
                  </a:r>
                  <a:endParaRPr kumimoji="1" lang="en-US" altLang="zh-CN" sz="1000">
                    <a:solidFill>
                      <a:srgbClr val="B2B2B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5018" name="AutoShape 33"/>
                <p:cNvSpPr>
                  <a:spLocks noChangeArrowheads="1"/>
                </p:cNvSpPr>
                <p:nvPr/>
              </p:nvSpPr>
              <p:spPr bwMode="auto">
                <a:xfrm>
                  <a:off x="2533" y="2917"/>
                  <a:ext cx="720" cy="257"/>
                </a:xfrm>
                <a:prstGeom prst="flowChartProcess">
                  <a:avLst/>
                </a:prstGeom>
                <a:solidFill>
                  <a:srgbClr val="FFFFFF"/>
                </a:solidFill>
                <a:ln w="28575">
                  <a:solidFill>
                    <a:srgbClr val="B2B2B2"/>
                  </a:solidFill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000" b="1">
                      <a:solidFill>
                        <a:srgbClr val="B2B2B2"/>
                      </a:solidFill>
                      <a:latin typeface="宋体" pitchFamily="2" charset="-122"/>
                    </a:rPr>
                    <a:t>P = 25</a:t>
                  </a:r>
                  <a:endParaRPr kumimoji="1" lang="en-US" altLang="zh-CN" sz="1000">
                    <a:solidFill>
                      <a:srgbClr val="B2B2B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5019" name="AutoShape 34"/>
                <p:cNvSpPr>
                  <a:spLocks noChangeArrowheads="1"/>
                </p:cNvSpPr>
                <p:nvPr/>
              </p:nvSpPr>
              <p:spPr bwMode="auto">
                <a:xfrm>
                  <a:off x="1669" y="2917"/>
                  <a:ext cx="719" cy="257"/>
                </a:xfrm>
                <a:prstGeom prst="flowChartProcess">
                  <a:avLst/>
                </a:prstGeom>
                <a:solidFill>
                  <a:srgbClr val="FFFFFF"/>
                </a:solidFill>
                <a:ln w="28575">
                  <a:solidFill>
                    <a:srgbClr val="B2B2B2"/>
                  </a:solidFill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000" b="1">
                      <a:solidFill>
                        <a:srgbClr val="B2B2B2"/>
                      </a:solidFill>
                      <a:latin typeface="宋体" pitchFamily="2" charset="-122"/>
                    </a:rPr>
                    <a:t>P = 27.5</a:t>
                  </a:r>
                  <a:endParaRPr kumimoji="1" lang="en-US" altLang="zh-CN" sz="1000">
                    <a:solidFill>
                      <a:srgbClr val="B2B2B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5020" name="Line 35"/>
                <p:cNvSpPr>
                  <a:spLocks noChangeShapeType="1"/>
                </p:cNvSpPr>
                <p:nvPr/>
              </p:nvSpPr>
              <p:spPr bwMode="auto">
                <a:xfrm>
                  <a:off x="1141" y="768"/>
                  <a:ext cx="0" cy="336"/>
                </a:xfrm>
                <a:prstGeom prst="line">
                  <a:avLst/>
                </a:prstGeom>
                <a:noFill/>
                <a:ln w="28575">
                  <a:solidFill>
                    <a:srgbClr val="B2B2B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5021" name="Line 36"/>
                <p:cNvSpPr>
                  <a:spLocks noChangeShapeType="1"/>
                </p:cNvSpPr>
                <p:nvPr/>
              </p:nvSpPr>
              <p:spPr bwMode="auto">
                <a:xfrm>
                  <a:off x="1141" y="1440"/>
                  <a:ext cx="0" cy="1496"/>
                </a:xfrm>
                <a:prstGeom prst="line">
                  <a:avLst/>
                </a:prstGeom>
                <a:noFill/>
                <a:ln w="28575">
                  <a:solidFill>
                    <a:srgbClr val="B2B2B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5022" name="Line 37"/>
                <p:cNvSpPr>
                  <a:spLocks noChangeShapeType="1"/>
                </p:cNvSpPr>
                <p:nvPr/>
              </p:nvSpPr>
              <p:spPr bwMode="auto">
                <a:xfrm>
                  <a:off x="2016" y="1872"/>
                  <a:ext cx="0" cy="1065"/>
                </a:xfrm>
                <a:prstGeom prst="line">
                  <a:avLst/>
                </a:prstGeom>
                <a:noFill/>
                <a:ln w="28575">
                  <a:solidFill>
                    <a:srgbClr val="B2B2B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5023" name="Line 38"/>
                <p:cNvSpPr>
                  <a:spLocks noChangeShapeType="1"/>
                </p:cNvSpPr>
                <p:nvPr/>
              </p:nvSpPr>
              <p:spPr bwMode="auto">
                <a:xfrm>
                  <a:off x="2869" y="2304"/>
                  <a:ext cx="0" cy="624"/>
                </a:xfrm>
                <a:prstGeom prst="line">
                  <a:avLst/>
                </a:prstGeom>
                <a:noFill/>
                <a:ln w="28575">
                  <a:solidFill>
                    <a:srgbClr val="B2B2B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5024" name="Line 39"/>
                <p:cNvSpPr>
                  <a:spLocks noChangeShapeType="1"/>
                </p:cNvSpPr>
                <p:nvPr/>
              </p:nvSpPr>
              <p:spPr bwMode="auto">
                <a:xfrm>
                  <a:off x="3744" y="2688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B2B2B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5025" name="Line 40"/>
                <p:cNvSpPr>
                  <a:spLocks noChangeShapeType="1"/>
                </p:cNvSpPr>
                <p:nvPr/>
              </p:nvSpPr>
              <p:spPr bwMode="auto">
                <a:xfrm>
                  <a:off x="4272" y="2496"/>
                  <a:ext cx="480" cy="0"/>
                </a:xfrm>
                <a:prstGeom prst="line">
                  <a:avLst/>
                </a:prstGeom>
                <a:noFill/>
                <a:ln w="28575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5026" name="Line 41"/>
                <p:cNvSpPr>
                  <a:spLocks noChangeShapeType="1"/>
                </p:cNvSpPr>
                <p:nvPr/>
              </p:nvSpPr>
              <p:spPr bwMode="auto">
                <a:xfrm>
                  <a:off x="4752" y="2496"/>
                  <a:ext cx="0" cy="432"/>
                </a:xfrm>
                <a:prstGeom prst="line">
                  <a:avLst/>
                </a:prstGeom>
                <a:noFill/>
                <a:ln w="28575">
                  <a:solidFill>
                    <a:srgbClr val="B2B2B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5027" name="Line 42"/>
                <p:cNvSpPr>
                  <a:spLocks noChangeShapeType="1"/>
                </p:cNvSpPr>
                <p:nvPr/>
              </p:nvSpPr>
              <p:spPr bwMode="auto">
                <a:xfrm>
                  <a:off x="1141" y="3168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B2B2B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5028" name="Line 43"/>
                <p:cNvSpPr>
                  <a:spLocks noChangeShapeType="1"/>
                </p:cNvSpPr>
                <p:nvPr/>
              </p:nvSpPr>
              <p:spPr bwMode="auto">
                <a:xfrm>
                  <a:off x="2005" y="3168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B2B2B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5029" name="Line 44"/>
                <p:cNvSpPr>
                  <a:spLocks noChangeShapeType="1"/>
                </p:cNvSpPr>
                <p:nvPr/>
              </p:nvSpPr>
              <p:spPr bwMode="auto">
                <a:xfrm>
                  <a:off x="2869" y="3168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B2B2B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5030" name="Line 45"/>
                <p:cNvSpPr>
                  <a:spLocks noChangeShapeType="1"/>
                </p:cNvSpPr>
                <p:nvPr/>
              </p:nvSpPr>
              <p:spPr bwMode="auto">
                <a:xfrm>
                  <a:off x="3744" y="3168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B2B2B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5031" name="Line 46"/>
                <p:cNvSpPr>
                  <a:spLocks noChangeShapeType="1"/>
                </p:cNvSpPr>
                <p:nvPr/>
              </p:nvSpPr>
              <p:spPr bwMode="auto">
                <a:xfrm>
                  <a:off x="4752" y="3168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B2B2B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5032" name="Line 47"/>
                <p:cNvSpPr>
                  <a:spLocks noChangeShapeType="1"/>
                </p:cNvSpPr>
                <p:nvPr/>
              </p:nvSpPr>
              <p:spPr bwMode="auto">
                <a:xfrm>
                  <a:off x="2869" y="3408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B2B2B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5033" name="Line 48"/>
                <p:cNvSpPr>
                  <a:spLocks noChangeShapeType="1"/>
                </p:cNvSpPr>
                <p:nvPr/>
              </p:nvSpPr>
              <p:spPr bwMode="auto">
                <a:xfrm>
                  <a:off x="1141" y="3408"/>
                  <a:ext cx="3611" cy="0"/>
                </a:xfrm>
                <a:prstGeom prst="line">
                  <a:avLst/>
                </a:prstGeom>
                <a:noFill/>
                <a:ln w="28575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85009" name="AutoShape 49"/>
              <p:cNvSpPr>
                <a:spLocks noChangeArrowheads="1"/>
              </p:cNvSpPr>
              <p:nvPr/>
            </p:nvSpPr>
            <p:spPr bwMode="auto">
              <a:xfrm>
                <a:off x="2352" y="3647"/>
                <a:ext cx="1056" cy="257"/>
              </a:xfrm>
              <a:prstGeom prst="flowChartProcess">
                <a:avLst/>
              </a:prstGeom>
              <a:solidFill>
                <a:srgbClr val="FFFFFF"/>
              </a:solidFill>
              <a:ln w="28575">
                <a:solidFill>
                  <a:srgbClr val="B2B2B2"/>
                </a:solidFill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000" b="1">
                    <a:solidFill>
                      <a:srgbClr val="B2B2B2"/>
                    </a:solidFill>
                    <a:latin typeface="宋体" pitchFamily="2" charset="-122"/>
                  </a:rPr>
                  <a:t>t = p * w * s         </a:t>
                </a:r>
                <a:endParaRPr kumimoji="1" lang="en-US" altLang="zh-CN" sz="1000">
                  <a:solidFill>
                    <a:srgbClr val="B2B2B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010" name="Line 50"/>
              <p:cNvSpPr>
                <a:spLocks noChangeShapeType="1"/>
              </p:cNvSpPr>
              <p:nvPr/>
            </p:nvSpPr>
            <p:spPr bwMode="auto">
              <a:xfrm>
                <a:off x="2880" y="3888"/>
                <a:ext cx="0" cy="240"/>
              </a:xfrm>
              <a:prstGeom prst="line">
                <a:avLst/>
              </a:prstGeom>
              <a:noFill/>
              <a:ln w="28575">
                <a:solidFill>
                  <a:srgbClr val="B2B2B2"/>
                </a:solidFill>
                <a:round/>
                <a:headEnd/>
                <a:tailEnd type="stealth" w="med" len="med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522291" name="Text Box 51"/>
          <p:cNvSpPr txBox="1">
            <a:spLocks noChangeArrowheads="1"/>
          </p:cNvSpPr>
          <p:nvPr/>
        </p:nvSpPr>
        <p:spPr bwMode="auto">
          <a:xfrm>
            <a:off x="533400" y="746125"/>
            <a:ext cx="6410325" cy="57785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kumimoji="1" lang="en-US" altLang="zh-CN" b="1" i="1">
                <a:solidFill>
                  <a:srgbClr val="008000"/>
                </a:solidFill>
                <a:latin typeface="宋体" pitchFamily="2" charset="-122"/>
              </a:rPr>
              <a:t>2-1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计算货物运费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#include &lt;iostream&gt;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#include&lt;iomanip&gt;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int main()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{ double  t ,  p ,  w ,  s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cout &lt;&lt; "Please input weight( ton ) :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cin &gt;&gt; w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cout &lt;&lt; " Please input distsnce( kilometre ) :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cin &gt;&gt; s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if ( s &lt; 100 )   p = 30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  else  if  ( s &lt; 200 )   p = 27.5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 	else  if  ( s &lt; 300 )   p = 25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 	            else  if  ( s &lt; 400 )   p = 22.5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 		        else  p = 20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t = p * w * s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cout &lt;&lt; " The cost is: " &lt;&lt; setprecision(2) &lt;&lt; t &lt;&lt; '$' &lt;&lt; endl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  <p:sp>
        <p:nvSpPr>
          <p:cNvPr id="522292" name="AutoShape 52"/>
          <p:cNvSpPr>
            <a:spLocks noChangeArrowheads="1"/>
          </p:cNvSpPr>
          <p:nvPr/>
        </p:nvSpPr>
        <p:spPr bwMode="auto">
          <a:xfrm>
            <a:off x="1908175" y="1803400"/>
            <a:ext cx="7080250" cy="1312863"/>
          </a:xfrm>
          <a:prstGeom prst="cloudCallout">
            <a:avLst>
              <a:gd name="adj1" fmla="val -17921"/>
              <a:gd name="adj2" fmla="val 136375"/>
            </a:avLst>
          </a:prstGeom>
          <a:gradFill rotWithShape="0">
            <a:gsLst>
              <a:gs pos="0">
                <a:srgbClr val="FFFFFF"/>
              </a:gs>
              <a:gs pos="50000">
                <a:srgbClr val="FFFFCC"/>
              </a:gs>
              <a:gs pos="100000">
                <a:srgbClr val="FFFFFF"/>
              </a:gs>
            </a:gsLst>
            <a:lin ang="2700000" scaled="1"/>
          </a:gradFill>
          <a:ln w="3175">
            <a:solidFill>
              <a:schemeClr val="tx1"/>
            </a:solidFill>
            <a:round/>
            <a:headEnd/>
            <a:tailEnd/>
          </a:ln>
          <a:effectLst>
            <a:outerShdw dist="80322" dir="20493903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 eaLnBrk="1" hangingPunct="1">
              <a:lnSpc>
                <a:spcPct val="130000"/>
              </a:lnSpc>
              <a:defRPr/>
            </a:pPr>
            <a:r>
              <a:rPr kumimoji="1" lang="zh-CN" altLang="en-US" sz="2000" b="1" i="1">
                <a:solidFill>
                  <a:srgbClr val="CC0000"/>
                </a:solidFill>
                <a:latin typeface="Times New Roman" pitchFamily="18" charset="0"/>
              </a:rPr>
              <a:t>想一想：</a:t>
            </a:r>
            <a:endParaRPr kumimoji="1" lang="zh-CN" altLang="en-US" sz="2000" b="1">
              <a:solidFill>
                <a:srgbClr val="CC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30000"/>
              </a:lnSpc>
              <a:defRPr/>
            </a:pPr>
            <a:r>
              <a:rPr kumimoji="1" lang="zh-CN" altLang="en-US" sz="2000" b="1">
                <a:solidFill>
                  <a:srgbClr val="CC0000"/>
                </a:solidFill>
                <a:latin typeface="Times New Roman" pitchFamily="18" charset="0"/>
              </a:rPr>
              <a:t>几个 </a:t>
            </a:r>
            <a:r>
              <a:rPr kumimoji="1" lang="en-US" altLang="zh-CN" sz="2000" b="1">
                <a:solidFill>
                  <a:srgbClr val="CC0000"/>
                </a:solidFill>
                <a:latin typeface="Times New Roman" pitchFamily="18" charset="0"/>
              </a:rPr>
              <a:t>else </a:t>
            </a:r>
            <a:r>
              <a:rPr kumimoji="1" lang="zh-CN" altLang="en-US" sz="2000" b="1">
                <a:solidFill>
                  <a:srgbClr val="CC0000"/>
                </a:solidFill>
                <a:latin typeface="Times New Roman" pitchFamily="18" charset="0"/>
              </a:rPr>
              <a:t>分支语句的次序可以改变吗？</a:t>
            </a:r>
            <a:endParaRPr kumimoji="1" lang="zh-CN" altLang="en-US" sz="2000" b="1">
              <a:latin typeface="Times New Roman" pitchFamily="18" charset="0"/>
            </a:endParaRPr>
          </a:p>
        </p:txBody>
      </p:sp>
      <p:sp>
        <p:nvSpPr>
          <p:cNvPr id="84998" name="Rectangle 5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-26988"/>
            <a:ext cx="1104900" cy="228601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2.1.1  if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75"/>
                                        <p:tgtEl>
                                          <p:spTgt spid="52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75"/>
                                        <p:tgtEl>
                                          <p:spTgt spid="52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75"/>
                                        <p:tgtEl>
                                          <p:spTgt spid="52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25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75"/>
                                        <p:tgtEl>
                                          <p:spTgt spid="52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875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75"/>
                                        <p:tgtEl>
                                          <p:spTgt spid="52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50"/>
                            </p:stCondLst>
                            <p:childTnLst>
                              <p:par>
                                <p:cTn id="2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75"/>
                                        <p:tgtEl>
                                          <p:spTgt spid="52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675"/>
                            </p:stCondLst>
                            <p:childTnLst>
                              <p:par>
                                <p:cTn id="29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75"/>
                                        <p:tgtEl>
                                          <p:spTgt spid="52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75"/>
                            </p:stCondLst>
                            <p:childTnLst>
                              <p:par>
                                <p:cTn id="33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75"/>
                                        <p:tgtEl>
                                          <p:spTgt spid="52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600"/>
                            </p:stCondLst>
                            <p:childTnLst>
                              <p:par>
                                <p:cTn id="37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75"/>
                                        <p:tgtEl>
                                          <p:spTgt spid="52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600"/>
                            </p:stCondLst>
                            <p:childTnLst>
                              <p:par>
                                <p:cTn id="41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75"/>
                                        <p:tgtEl>
                                          <p:spTgt spid="52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3125"/>
                            </p:stCondLst>
                            <p:childTnLst>
                              <p:par>
                                <p:cTn id="4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75"/>
                                        <p:tgtEl>
                                          <p:spTgt spid="52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175"/>
                            </p:stCondLst>
                            <p:childTnLst>
                              <p:par>
                                <p:cTn id="49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1" dur="75"/>
                                        <p:tgtEl>
                                          <p:spTgt spid="52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675"/>
                            </p:stCondLst>
                            <p:childTnLst>
                              <p:par>
                                <p:cTn id="53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5" dur="75"/>
                                        <p:tgtEl>
                                          <p:spTgt spid="52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25"/>
                            </p:stCondLst>
                            <p:childTnLst>
                              <p:par>
                                <p:cTn id="57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9" dur="75"/>
                                        <p:tgtEl>
                                          <p:spTgt spid="522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525"/>
                            </p:stCondLst>
                            <p:childTnLst>
                              <p:par>
                                <p:cTn id="61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3" dur="75"/>
                                        <p:tgtEl>
                                          <p:spTgt spid="5222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4200"/>
                            </p:stCondLst>
                            <p:childTnLst>
                              <p:par>
                                <p:cTn id="6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7" dur="75"/>
                                        <p:tgtEl>
                                          <p:spTgt spid="5222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800"/>
                            </p:stCondLst>
                            <p:childTnLst>
                              <p:par>
                                <p:cTn id="69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1" dur="75"/>
                                        <p:tgtEl>
                                          <p:spTgt spid="5222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550"/>
                            </p:stCondLst>
                            <p:childTnLst>
                              <p:par>
                                <p:cTn id="73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5" dur="75"/>
                                        <p:tgtEl>
                                          <p:spTgt spid="5222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0" dur="500"/>
                                        <p:tgtEl>
                                          <p:spTgt spid="52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1" grpId="0" build="p" autoUpdateAnimBg="0" advAuto="1000"/>
      <p:bldP spid="522292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59"/>
          <p:cNvSpPr txBox="1">
            <a:spLocks noChangeArrowheads="1"/>
          </p:cNvSpPr>
          <p:nvPr/>
        </p:nvSpPr>
        <p:spPr bwMode="auto">
          <a:xfrm>
            <a:off x="533400" y="746125"/>
            <a:ext cx="6410325" cy="57785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kumimoji="1" lang="en-US" altLang="zh-CN" b="1" i="1">
                <a:solidFill>
                  <a:srgbClr val="008000"/>
                </a:solidFill>
                <a:latin typeface="宋体" pitchFamily="2" charset="-122"/>
              </a:rPr>
              <a:t>2-1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计算货物运费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#include &lt;iostream&gt;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#include&lt;iomanip&gt;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int main()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{ double  t ,  p ,  w ,  s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cout &lt;&lt; "Please input weight( ton ) :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cin &gt;&gt; w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cout &lt;&lt; " Please input distsnce( kilometre ) :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cin &gt;&gt; s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if ( s &lt; 100 )   p = 30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  else  if  ( s &lt; 200 )   p = 27.5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 	else  if  ( s &lt; 300 )   p = 25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 	            else  if  ( s &lt; 400 )   p = 22.5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 		        else  p = 20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t = p * w * s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cout &lt;&lt; " The cost is: " &lt;&lt; setprecision(2) &lt;&lt; t &lt;&lt; '$' &lt;&lt; endl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  <p:grpSp>
        <p:nvGrpSpPr>
          <p:cNvPr id="86019" name="Group 6"/>
          <p:cNvGrpSpPr>
            <a:grpSpLocks/>
          </p:cNvGrpSpPr>
          <p:nvPr/>
        </p:nvGrpSpPr>
        <p:grpSpPr bwMode="auto">
          <a:xfrm>
            <a:off x="4114800" y="1192213"/>
            <a:ext cx="4900613" cy="3581400"/>
            <a:chOff x="2577" y="816"/>
            <a:chExt cx="3087" cy="2352"/>
          </a:xfrm>
        </p:grpSpPr>
        <p:sp>
          <p:nvSpPr>
            <p:cNvPr id="86024" name="Text Box 7"/>
            <p:cNvSpPr txBox="1">
              <a:spLocks noChangeArrowheads="1"/>
            </p:cNvSpPr>
            <p:nvPr/>
          </p:nvSpPr>
          <p:spPr bwMode="auto">
            <a:xfrm>
              <a:off x="2709" y="1261"/>
              <a:ext cx="257" cy="16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000" b="1">
                  <a:solidFill>
                    <a:srgbClr val="B2B2B2"/>
                  </a:solidFill>
                  <a:latin typeface="Times New Roman" pitchFamily="18" charset="0"/>
                </a:rPr>
                <a:t>true</a:t>
              </a:r>
              <a:endParaRPr kumimoji="1" lang="en-US" altLang="zh-CN" sz="1000">
                <a:solidFill>
                  <a:srgbClr val="B2B2B2"/>
                </a:solidFill>
                <a:latin typeface="Times New Roman" pitchFamily="18" charset="0"/>
              </a:endParaRPr>
            </a:p>
          </p:txBody>
        </p:sp>
        <p:sp>
          <p:nvSpPr>
            <p:cNvPr id="86025" name="Text Box 8"/>
            <p:cNvSpPr txBox="1">
              <a:spLocks noChangeArrowheads="1"/>
            </p:cNvSpPr>
            <p:nvPr/>
          </p:nvSpPr>
          <p:spPr bwMode="auto">
            <a:xfrm>
              <a:off x="3296" y="1025"/>
              <a:ext cx="270" cy="16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000" b="1">
                  <a:solidFill>
                    <a:srgbClr val="B2B2B2"/>
                  </a:solidFill>
                  <a:latin typeface="Times New Roman" pitchFamily="18" charset="0"/>
                </a:rPr>
                <a:t>false</a:t>
              </a:r>
            </a:p>
          </p:txBody>
        </p:sp>
        <p:sp>
          <p:nvSpPr>
            <p:cNvPr id="86026" name="Text Box 9"/>
            <p:cNvSpPr txBox="1">
              <a:spLocks noChangeArrowheads="1"/>
            </p:cNvSpPr>
            <p:nvPr/>
          </p:nvSpPr>
          <p:spPr bwMode="auto">
            <a:xfrm>
              <a:off x="3309" y="1557"/>
              <a:ext cx="257" cy="16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000" b="1">
                  <a:solidFill>
                    <a:srgbClr val="B2B2B2"/>
                  </a:solidFill>
                  <a:latin typeface="Times New Roman" pitchFamily="18" charset="0"/>
                </a:rPr>
                <a:t>true</a:t>
              </a:r>
              <a:endParaRPr kumimoji="1" lang="en-US" altLang="zh-CN" sz="1000">
                <a:solidFill>
                  <a:srgbClr val="B2B2B2"/>
                </a:solidFill>
                <a:latin typeface="Times New Roman" pitchFamily="18" charset="0"/>
              </a:endParaRPr>
            </a:p>
          </p:txBody>
        </p:sp>
        <p:sp>
          <p:nvSpPr>
            <p:cNvPr id="86027" name="Text Box 10"/>
            <p:cNvSpPr txBox="1">
              <a:spLocks noChangeArrowheads="1"/>
            </p:cNvSpPr>
            <p:nvPr/>
          </p:nvSpPr>
          <p:spPr bwMode="auto">
            <a:xfrm>
              <a:off x="3890" y="1831"/>
              <a:ext cx="257" cy="16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000" b="1">
                  <a:solidFill>
                    <a:srgbClr val="B2B2B2"/>
                  </a:solidFill>
                  <a:latin typeface="Times New Roman" pitchFamily="18" charset="0"/>
                </a:rPr>
                <a:t>true</a:t>
              </a:r>
              <a:endParaRPr kumimoji="1" lang="en-US" altLang="zh-CN" sz="1000">
                <a:solidFill>
                  <a:srgbClr val="B2B2B2"/>
                </a:solidFill>
                <a:latin typeface="Times New Roman" pitchFamily="18" charset="0"/>
              </a:endParaRPr>
            </a:p>
          </p:txBody>
        </p:sp>
        <p:sp>
          <p:nvSpPr>
            <p:cNvPr id="86028" name="Text Box 11"/>
            <p:cNvSpPr txBox="1">
              <a:spLocks noChangeArrowheads="1"/>
            </p:cNvSpPr>
            <p:nvPr/>
          </p:nvSpPr>
          <p:spPr bwMode="auto">
            <a:xfrm>
              <a:off x="4481" y="2128"/>
              <a:ext cx="257" cy="16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000" b="1">
                  <a:solidFill>
                    <a:srgbClr val="B2B2B2"/>
                  </a:solidFill>
                  <a:latin typeface="Times New Roman" pitchFamily="18" charset="0"/>
                </a:rPr>
                <a:t>true</a:t>
              </a:r>
              <a:endParaRPr kumimoji="1" lang="en-US" altLang="zh-CN" sz="1000">
                <a:solidFill>
                  <a:srgbClr val="B2B2B2"/>
                </a:solidFill>
                <a:latin typeface="Times New Roman" pitchFamily="18" charset="0"/>
              </a:endParaRPr>
            </a:p>
          </p:txBody>
        </p:sp>
        <p:sp>
          <p:nvSpPr>
            <p:cNvPr id="86029" name="Text Box 12"/>
            <p:cNvSpPr txBox="1">
              <a:spLocks noChangeArrowheads="1"/>
            </p:cNvSpPr>
            <p:nvPr/>
          </p:nvSpPr>
          <p:spPr bwMode="auto">
            <a:xfrm>
              <a:off x="3883" y="1322"/>
              <a:ext cx="270" cy="16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000" b="1">
                  <a:solidFill>
                    <a:srgbClr val="B2B2B2"/>
                  </a:solidFill>
                  <a:latin typeface="Times New Roman" pitchFamily="18" charset="0"/>
                </a:rPr>
                <a:t>false</a:t>
              </a:r>
            </a:p>
          </p:txBody>
        </p:sp>
        <p:sp>
          <p:nvSpPr>
            <p:cNvPr id="86030" name="Text Box 13"/>
            <p:cNvSpPr txBox="1">
              <a:spLocks noChangeArrowheads="1"/>
            </p:cNvSpPr>
            <p:nvPr/>
          </p:nvSpPr>
          <p:spPr bwMode="auto">
            <a:xfrm>
              <a:off x="4476" y="1590"/>
              <a:ext cx="270" cy="16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000" b="1">
                  <a:solidFill>
                    <a:srgbClr val="B2B2B2"/>
                  </a:solidFill>
                  <a:latin typeface="Times New Roman" pitchFamily="18" charset="0"/>
                </a:rPr>
                <a:t>false</a:t>
              </a:r>
            </a:p>
          </p:txBody>
        </p:sp>
        <p:sp>
          <p:nvSpPr>
            <p:cNvPr id="86031" name="Text Box 14"/>
            <p:cNvSpPr txBox="1">
              <a:spLocks noChangeArrowheads="1"/>
            </p:cNvSpPr>
            <p:nvPr/>
          </p:nvSpPr>
          <p:spPr bwMode="auto">
            <a:xfrm>
              <a:off x="5074" y="1865"/>
              <a:ext cx="270" cy="16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000" b="1">
                  <a:solidFill>
                    <a:srgbClr val="B2B2B2"/>
                  </a:solidFill>
                  <a:latin typeface="Times New Roman" pitchFamily="18" charset="0"/>
                </a:rPr>
                <a:t>false</a:t>
              </a:r>
            </a:p>
          </p:txBody>
        </p:sp>
        <p:grpSp>
          <p:nvGrpSpPr>
            <p:cNvPr id="86032" name="Group 15"/>
            <p:cNvGrpSpPr>
              <a:grpSpLocks/>
            </p:cNvGrpSpPr>
            <p:nvPr/>
          </p:nvGrpSpPr>
          <p:grpSpPr bwMode="auto">
            <a:xfrm>
              <a:off x="2577" y="816"/>
              <a:ext cx="3087" cy="2352"/>
              <a:chOff x="581" y="768"/>
              <a:chExt cx="4507" cy="3360"/>
            </a:xfrm>
          </p:grpSpPr>
          <p:grpSp>
            <p:nvGrpSpPr>
              <p:cNvPr id="86033" name="Group 16"/>
              <p:cNvGrpSpPr>
                <a:grpSpLocks/>
              </p:cNvGrpSpPr>
              <p:nvPr/>
            </p:nvGrpSpPr>
            <p:grpSpPr bwMode="auto">
              <a:xfrm>
                <a:off x="581" y="768"/>
                <a:ext cx="4507" cy="2880"/>
                <a:chOff x="581" y="768"/>
                <a:chExt cx="4507" cy="2880"/>
              </a:xfrm>
            </p:grpSpPr>
            <p:sp>
              <p:nvSpPr>
                <p:cNvPr id="86036" name="AutoShape 17"/>
                <p:cNvSpPr>
                  <a:spLocks noChangeArrowheads="1"/>
                </p:cNvSpPr>
                <p:nvPr/>
              </p:nvSpPr>
              <p:spPr bwMode="auto">
                <a:xfrm>
                  <a:off x="581" y="1078"/>
                  <a:ext cx="1127" cy="399"/>
                </a:xfrm>
                <a:prstGeom prst="flowChartDecision">
                  <a:avLst/>
                </a:prstGeom>
                <a:solidFill>
                  <a:srgbClr val="FFFFFF"/>
                </a:solidFill>
                <a:ln w="28575">
                  <a:solidFill>
                    <a:srgbClr val="B2B2B2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000" b="1">
                      <a:solidFill>
                        <a:srgbClr val="B2B2B2"/>
                      </a:solidFill>
                      <a:latin typeface="宋体" pitchFamily="2" charset="-122"/>
                    </a:rPr>
                    <a:t>S &lt; 100?</a:t>
                  </a:r>
                  <a:endParaRPr kumimoji="1" lang="en-US" altLang="zh-CN" sz="1000">
                    <a:solidFill>
                      <a:srgbClr val="B2B2B2"/>
                    </a:solidFill>
                    <a:latin typeface="宋体" pitchFamily="2" charset="-122"/>
                  </a:endParaRPr>
                </a:p>
              </p:txBody>
            </p:sp>
            <p:grpSp>
              <p:nvGrpSpPr>
                <p:cNvPr id="86037" name="Group 18"/>
                <p:cNvGrpSpPr>
                  <a:grpSpLocks/>
                </p:cNvGrpSpPr>
                <p:nvPr/>
              </p:nvGrpSpPr>
              <p:grpSpPr bwMode="auto">
                <a:xfrm>
                  <a:off x="1448" y="1296"/>
                  <a:ext cx="1127" cy="595"/>
                  <a:chOff x="1603" y="1296"/>
                  <a:chExt cx="1127" cy="595"/>
                </a:xfrm>
              </p:grpSpPr>
              <p:sp>
                <p:nvSpPr>
                  <p:cNvPr id="86065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1603" y="1492"/>
                    <a:ext cx="1127" cy="399"/>
                  </a:xfrm>
                  <a:prstGeom prst="flowChartDecision">
                    <a:avLst/>
                  </a:prstGeom>
                  <a:solidFill>
                    <a:srgbClr val="FFFFFF"/>
                  </a:solidFill>
                  <a:ln w="28575">
                    <a:solidFill>
                      <a:srgbClr val="B2B2B2"/>
                    </a:solidFill>
                    <a:miter lim="800000"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000" b="1">
                        <a:solidFill>
                          <a:srgbClr val="B2B2B2"/>
                        </a:solidFill>
                        <a:latin typeface="宋体" pitchFamily="2" charset="-122"/>
                      </a:rPr>
                      <a:t>S &lt; 200?</a:t>
                    </a:r>
                    <a:endParaRPr kumimoji="1" lang="en-US" altLang="zh-CN" sz="1000">
                      <a:solidFill>
                        <a:srgbClr val="B2B2B2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6066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1296"/>
                    <a:ext cx="363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B2B2B2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6067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190" y="1296"/>
                    <a:ext cx="0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B2B2B2"/>
                    </a:solidFill>
                    <a:round/>
                    <a:headEnd/>
                    <a:tailEnd type="stealth" w="med" len="med"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6038" name="Group 22"/>
                <p:cNvGrpSpPr>
                  <a:grpSpLocks/>
                </p:cNvGrpSpPr>
                <p:nvPr/>
              </p:nvGrpSpPr>
              <p:grpSpPr bwMode="auto">
                <a:xfrm>
                  <a:off x="2315" y="1710"/>
                  <a:ext cx="1128" cy="594"/>
                  <a:chOff x="1606" y="1296"/>
                  <a:chExt cx="1128" cy="594"/>
                </a:xfrm>
              </p:grpSpPr>
              <p:sp>
                <p:nvSpPr>
                  <p:cNvPr id="86062" name="AutoShape 23"/>
                  <p:cNvSpPr>
                    <a:spLocks noChangeArrowheads="1"/>
                  </p:cNvSpPr>
                  <p:nvPr/>
                </p:nvSpPr>
                <p:spPr bwMode="auto">
                  <a:xfrm>
                    <a:off x="1606" y="1490"/>
                    <a:ext cx="1128" cy="400"/>
                  </a:xfrm>
                  <a:prstGeom prst="flowChartDecision">
                    <a:avLst/>
                  </a:prstGeom>
                  <a:solidFill>
                    <a:srgbClr val="FFFFFF"/>
                  </a:solidFill>
                  <a:ln w="28575">
                    <a:solidFill>
                      <a:srgbClr val="B2B2B2"/>
                    </a:solidFill>
                    <a:miter lim="800000"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000" b="1">
                        <a:solidFill>
                          <a:srgbClr val="B2B2B2"/>
                        </a:solidFill>
                        <a:latin typeface="宋体" pitchFamily="2" charset="-122"/>
                      </a:rPr>
                      <a:t>S &lt; 300?</a:t>
                    </a:r>
                    <a:endParaRPr kumimoji="1" lang="en-US" altLang="zh-CN" sz="1000">
                      <a:solidFill>
                        <a:srgbClr val="B2B2B2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6063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1296"/>
                    <a:ext cx="363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B2B2B2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6064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190" y="1296"/>
                    <a:ext cx="0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B2B2B2"/>
                    </a:solidFill>
                    <a:round/>
                    <a:headEnd/>
                    <a:tailEnd type="stealth" w="med" len="med"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6039" name="Group 26"/>
                <p:cNvGrpSpPr>
                  <a:grpSpLocks/>
                </p:cNvGrpSpPr>
                <p:nvPr/>
              </p:nvGrpSpPr>
              <p:grpSpPr bwMode="auto">
                <a:xfrm>
                  <a:off x="3170" y="2112"/>
                  <a:ext cx="1127" cy="597"/>
                  <a:chOff x="1605" y="1296"/>
                  <a:chExt cx="1127" cy="597"/>
                </a:xfrm>
              </p:grpSpPr>
              <p:sp>
                <p:nvSpPr>
                  <p:cNvPr id="86059" name="AutoShape 27"/>
                  <p:cNvSpPr>
                    <a:spLocks noChangeArrowheads="1"/>
                  </p:cNvSpPr>
                  <p:nvPr/>
                </p:nvSpPr>
                <p:spPr bwMode="auto">
                  <a:xfrm>
                    <a:off x="1605" y="1495"/>
                    <a:ext cx="1127" cy="398"/>
                  </a:xfrm>
                  <a:prstGeom prst="flowChartDecision">
                    <a:avLst/>
                  </a:prstGeom>
                  <a:solidFill>
                    <a:srgbClr val="FFFFFF"/>
                  </a:solidFill>
                  <a:ln w="28575">
                    <a:solidFill>
                      <a:srgbClr val="B2B2B2"/>
                    </a:solidFill>
                    <a:miter lim="800000"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000" b="1">
                        <a:solidFill>
                          <a:srgbClr val="B2B2B2"/>
                        </a:solidFill>
                        <a:latin typeface="宋体" pitchFamily="2" charset="-122"/>
                      </a:rPr>
                      <a:t>S &lt; 400?</a:t>
                    </a:r>
                    <a:endParaRPr kumimoji="1" lang="en-US" altLang="zh-CN" sz="1000">
                      <a:solidFill>
                        <a:srgbClr val="B2B2B2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6060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1296"/>
                    <a:ext cx="363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B2B2B2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6061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2190" y="1296"/>
                    <a:ext cx="0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B2B2B2"/>
                    </a:solidFill>
                    <a:round/>
                    <a:headEnd/>
                    <a:tailEnd type="stealth" w="med" len="med"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86040" name="AutoShape 30"/>
                <p:cNvSpPr>
                  <a:spLocks noChangeArrowheads="1"/>
                </p:cNvSpPr>
                <p:nvPr/>
              </p:nvSpPr>
              <p:spPr bwMode="auto">
                <a:xfrm>
                  <a:off x="756" y="2917"/>
                  <a:ext cx="721" cy="257"/>
                </a:xfrm>
                <a:prstGeom prst="flowChartProcess">
                  <a:avLst/>
                </a:prstGeom>
                <a:solidFill>
                  <a:srgbClr val="FFFFFF"/>
                </a:solidFill>
                <a:ln w="28575">
                  <a:solidFill>
                    <a:srgbClr val="B2B2B2"/>
                  </a:solidFill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000" b="1">
                      <a:solidFill>
                        <a:srgbClr val="B2B2B2"/>
                      </a:solidFill>
                      <a:latin typeface="宋体" pitchFamily="2" charset="-122"/>
                    </a:rPr>
                    <a:t>P = 30</a:t>
                  </a:r>
                </a:p>
              </p:txBody>
            </p:sp>
            <p:sp>
              <p:nvSpPr>
                <p:cNvPr id="86041" name="AutoShape 31"/>
                <p:cNvSpPr>
                  <a:spLocks noChangeArrowheads="1"/>
                </p:cNvSpPr>
                <p:nvPr/>
              </p:nvSpPr>
              <p:spPr bwMode="auto">
                <a:xfrm>
                  <a:off x="4368" y="2917"/>
                  <a:ext cx="720" cy="257"/>
                </a:xfrm>
                <a:prstGeom prst="flowChartProcess">
                  <a:avLst/>
                </a:prstGeom>
                <a:solidFill>
                  <a:srgbClr val="FFFFFF"/>
                </a:solidFill>
                <a:ln w="28575">
                  <a:solidFill>
                    <a:srgbClr val="B2B2B2"/>
                  </a:solidFill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000" b="1">
                      <a:solidFill>
                        <a:srgbClr val="B2B2B2"/>
                      </a:solidFill>
                      <a:latin typeface="宋体" pitchFamily="2" charset="-122"/>
                    </a:rPr>
                    <a:t>P = 20</a:t>
                  </a:r>
                  <a:endParaRPr kumimoji="1" lang="en-US" altLang="zh-CN" sz="1000">
                    <a:solidFill>
                      <a:srgbClr val="B2B2B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6042" name="AutoShape 32"/>
                <p:cNvSpPr>
                  <a:spLocks noChangeArrowheads="1"/>
                </p:cNvSpPr>
                <p:nvPr/>
              </p:nvSpPr>
              <p:spPr bwMode="auto">
                <a:xfrm>
                  <a:off x="3408" y="2917"/>
                  <a:ext cx="719" cy="257"/>
                </a:xfrm>
                <a:prstGeom prst="flowChartProcess">
                  <a:avLst/>
                </a:prstGeom>
                <a:solidFill>
                  <a:srgbClr val="FFFFFF"/>
                </a:solidFill>
                <a:ln w="28575">
                  <a:solidFill>
                    <a:srgbClr val="B2B2B2"/>
                  </a:solidFill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000" b="1">
                      <a:solidFill>
                        <a:srgbClr val="B2B2B2"/>
                      </a:solidFill>
                      <a:latin typeface="宋体" pitchFamily="2" charset="-122"/>
                    </a:rPr>
                    <a:t>P = 22.5</a:t>
                  </a:r>
                  <a:endParaRPr kumimoji="1" lang="en-US" altLang="zh-CN" sz="1000">
                    <a:solidFill>
                      <a:srgbClr val="B2B2B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6043" name="AutoShape 33"/>
                <p:cNvSpPr>
                  <a:spLocks noChangeArrowheads="1"/>
                </p:cNvSpPr>
                <p:nvPr/>
              </p:nvSpPr>
              <p:spPr bwMode="auto">
                <a:xfrm>
                  <a:off x="2533" y="2917"/>
                  <a:ext cx="720" cy="257"/>
                </a:xfrm>
                <a:prstGeom prst="flowChartProcess">
                  <a:avLst/>
                </a:prstGeom>
                <a:solidFill>
                  <a:srgbClr val="FFFFFF"/>
                </a:solidFill>
                <a:ln w="28575">
                  <a:solidFill>
                    <a:srgbClr val="B2B2B2"/>
                  </a:solidFill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000" b="1">
                      <a:solidFill>
                        <a:srgbClr val="B2B2B2"/>
                      </a:solidFill>
                      <a:latin typeface="宋体" pitchFamily="2" charset="-122"/>
                    </a:rPr>
                    <a:t>P = 25</a:t>
                  </a:r>
                  <a:endParaRPr kumimoji="1" lang="en-US" altLang="zh-CN" sz="1000">
                    <a:solidFill>
                      <a:srgbClr val="B2B2B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6044" name="AutoShape 34"/>
                <p:cNvSpPr>
                  <a:spLocks noChangeArrowheads="1"/>
                </p:cNvSpPr>
                <p:nvPr/>
              </p:nvSpPr>
              <p:spPr bwMode="auto">
                <a:xfrm>
                  <a:off x="1669" y="2917"/>
                  <a:ext cx="719" cy="257"/>
                </a:xfrm>
                <a:prstGeom prst="flowChartProcess">
                  <a:avLst/>
                </a:prstGeom>
                <a:solidFill>
                  <a:srgbClr val="FFFFFF"/>
                </a:solidFill>
                <a:ln w="28575">
                  <a:solidFill>
                    <a:srgbClr val="B2B2B2"/>
                  </a:solidFill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000" b="1">
                      <a:solidFill>
                        <a:srgbClr val="B2B2B2"/>
                      </a:solidFill>
                      <a:latin typeface="宋体" pitchFamily="2" charset="-122"/>
                    </a:rPr>
                    <a:t>P = 27.5</a:t>
                  </a:r>
                  <a:endParaRPr kumimoji="1" lang="en-US" altLang="zh-CN" sz="1000">
                    <a:solidFill>
                      <a:srgbClr val="B2B2B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6045" name="Line 35"/>
                <p:cNvSpPr>
                  <a:spLocks noChangeShapeType="1"/>
                </p:cNvSpPr>
                <p:nvPr/>
              </p:nvSpPr>
              <p:spPr bwMode="auto">
                <a:xfrm>
                  <a:off x="1141" y="768"/>
                  <a:ext cx="0" cy="336"/>
                </a:xfrm>
                <a:prstGeom prst="line">
                  <a:avLst/>
                </a:prstGeom>
                <a:noFill/>
                <a:ln w="28575">
                  <a:solidFill>
                    <a:srgbClr val="B2B2B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6046" name="Line 36"/>
                <p:cNvSpPr>
                  <a:spLocks noChangeShapeType="1"/>
                </p:cNvSpPr>
                <p:nvPr/>
              </p:nvSpPr>
              <p:spPr bwMode="auto">
                <a:xfrm>
                  <a:off x="1141" y="1440"/>
                  <a:ext cx="0" cy="1496"/>
                </a:xfrm>
                <a:prstGeom prst="line">
                  <a:avLst/>
                </a:prstGeom>
                <a:noFill/>
                <a:ln w="28575">
                  <a:solidFill>
                    <a:srgbClr val="B2B2B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6047" name="Line 37"/>
                <p:cNvSpPr>
                  <a:spLocks noChangeShapeType="1"/>
                </p:cNvSpPr>
                <p:nvPr/>
              </p:nvSpPr>
              <p:spPr bwMode="auto">
                <a:xfrm>
                  <a:off x="2016" y="1872"/>
                  <a:ext cx="0" cy="1065"/>
                </a:xfrm>
                <a:prstGeom prst="line">
                  <a:avLst/>
                </a:prstGeom>
                <a:noFill/>
                <a:ln w="28575">
                  <a:solidFill>
                    <a:srgbClr val="B2B2B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6048" name="Line 38"/>
                <p:cNvSpPr>
                  <a:spLocks noChangeShapeType="1"/>
                </p:cNvSpPr>
                <p:nvPr/>
              </p:nvSpPr>
              <p:spPr bwMode="auto">
                <a:xfrm>
                  <a:off x="2869" y="2304"/>
                  <a:ext cx="0" cy="624"/>
                </a:xfrm>
                <a:prstGeom prst="line">
                  <a:avLst/>
                </a:prstGeom>
                <a:noFill/>
                <a:ln w="28575">
                  <a:solidFill>
                    <a:srgbClr val="B2B2B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6049" name="Line 39"/>
                <p:cNvSpPr>
                  <a:spLocks noChangeShapeType="1"/>
                </p:cNvSpPr>
                <p:nvPr/>
              </p:nvSpPr>
              <p:spPr bwMode="auto">
                <a:xfrm>
                  <a:off x="3744" y="2688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B2B2B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6050" name="Line 40"/>
                <p:cNvSpPr>
                  <a:spLocks noChangeShapeType="1"/>
                </p:cNvSpPr>
                <p:nvPr/>
              </p:nvSpPr>
              <p:spPr bwMode="auto">
                <a:xfrm>
                  <a:off x="4272" y="2496"/>
                  <a:ext cx="480" cy="0"/>
                </a:xfrm>
                <a:prstGeom prst="line">
                  <a:avLst/>
                </a:prstGeom>
                <a:noFill/>
                <a:ln w="28575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6051" name="Line 41"/>
                <p:cNvSpPr>
                  <a:spLocks noChangeShapeType="1"/>
                </p:cNvSpPr>
                <p:nvPr/>
              </p:nvSpPr>
              <p:spPr bwMode="auto">
                <a:xfrm>
                  <a:off x="4752" y="2496"/>
                  <a:ext cx="0" cy="432"/>
                </a:xfrm>
                <a:prstGeom prst="line">
                  <a:avLst/>
                </a:prstGeom>
                <a:noFill/>
                <a:ln w="28575">
                  <a:solidFill>
                    <a:srgbClr val="B2B2B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6052" name="Line 42"/>
                <p:cNvSpPr>
                  <a:spLocks noChangeShapeType="1"/>
                </p:cNvSpPr>
                <p:nvPr/>
              </p:nvSpPr>
              <p:spPr bwMode="auto">
                <a:xfrm>
                  <a:off x="1141" y="3168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B2B2B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6053" name="Line 43"/>
                <p:cNvSpPr>
                  <a:spLocks noChangeShapeType="1"/>
                </p:cNvSpPr>
                <p:nvPr/>
              </p:nvSpPr>
              <p:spPr bwMode="auto">
                <a:xfrm>
                  <a:off x="2005" y="3168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B2B2B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6054" name="Line 44"/>
                <p:cNvSpPr>
                  <a:spLocks noChangeShapeType="1"/>
                </p:cNvSpPr>
                <p:nvPr/>
              </p:nvSpPr>
              <p:spPr bwMode="auto">
                <a:xfrm>
                  <a:off x="2869" y="3168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B2B2B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6055" name="Line 45"/>
                <p:cNvSpPr>
                  <a:spLocks noChangeShapeType="1"/>
                </p:cNvSpPr>
                <p:nvPr/>
              </p:nvSpPr>
              <p:spPr bwMode="auto">
                <a:xfrm>
                  <a:off x="3744" y="3168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B2B2B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6056" name="Line 46"/>
                <p:cNvSpPr>
                  <a:spLocks noChangeShapeType="1"/>
                </p:cNvSpPr>
                <p:nvPr/>
              </p:nvSpPr>
              <p:spPr bwMode="auto">
                <a:xfrm>
                  <a:off x="4752" y="3168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B2B2B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6057" name="Line 47"/>
                <p:cNvSpPr>
                  <a:spLocks noChangeShapeType="1"/>
                </p:cNvSpPr>
                <p:nvPr/>
              </p:nvSpPr>
              <p:spPr bwMode="auto">
                <a:xfrm>
                  <a:off x="2869" y="3408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B2B2B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6058" name="Line 48"/>
                <p:cNvSpPr>
                  <a:spLocks noChangeShapeType="1"/>
                </p:cNvSpPr>
                <p:nvPr/>
              </p:nvSpPr>
              <p:spPr bwMode="auto">
                <a:xfrm>
                  <a:off x="1141" y="3408"/>
                  <a:ext cx="3611" cy="0"/>
                </a:xfrm>
                <a:prstGeom prst="line">
                  <a:avLst/>
                </a:prstGeom>
                <a:noFill/>
                <a:ln w="28575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86034" name="AutoShape 49"/>
              <p:cNvSpPr>
                <a:spLocks noChangeArrowheads="1"/>
              </p:cNvSpPr>
              <p:nvPr/>
            </p:nvSpPr>
            <p:spPr bwMode="auto">
              <a:xfrm>
                <a:off x="2352" y="3647"/>
                <a:ext cx="1056" cy="257"/>
              </a:xfrm>
              <a:prstGeom prst="flowChartProcess">
                <a:avLst/>
              </a:prstGeom>
              <a:solidFill>
                <a:srgbClr val="FFFFFF"/>
              </a:solidFill>
              <a:ln w="28575">
                <a:solidFill>
                  <a:srgbClr val="B2B2B2"/>
                </a:solidFill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000" b="1">
                    <a:solidFill>
                      <a:srgbClr val="B2B2B2"/>
                    </a:solidFill>
                    <a:latin typeface="宋体" pitchFamily="2" charset="-122"/>
                  </a:rPr>
                  <a:t>t = p * w * s         </a:t>
                </a:r>
                <a:endParaRPr kumimoji="1" lang="en-US" altLang="zh-CN" sz="1000">
                  <a:solidFill>
                    <a:srgbClr val="B2B2B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035" name="Line 50"/>
              <p:cNvSpPr>
                <a:spLocks noChangeShapeType="1"/>
              </p:cNvSpPr>
              <p:nvPr/>
            </p:nvSpPr>
            <p:spPr bwMode="auto">
              <a:xfrm>
                <a:off x="2880" y="3888"/>
                <a:ext cx="0" cy="240"/>
              </a:xfrm>
              <a:prstGeom prst="line">
                <a:avLst/>
              </a:prstGeom>
              <a:noFill/>
              <a:ln w="28575">
                <a:solidFill>
                  <a:srgbClr val="B2B2B2"/>
                </a:solidFill>
                <a:round/>
                <a:headEnd/>
                <a:tailEnd type="stealth" w="med" len="med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86020" name="Rectangle 5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2.1.1  if 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523316" name="AutoShape 52"/>
          <p:cNvSpPr>
            <a:spLocks noChangeArrowheads="1"/>
          </p:cNvSpPr>
          <p:nvPr/>
        </p:nvSpPr>
        <p:spPr bwMode="auto">
          <a:xfrm>
            <a:off x="4419600" y="887413"/>
            <a:ext cx="4343400" cy="4572000"/>
          </a:xfrm>
          <a:prstGeom prst="verticalScroll">
            <a:avLst>
              <a:gd name="adj" fmla="val 5833"/>
            </a:avLst>
          </a:prstGeom>
          <a:gradFill rotWithShape="0">
            <a:gsLst>
              <a:gs pos="0">
                <a:srgbClr val="FFFFFF"/>
              </a:gs>
              <a:gs pos="100000">
                <a:srgbClr val="FFFFCC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45791" dir="19578596" algn="ctr" rotWithShape="0">
              <a:schemeClr val="bg2"/>
            </a:outerShdw>
          </a:effectLst>
        </p:spPr>
        <p:txBody>
          <a:bodyPr wrap="none" anchor="ctr"/>
          <a:lstStyle/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>
                <a:latin typeface="Times New Roman" pitchFamily="18" charset="0"/>
              </a:rPr>
              <a:t>  </a:t>
            </a:r>
            <a:r>
              <a:rPr kumimoji="1" lang="zh-CN" altLang="en-US" b="1" i="1">
                <a:solidFill>
                  <a:srgbClr val="FF0000"/>
                </a:solidFill>
                <a:latin typeface="Times New Roman" pitchFamily="18" charset="0"/>
              </a:rPr>
              <a:t>例如：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zh-CN" altLang="en-US">
                <a:latin typeface="Times New Roman" pitchFamily="18" charset="0"/>
              </a:rPr>
              <a:t>    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cin &gt;&gt; s 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      if ( s &lt; 300 )   p = 25 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        else  if  ( s &lt; 100 )   p = 30 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        else  if  ( s &lt; 400 )   p = 22.5 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        else  if  ( s &lt; 200 )   p = 27.5 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        else  p = 20 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      t = p * w * s ;</a:t>
            </a:r>
            <a:endParaRPr kumimoji="1" lang="en-US" altLang="zh-CN" sz="2000" b="1">
              <a:solidFill>
                <a:srgbClr val="008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20000"/>
              </a:lnSpc>
              <a:defRPr/>
            </a:pPr>
            <a:endParaRPr kumimoji="1" lang="en-US" altLang="zh-CN" sz="2000" b="1">
              <a:solidFill>
                <a:srgbClr val="008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</a:t>
            </a:r>
          </a:p>
        </p:txBody>
      </p:sp>
      <p:sp>
        <p:nvSpPr>
          <p:cNvPr id="523317" name="Rectangle 53"/>
          <p:cNvSpPr>
            <a:spLocks noChangeArrowheads="1"/>
          </p:cNvSpPr>
          <p:nvPr/>
        </p:nvSpPr>
        <p:spPr bwMode="auto">
          <a:xfrm>
            <a:off x="4991100" y="4460875"/>
            <a:ext cx="321945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b="1">
                <a:latin typeface="Times New Roman" pitchFamily="18" charset="0"/>
              </a:rPr>
              <a:t>若输入 </a:t>
            </a:r>
            <a:r>
              <a:rPr kumimoji="1" lang="en-US" altLang="zh-CN" b="1">
                <a:latin typeface="Times New Roman" pitchFamily="18" charset="0"/>
              </a:rPr>
              <a:t>s </a:t>
            </a:r>
            <a:r>
              <a:rPr kumimoji="1" lang="zh-CN" altLang="en-US" b="1">
                <a:latin typeface="Times New Roman" pitchFamily="18" charset="0"/>
              </a:rPr>
              <a:t>：  </a:t>
            </a:r>
            <a:r>
              <a:rPr kumimoji="1" lang="en-US" altLang="zh-CN" b="1">
                <a:latin typeface="Times New Roman" pitchFamily="18" charset="0"/>
              </a:rPr>
              <a:t>150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b="1">
                <a:latin typeface="Times New Roman" pitchFamily="18" charset="0"/>
              </a:rPr>
              <a:t>  </a:t>
            </a:r>
            <a:r>
              <a:rPr kumimoji="1" lang="zh-CN" altLang="en-US" b="1" i="1">
                <a:solidFill>
                  <a:srgbClr val="FF0000"/>
                </a:solidFill>
                <a:latin typeface="Times New Roman" pitchFamily="18" charset="0"/>
              </a:rPr>
              <a:t>输出 </a:t>
            </a:r>
            <a:r>
              <a:rPr kumimoji="1" lang="en-US" altLang="zh-CN" b="1" i="1">
                <a:solidFill>
                  <a:srgbClr val="FF0000"/>
                </a:solidFill>
                <a:latin typeface="Times New Roman" pitchFamily="18" charset="0"/>
              </a:rPr>
              <a:t>t </a:t>
            </a:r>
            <a:r>
              <a:rPr kumimoji="1" lang="zh-CN" altLang="en-US" b="1" i="1">
                <a:solidFill>
                  <a:srgbClr val="FF0000"/>
                </a:solidFill>
                <a:latin typeface="Times New Roman" pitchFamily="18" charset="0"/>
              </a:rPr>
              <a:t>值等于多少？为什么？</a:t>
            </a:r>
          </a:p>
        </p:txBody>
      </p:sp>
      <p:sp>
        <p:nvSpPr>
          <p:cNvPr id="86023" name="Rectangle 5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-26988"/>
            <a:ext cx="1104900" cy="228601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2.1.1  if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5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500"/>
                                        <p:tgtEl>
                                          <p:spTgt spid="52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" presetClass="entr" presetSubtype="5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52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316" grpId="0" animBg="1" autoUpdateAnimBg="0"/>
      <p:bldP spid="523317" grpId="0" build="p" autoUpdateAnimBg="0" advAuto="300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5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2.1.1  if 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524294" name="Text Box 6"/>
          <p:cNvSpPr txBox="1">
            <a:spLocks noChangeArrowheads="1"/>
          </p:cNvSpPr>
          <p:nvPr/>
        </p:nvSpPr>
        <p:spPr bwMode="auto">
          <a:xfrm>
            <a:off x="457200" y="908050"/>
            <a:ext cx="5408613" cy="3968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2-2</a:t>
            </a:r>
            <a:r>
              <a:rPr kumimoji="1" lang="en-US" altLang="zh-CN" sz="2000" b="1">
                <a:latin typeface="Times New Roman" pitchFamily="18" charset="0"/>
              </a:rPr>
              <a:t>    </a:t>
            </a:r>
            <a:r>
              <a:rPr kumimoji="1" lang="zh-CN" altLang="en-US" sz="2000" b="1">
                <a:latin typeface="Times New Roman" pitchFamily="18" charset="0"/>
              </a:rPr>
              <a:t>输入三个整数，按从小到大顺序输出。</a:t>
            </a:r>
          </a:p>
        </p:txBody>
      </p:sp>
      <p:sp>
        <p:nvSpPr>
          <p:cNvPr id="524295" name="Text Box 7"/>
          <p:cNvSpPr txBox="1">
            <a:spLocks noChangeArrowheads="1"/>
          </p:cNvSpPr>
          <p:nvPr/>
        </p:nvSpPr>
        <p:spPr bwMode="auto">
          <a:xfrm>
            <a:off x="457200" y="1501775"/>
            <a:ext cx="8382000" cy="42068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kumimoji="1" lang="zh-CN" altLang="en-US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解法一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 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      数据排序。先找出最小值，放在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中，然后找次小值，放在 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中：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      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1.  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对 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、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进行比较</a:t>
            </a:r>
            <a:r>
              <a:rPr kumimoji="1" lang="zh-CN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，把小值放于 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 ;	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kumimoji="1" lang="en-US" altLang="zh-CN" sz="2000" b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if  a &gt; b    a </a:t>
            </a:r>
            <a:r>
              <a:rPr kumimoji="1" lang="en-US" altLang="zh-CN" sz="2000" b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 b	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	</a:t>
            </a:r>
            <a:r>
              <a:rPr kumimoji="1" lang="en-US" altLang="zh-CN" sz="20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// a &lt; b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       2.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对 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 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、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c 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进行比较，把小值放于 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 ;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kumimoji="1" lang="en-US" altLang="zh-CN" sz="2000" b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if  a &gt; c    a </a:t>
            </a:r>
            <a:r>
              <a:rPr kumimoji="1" lang="en-US" altLang="zh-CN" sz="2000" b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 c	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	</a:t>
            </a:r>
            <a:r>
              <a:rPr kumimoji="1" lang="en-US" altLang="zh-CN" sz="20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// a &lt; c ,  a &lt;b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       3.  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对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 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、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c 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进行比较，把 小值放于 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 ;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kumimoji="1" lang="en-US" altLang="zh-CN" sz="2000" b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if  b &gt; c    b </a:t>
            </a:r>
            <a:r>
              <a:rPr kumimoji="1" lang="en-US" altLang="zh-CN" sz="2000" b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 c	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	</a:t>
            </a:r>
            <a:r>
              <a:rPr kumimoji="1" lang="en-US" altLang="zh-CN" sz="20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// a&lt;b &amp;&amp; b &lt; c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       4.  </a:t>
            </a:r>
            <a:r>
              <a:rPr kumimoji="1" lang="zh-CN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输出 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a, b, c </a:t>
            </a:r>
            <a:r>
              <a:rPr kumimoji="1" lang="zh-CN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的值。</a:t>
            </a:r>
            <a:endParaRPr kumimoji="1" lang="zh-CN" altLang="en-US" sz="2000" b="1">
              <a:latin typeface="Times New Roman" pitchFamily="18" charset="0"/>
              <a:ea typeface="Arial Unicode MS" pitchFamily="34" charset="-122"/>
              <a:cs typeface="Arial Unicode MS" pitchFamily="34" charset="-122"/>
              <a:sym typeface="Symbol" pitchFamily="18" charset="2"/>
            </a:endParaRPr>
          </a:p>
        </p:txBody>
      </p:sp>
      <p:sp>
        <p:nvSpPr>
          <p:cNvPr id="87045" name="Rectangle 1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-26988"/>
            <a:ext cx="1104900" cy="228601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2.1.1  if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2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524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24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524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524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0"/>
                            </p:stCondLst>
                            <p:childTnLst>
                              <p:par>
                                <p:cTn id="25" presetID="3" presetClass="entr" presetSubtype="5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524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9" presetID="3" presetClass="entr" presetSubtype="5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524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0"/>
                            </p:stCondLst>
                            <p:childTnLst>
                              <p:par>
                                <p:cTn id="33" presetID="3" presetClass="entr" presetSubtype="5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524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000"/>
                            </p:stCondLst>
                            <p:childTnLst>
                              <p:par>
                                <p:cTn id="37" presetID="3" presetClass="entr" presetSubtype="5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500"/>
                                        <p:tgtEl>
                                          <p:spTgt spid="5242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9500"/>
                            </p:stCondLst>
                            <p:childTnLst>
                              <p:par>
                                <p:cTn id="41" presetID="3" presetClass="entr" presetSubtype="5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5242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294" grpId="0" autoUpdateAnimBg="0"/>
      <p:bldP spid="524295" grpId="0" build="p" autoUpdateAnimBg="0" advAuto="300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5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2.1.1  if 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88067" name="Text Box 6"/>
          <p:cNvSpPr txBox="1">
            <a:spLocks noChangeArrowheads="1"/>
          </p:cNvSpPr>
          <p:nvPr/>
        </p:nvSpPr>
        <p:spPr bwMode="auto">
          <a:xfrm>
            <a:off x="457200" y="908050"/>
            <a:ext cx="5408613" cy="3968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2-2</a:t>
            </a:r>
            <a:r>
              <a:rPr kumimoji="1" lang="en-US" altLang="zh-CN" sz="2000" b="1">
                <a:latin typeface="Times New Roman" pitchFamily="18" charset="0"/>
              </a:rPr>
              <a:t>    </a:t>
            </a:r>
            <a:r>
              <a:rPr kumimoji="1" lang="zh-CN" altLang="en-US" sz="2000" b="1">
                <a:latin typeface="Times New Roman" pitchFamily="18" charset="0"/>
              </a:rPr>
              <a:t>输入三个整数，按从小到大顺序输出。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838200" y="1563688"/>
            <a:ext cx="5491163" cy="412750"/>
            <a:chOff x="1005" y="1152"/>
            <a:chExt cx="3459" cy="260"/>
          </a:xfrm>
        </p:grpSpPr>
        <p:sp>
          <p:nvSpPr>
            <p:cNvPr id="88103" name="Text Box 8"/>
            <p:cNvSpPr txBox="1">
              <a:spLocks noChangeArrowheads="1"/>
            </p:cNvSpPr>
            <p:nvPr/>
          </p:nvSpPr>
          <p:spPr bwMode="auto">
            <a:xfrm>
              <a:off x="1005" y="1152"/>
              <a:ext cx="194" cy="2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solidFill>
                    <a:srgbClr val="CC0000"/>
                  </a:solidFill>
                  <a:latin typeface="宋体" pitchFamily="2" charset="-122"/>
                </a:rPr>
                <a:t>a</a:t>
              </a:r>
              <a:endParaRPr kumimoji="1" lang="en-US" altLang="zh-CN" b="1">
                <a:latin typeface="Times New Roman" pitchFamily="18" charset="0"/>
              </a:endParaRPr>
            </a:p>
          </p:txBody>
        </p:sp>
        <p:sp>
          <p:nvSpPr>
            <p:cNvPr id="88104" name="AutoShape 9"/>
            <p:cNvSpPr>
              <a:spLocks noChangeArrowheads="1"/>
            </p:cNvSpPr>
            <p:nvPr/>
          </p:nvSpPr>
          <p:spPr bwMode="auto">
            <a:xfrm>
              <a:off x="1248" y="1159"/>
              <a:ext cx="476" cy="233"/>
            </a:xfrm>
            <a:prstGeom prst="flowChartProcess">
              <a:avLst/>
            </a:prstGeom>
            <a:solidFill>
              <a:srgbClr val="FFFF99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    7    </a:t>
              </a:r>
            </a:p>
          </p:txBody>
        </p:sp>
        <p:sp>
          <p:nvSpPr>
            <p:cNvPr id="88105" name="AutoShape 10"/>
            <p:cNvSpPr>
              <a:spLocks noChangeArrowheads="1"/>
            </p:cNvSpPr>
            <p:nvPr/>
          </p:nvSpPr>
          <p:spPr bwMode="auto">
            <a:xfrm>
              <a:off x="2644" y="1179"/>
              <a:ext cx="476" cy="233"/>
            </a:xfrm>
            <a:prstGeom prst="flowChartProcess">
              <a:avLst/>
            </a:prstGeom>
            <a:solidFill>
              <a:srgbClr val="FFFF99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    5    </a:t>
              </a:r>
            </a:p>
          </p:txBody>
        </p:sp>
        <p:sp>
          <p:nvSpPr>
            <p:cNvPr id="88106" name="AutoShape 11"/>
            <p:cNvSpPr>
              <a:spLocks noChangeArrowheads="1"/>
            </p:cNvSpPr>
            <p:nvPr/>
          </p:nvSpPr>
          <p:spPr bwMode="auto">
            <a:xfrm>
              <a:off x="3988" y="1152"/>
              <a:ext cx="476" cy="233"/>
            </a:xfrm>
            <a:prstGeom prst="flowChartProcess">
              <a:avLst/>
            </a:prstGeom>
            <a:solidFill>
              <a:srgbClr val="FFFF99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    2    </a:t>
              </a:r>
            </a:p>
          </p:txBody>
        </p:sp>
        <p:sp>
          <p:nvSpPr>
            <p:cNvPr id="88107" name="Text Box 12"/>
            <p:cNvSpPr txBox="1">
              <a:spLocks noChangeArrowheads="1"/>
            </p:cNvSpPr>
            <p:nvPr/>
          </p:nvSpPr>
          <p:spPr bwMode="auto">
            <a:xfrm>
              <a:off x="2397" y="1152"/>
              <a:ext cx="194" cy="2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solidFill>
                    <a:srgbClr val="CC0000"/>
                  </a:solidFill>
                  <a:latin typeface="宋体" pitchFamily="2" charset="-122"/>
                </a:rPr>
                <a:t>b</a:t>
              </a:r>
              <a:endParaRPr kumimoji="1" lang="en-US" altLang="zh-CN" b="1">
                <a:latin typeface="Times New Roman" pitchFamily="18" charset="0"/>
              </a:endParaRPr>
            </a:p>
          </p:txBody>
        </p:sp>
        <p:sp>
          <p:nvSpPr>
            <p:cNvPr id="88108" name="Text Box 13"/>
            <p:cNvSpPr txBox="1">
              <a:spLocks noChangeArrowheads="1"/>
            </p:cNvSpPr>
            <p:nvPr/>
          </p:nvSpPr>
          <p:spPr bwMode="auto">
            <a:xfrm>
              <a:off x="3744" y="1152"/>
              <a:ext cx="194" cy="2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solidFill>
                    <a:srgbClr val="CC0000"/>
                  </a:solidFill>
                  <a:latin typeface="宋体" pitchFamily="2" charset="-122"/>
                </a:rPr>
                <a:t>c</a:t>
              </a:r>
              <a:endParaRPr kumimoji="1" lang="en-US" altLang="zh-CN" b="1">
                <a:latin typeface="Times New Roman" pitchFamily="18" charset="0"/>
              </a:endParaRPr>
            </a:p>
          </p:txBody>
        </p:sp>
      </p:grpSp>
      <p:sp>
        <p:nvSpPr>
          <p:cNvPr id="525326" name="Text Box 14"/>
          <p:cNvSpPr txBox="1">
            <a:spLocks noChangeArrowheads="1"/>
          </p:cNvSpPr>
          <p:nvPr/>
        </p:nvSpPr>
        <p:spPr bwMode="auto">
          <a:xfrm>
            <a:off x="1851025" y="1868488"/>
            <a:ext cx="1655763" cy="3968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0000FF"/>
                </a:solidFill>
                <a:latin typeface="Times New Roman" pitchFamily="18" charset="0"/>
              </a:rPr>
              <a:t>a &gt; b : a </a:t>
            </a:r>
            <a:r>
              <a:rPr kumimoji="1" lang="en-US" altLang="zh-CN" sz="2000" b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 b</a:t>
            </a:r>
            <a:r>
              <a:rPr kumimoji="1" lang="en-US" altLang="zh-CN" sz="2000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kumimoji="1" lang="en-US" altLang="zh-CN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25327" name="AutoShape 15"/>
          <p:cNvSpPr>
            <a:spLocks noChangeArrowheads="1"/>
          </p:cNvSpPr>
          <p:nvPr/>
        </p:nvSpPr>
        <p:spPr bwMode="auto">
          <a:xfrm>
            <a:off x="2366963" y="2249488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3366FF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45791" dir="3378596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842963" y="2751138"/>
            <a:ext cx="5491162" cy="412750"/>
            <a:chOff x="1008" y="1872"/>
            <a:chExt cx="3459" cy="260"/>
          </a:xfrm>
        </p:grpSpPr>
        <p:sp>
          <p:nvSpPr>
            <p:cNvPr id="88097" name="Text Box 17"/>
            <p:cNvSpPr txBox="1">
              <a:spLocks noChangeArrowheads="1"/>
            </p:cNvSpPr>
            <p:nvPr/>
          </p:nvSpPr>
          <p:spPr bwMode="auto">
            <a:xfrm>
              <a:off x="1008" y="1872"/>
              <a:ext cx="194" cy="2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solidFill>
                    <a:srgbClr val="CC0000"/>
                  </a:solidFill>
                  <a:latin typeface="宋体" pitchFamily="2" charset="-122"/>
                </a:rPr>
                <a:t>a</a:t>
              </a:r>
              <a:endParaRPr kumimoji="1" lang="en-US" altLang="zh-CN" b="1">
                <a:latin typeface="Times New Roman" pitchFamily="18" charset="0"/>
              </a:endParaRPr>
            </a:p>
          </p:txBody>
        </p:sp>
        <p:sp>
          <p:nvSpPr>
            <p:cNvPr id="88098" name="AutoShape 18"/>
            <p:cNvSpPr>
              <a:spLocks noChangeArrowheads="1"/>
            </p:cNvSpPr>
            <p:nvPr/>
          </p:nvSpPr>
          <p:spPr bwMode="auto">
            <a:xfrm>
              <a:off x="1251" y="1879"/>
              <a:ext cx="476" cy="233"/>
            </a:xfrm>
            <a:prstGeom prst="flowChartProcess">
              <a:avLst/>
            </a:prstGeom>
            <a:solidFill>
              <a:srgbClr val="FFFF99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    5    </a:t>
              </a:r>
            </a:p>
          </p:txBody>
        </p:sp>
        <p:sp>
          <p:nvSpPr>
            <p:cNvPr id="88099" name="AutoShape 19"/>
            <p:cNvSpPr>
              <a:spLocks noChangeArrowheads="1"/>
            </p:cNvSpPr>
            <p:nvPr/>
          </p:nvSpPr>
          <p:spPr bwMode="auto">
            <a:xfrm>
              <a:off x="2647" y="1899"/>
              <a:ext cx="476" cy="233"/>
            </a:xfrm>
            <a:prstGeom prst="flowChartProcess">
              <a:avLst/>
            </a:prstGeom>
            <a:solidFill>
              <a:srgbClr val="FFFF99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    7    </a:t>
              </a:r>
            </a:p>
          </p:txBody>
        </p:sp>
        <p:sp>
          <p:nvSpPr>
            <p:cNvPr id="88100" name="AutoShape 20"/>
            <p:cNvSpPr>
              <a:spLocks noChangeArrowheads="1"/>
            </p:cNvSpPr>
            <p:nvPr/>
          </p:nvSpPr>
          <p:spPr bwMode="auto">
            <a:xfrm>
              <a:off x="3991" y="1879"/>
              <a:ext cx="476" cy="233"/>
            </a:xfrm>
            <a:prstGeom prst="flowChartProcess">
              <a:avLst/>
            </a:prstGeom>
            <a:solidFill>
              <a:srgbClr val="FFFF99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    2    </a:t>
              </a:r>
            </a:p>
          </p:txBody>
        </p:sp>
        <p:sp>
          <p:nvSpPr>
            <p:cNvPr id="88101" name="Text Box 21"/>
            <p:cNvSpPr txBox="1">
              <a:spLocks noChangeArrowheads="1"/>
            </p:cNvSpPr>
            <p:nvPr/>
          </p:nvSpPr>
          <p:spPr bwMode="auto">
            <a:xfrm>
              <a:off x="2400" y="1872"/>
              <a:ext cx="194" cy="2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solidFill>
                    <a:srgbClr val="CC0000"/>
                  </a:solidFill>
                  <a:latin typeface="宋体" pitchFamily="2" charset="-122"/>
                </a:rPr>
                <a:t>b</a:t>
              </a:r>
              <a:endParaRPr kumimoji="1" lang="en-US" altLang="zh-CN" b="1">
                <a:latin typeface="Times New Roman" pitchFamily="18" charset="0"/>
              </a:endParaRPr>
            </a:p>
          </p:txBody>
        </p:sp>
        <p:sp>
          <p:nvSpPr>
            <p:cNvPr id="88102" name="Text Box 22"/>
            <p:cNvSpPr txBox="1">
              <a:spLocks noChangeArrowheads="1"/>
            </p:cNvSpPr>
            <p:nvPr/>
          </p:nvSpPr>
          <p:spPr bwMode="auto">
            <a:xfrm>
              <a:off x="3747" y="1872"/>
              <a:ext cx="194" cy="2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solidFill>
                    <a:srgbClr val="CC0000"/>
                  </a:solidFill>
                  <a:latin typeface="宋体" pitchFamily="2" charset="-122"/>
                </a:rPr>
                <a:t>c</a:t>
              </a:r>
              <a:endParaRPr kumimoji="1" lang="en-US" altLang="zh-CN" b="1">
                <a:latin typeface="Times New Roman" pitchFamily="18" charset="0"/>
              </a:endParaRP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842963" y="3925888"/>
            <a:ext cx="5491162" cy="412750"/>
            <a:chOff x="1005" y="1824"/>
            <a:chExt cx="3459" cy="260"/>
          </a:xfrm>
        </p:grpSpPr>
        <p:sp>
          <p:nvSpPr>
            <p:cNvPr id="88091" name="Text Box 24"/>
            <p:cNvSpPr txBox="1">
              <a:spLocks noChangeArrowheads="1"/>
            </p:cNvSpPr>
            <p:nvPr/>
          </p:nvSpPr>
          <p:spPr bwMode="auto">
            <a:xfrm>
              <a:off x="1005" y="1824"/>
              <a:ext cx="194" cy="2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solidFill>
                    <a:srgbClr val="CC0000"/>
                  </a:solidFill>
                  <a:latin typeface="宋体" pitchFamily="2" charset="-122"/>
                </a:rPr>
                <a:t>a</a:t>
              </a:r>
              <a:endParaRPr kumimoji="1" lang="en-US" altLang="zh-CN" b="1">
                <a:latin typeface="Times New Roman" pitchFamily="18" charset="0"/>
              </a:endParaRPr>
            </a:p>
          </p:txBody>
        </p:sp>
        <p:sp>
          <p:nvSpPr>
            <p:cNvPr id="88092" name="AutoShape 25"/>
            <p:cNvSpPr>
              <a:spLocks noChangeArrowheads="1"/>
            </p:cNvSpPr>
            <p:nvPr/>
          </p:nvSpPr>
          <p:spPr bwMode="auto">
            <a:xfrm>
              <a:off x="1248" y="1831"/>
              <a:ext cx="476" cy="233"/>
            </a:xfrm>
            <a:prstGeom prst="flowChartProcess">
              <a:avLst/>
            </a:prstGeom>
            <a:solidFill>
              <a:srgbClr val="FFFF99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    2    </a:t>
              </a:r>
            </a:p>
          </p:txBody>
        </p:sp>
        <p:sp>
          <p:nvSpPr>
            <p:cNvPr id="88093" name="AutoShape 26"/>
            <p:cNvSpPr>
              <a:spLocks noChangeArrowheads="1"/>
            </p:cNvSpPr>
            <p:nvPr/>
          </p:nvSpPr>
          <p:spPr bwMode="auto">
            <a:xfrm>
              <a:off x="2644" y="1851"/>
              <a:ext cx="476" cy="233"/>
            </a:xfrm>
            <a:prstGeom prst="flowChartProcess">
              <a:avLst/>
            </a:prstGeom>
            <a:solidFill>
              <a:srgbClr val="FFFF99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    7    </a:t>
              </a:r>
            </a:p>
          </p:txBody>
        </p:sp>
        <p:sp>
          <p:nvSpPr>
            <p:cNvPr id="88094" name="AutoShape 27"/>
            <p:cNvSpPr>
              <a:spLocks noChangeArrowheads="1"/>
            </p:cNvSpPr>
            <p:nvPr/>
          </p:nvSpPr>
          <p:spPr bwMode="auto">
            <a:xfrm>
              <a:off x="3988" y="1831"/>
              <a:ext cx="476" cy="233"/>
            </a:xfrm>
            <a:prstGeom prst="flowChartProcess">
              <a:avLst/>
            </a:prstGeom>
            <a:solidFill>
              <a:srgbClr val="FFFF99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    5    </a:t>
              </a:r>
            </a:p>
          </p:txBody>
        </p:sp>
        <p:sp>
          <p:nvSpPr>
            <p:cNvPr id="88095" name="Text Box 28"/>
            <p:cNvSpPr txBox="1">
              <a:spLocks noChangeArrowheads="1"/>
            </p:cNvSpPr>
            <p:nvPr/>
          </p:nvSpPr>
          <p:spPr bwMode="auto">
            <a:xfrm>
              <a:off x="2397" y="1824"/>
              <a:ext cx="194" cy="2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solidFill>
                    <a:srgbClr val="CC0000"/>
                  </a:solidFill>
                  <a:latin typeface="宋体" pitchFamily="2" charset="-122"/>
                </a:rPr>
                <a:t>b</a:t>
              </a:r>
              <a:endParaRPr kumimoji="1" lang="en-US" altLang="zh-CN" b="1">
                <a:latin typeface="Times New Roman" pitchFamily="18" charset="0"/>
              </a:endParaRPr>
            </a:p>
          </p:txBody>
        </p:sp>
        <p:sp>
          <p:nvSpPr>
            <p:cNvPr id="88096" name="Text Box 29"/>
            <p:cNvSpPr txBox="1">
              <a:spLocks noChangeArrowheads="1"/>
            </p:cNvSpPr>
            <p:nvPr/>
          </p:nvSpPr>
          <p:spPr bwMode="auto">
            <a:xfrm>
              <a:off x="3744" y="1824"/>
              <a:ext cx="194" cy="2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solidFill>
                    <a:srgbClr val="CC0000"/>
                  </a:solidFill>
                  <a:latin typeface="宋体" pitchFamily="2" charset="-122"/>
                </a:rPr>
                <a:t>c</a:t>
              </a:r>
              <a:endParaRPr kumimoji="1" lang="en-US" altLang="zh-CN" b="1">
                <a:latin typeface="Times New Roman" pitchFamily="18" charset="0"/>
              </a:endParaRPr>
            </a:p>
          </p:txBody>
        </p:sp>
      </p:grpSp>
      <p:sp>
        <p:nvSpPr>
          <p:cNvPr id="525342" name="AutoShape 30"/>
          <p:cNvSpPr>
            <a:spLocks noChangeArrowheads="1"/>
          </p:cNvSpPr>
          <p:nvPr/>
        </p:nvSpPr>
        <p:spPr bwMode="auto">
          <a:xfrm>
            <a:off x="5567363" y="1563688"/>
            <a:ext cx="755650" cy="369887"/>
          </a:xfrm>
          <a:prstGeom prst="flowChartProcess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EAEAEA"/>
                </a:solidFill>
                <a:latin typeface="Times New Roman" pitchFamily="18" charset="0"/>
              </a:rPr>
              <a:t>    2    </a:t>
            </a:r>
          </a:p>
        </p:txBody>
      </p:sp>
      <p:sp>
        <p:nvSpPr>
          <p:cNvPr id="525343" name="AutoShape 31"/>
          <p:cNvSpPr>
            <a:spLocks noChangeArrowheads="1"/>
          </p:cNvSpPr>
          <p:nvPr/>
        </p:nvSpPr>
        <p:spPr bwMode="auto">
          <a:xfrm>
            <a:off x="3433763" y="2782888"/>
            <a:ext cx="755650" cy="369887"/>
          </a:xfrm>
          <a:prstGeom prst="flowChartProcess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b="1">
                <a:solidFill>
                  <a:srgbClr val="EAEAEA"/>
                </a:solidFill>
                <a:latin typeface="Times New Roman" pitchFamily="18" charset="0"/>
              </a:rPr>
              <a:t>    7    </a:t>
            </a:r>
          </a:p>
        </p:txBody>
      </p:sp>
      <p:sp>
        <p:nvSpPr>
          <p:cNvPr id="525344" name="Text Box 32"/>
          <p:cNvSpPr txBox="1">
            <a:spLocks noChangeArrowheads="1"/>
          </p:cNvSpPr>
          <p:nvPr/>
        </p:nvSpPr>
        <p:spPr bwMode="auto">
          <a:xfrm>
            <a:off x="3006725" y="3071813"/>
            <a:ext cx="1598613" cy="3968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0000FF"/>
                </a:solidFill>
                <a:latin typeface="Times New Roman" pitchFamily="18" charset="0"/>
              </a:rPr>
              <a:t>a &gt; c : a </a:t>
            </a:r>
            <a:r>
              <a:rPr kumimoji="1" lang="en-US" altLang="zh-CN" sz="2000" b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 c</a:t>
            </a:r>
            <a:r>
              <a:rPr kumimoji="1" lang="en-US" altLang="zh-CN" sz="2000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kumimoji="1" lang="en-US" altLang="zh-CN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25345" name="AutoShape 33"/>
          <p:cNvSpPr>
            <a:spLocks noChangeArrowheads="1"/>
          </p:cNvSpPr>
          <p:nvPr/>
        </p:nvSpPr>
        <p:spPr bwMode="auto">
          <a:xfrm>
            <a:off x="1223963" y="3925888"/>
            <a:ext cx="755650" cy="369887"/>
          </a:xfrm>
          <a:prstGeom prst="flowChartProcess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b="1">
                <a:solidFill>
                  <a:srgbClr val="EAEAEA"/>
                </a:solidFill>
                <a:latin typeface="Times New Roman" pitchFamily="18" charset="0"/>
              </a:rPr>
              <a:t>    2    </a:t>
            </a:r>
          </a:p>
        </p:txBody>
      </p:sp>
      <p:sp>
        <p:nvSpPr>
          <p:cNvPr id="525346" name="Text Box 34"/>
          <p:cNvSpPr txBox="1">
            <a:spLocks noChangeArrowheads="1"/>
          </p:cNvSpPr>
          <p:nvPr/>
        </p:nvSpPr>
        <p:spPr bwMode="auto">
          <a:xfrm>
            <a:off x="4075113" y="4306888"/>
            <a:ext cx="1627187" cy="3968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0000FF"/>
                </a:solidFill>
                <a:latin typeface="Times New Roman" pitchFamily="18" charset="0"/>
              </a:rPr>
              <a:t>b &gt; c : b </a:t>
            </a:r>
            <a:r>
              <a:rPr kumimoji="1" lang="en-US" altLang="zh-CN" sz="2000" b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 c</a:t>
            </a:r>
            <a:r>
              <a:rPr kumimoji="1" lang="en-US" altLang="zh-CN" sz="2000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kumimoji="1" lang="en-US" altLang="zh-CN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25347" name="AutoShape 35"/>
          <p:cNvSpPr>
            <a:spLocks noChangeArrowheads="1"/>
          </p:cNvSpPr>
          <p:nvPr/>
        </p:nvSpPr>
        <p:spPr bwMode="auto">
          <a:xfrm>
            <a:off x="3586163" y="3468688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3366FF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45791" dir="3378596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842963" y="5189538"/>
            <a:ext cx="5491162" cy="412750"/>
            <a:chOff x="1008" y="3436"/>
            <a:chExt cx="3459" cy="260"/>
          </a:xfrm>
        </p:grpSpPr>
        <p:sp>
          <p:nvSpPr>
            <p:cNvPr id="88085" name="Text Box 37"/>
            <p:cNvSpPr txBox="1">
              <a:spLocks noChangeArrowheads="1"/>
            </p:cNvSpPr>
            <p:nvPr/>
          </p:nvSpPr>
          <p:spPr bwMode="auto">
            <a:xfrm>
              <a:off x="1008" y="3436"/>
              <a:ext cx="194" cy="2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solidFill>
                    <a:srgbClr val="CC0000"/>
                  </a:solidFill>
                  <a:latin typeface="宋体" pitchFamily="2" charset="-122"/>
                </a:rPr>
                <a:t>a</a:t>
              </a:r>
              <a:endParaRPr kumimoji="1" lang="en-US" altLang="zh-CN" b="1">
                <a:latin typeface="Times New Roman" pitchFamily="18" charset="0"/>
              </a:endParaRPr>
            </a:p>
          </p:txBody>
        </p:sp>
        <p:sp>
          <p:nvSpPr>
            <p:cNvPr id="88086" name="AutoShape 38"/>
            <p:cNvSpPr>
              <a:spLocks noChangeArrowheads="1"/>
            </p:cNvSpPr>
            <p:nvPr/>
          </p:nvSpPr>
          <p:spPr bwMode="auto">
            <a:xfrm>
              <a:off x="1251" y="3443"/>
              <a:ext cx="476" cy="233"/>
            </a:xfrm>
            <a:prstGeom prst="flowChartProcess">
              <a:avLst/>
            </a:prstGeom>
            <a:solidFill>
              <a:srgbClr val="00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    2    </a:t>
              </a:r>
            </a:p>
          </p:txBody>
        </p:sp>
        <p:sp>
          <p:nvSpPr>
            <p:cNvPr id="88087" name="AutoShape 39"/>
            <p:cNvSpPr>
              <a:spLocks noChangeArrowheads="1"/>
            </p:cNvSpPr>
            <p:nvPr/>
          </p:nvSpPr>
          <p:spPr bwMode="auto">
            <a:xfrm>
              <a:off x="2647" y="3463"/>
              <a:ext cx="476" cy="233"/>
            </a:xfrm>
            <a:prstGeom prst="flowChartProcess">
              <a:avLst/>
            </a:prstGeom>
            <a:solidFill>
              <a:srgbClr val="00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    5    </a:t>
              </a:r>
            </a:p>
          </p:txBody>
        </p:sp>
        <p:sp>
          <p:nvSpPr>
            <p:cNvPr id="88088" name="AutoShape 40"/>
            <p:cNvSpPr>
              <a:spLocks noChangeArrowheads="1"/>
            </p:cNvSpPr>
            <p:nvPr/>
          </p:nvSpPr>
          <p:spPr bwMode="auto">
            <a:xfrm>
              <a:off x="3991" y="3443"/>
              <a:ext cx="476" cy="233"/>
            </a:xfrm>
            <a:prstGeom prst="flowChartProcess">
              <a:avLst/>
            </a:prstGeom>
            <a:solidFill>
              <a:srgbClr val="00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    7    </a:t>
              </a:r>
            </a:p>
          </p:txBody>
        </p:sp>
        <p:sp>
          <p:nvSpPr>
            <p:cNvPr id="88089" name="Text Box 41"/>
            <p:cNvSpPr txBox="1">
              <a:spLocks noChangeArrowheads="1"/>
            </p:cNvSpPr>
            <p:nvPr/>
          </p:nvSpPr>
          <p:spPr bwMode="auto">
            <a:xfrm>
              <a:off x="2400" y="3436"/>
              <a:ext cx="194" cy="2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solidFill>
                    <a:srgbClr val="CC0000"/>
                  </a:solidFill>
                  <a:latin typeface="宋体" pitchFamily="2" charset="-122"/>
                </a:rPr>
                <a:t>b</a:t>
              </a:r>
              <a:endParaRPr kumimoji="1" lang="en-US" altLang="zh-CN" b="1">
                <a:latin typeface="Times New Roman" pitchFamily="18" charset="0"/>
              </a:endParaRPr>
            </a:p>
          </p:txBody>
        </p:sp>
        <p:sp>
          <p:nvSpPr>
            <p:cNvPr id="88090" name="Text Box 42"/>
            <p:cNvSpPr txBox="1">
              <a:spLocks noChangeArrowheads="1"/>
            </p:cNvSpPr>
            <p:nvPr/>
          </p:nvSpPr>
          <p:spPr bwMode="auto">
            <a:xfrm>
              <a:off x="3747" y="3436"/>
              <a:ext cx="194" cy="2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solidFill>
                    <a:srgbClr val="CC0000"/>
                  </a:solidFill>
                  <a:latin typeface="宋体" pitchFamily="2" charset="-122"/>
                </a:rPr>
                <a:t>c</a:t>
              </a:r>
              <a:endParaRPr kumimoji="1" lang="en-US" altLang="zh-CN" b="1">
                <a:latin typeface="Times New Roman" pitchFamily="18" charset="0"/>
              </a:endParaRPr>
            </a:p>
          </p:txBody>
        </p:sp>
      </p:grpSp>
      <p:sp>
        <p:nvSpPr>
          <p:cNvPr id="525355" name="AutoShape 43"/>
          <p:cNvSpPr>
            <a:spLocks noChangeArrowheads="1"/>
          </p:cNvSpPr>
          <p:nvPr/>
        </p:nvSpPr>
        <p:spPr bwMode="auto">
          <a:xfrm>
            <a:off x="4576763" y="4764088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3366FF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45791" dir="3378596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525356" name="Text Box 44"/>
          <p:cNvSpPr txBox="1">
            <a:spLocks noChangeArrowheads="1"/>
          </p:cNvSpPr>
          <p:nvPr/>
        </p:nvSpPr>
        <p:spPr bwMode="auto">
          <a:xfrm>
            <a:off x="7010400" y="2767013"/>
            <a:ext cx="709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kumimoji="1" lang="en-US" altLang="zh-CN" sz="2000" b="1" i="1">
                <a:solidFill>
                  <a:schemeClr val="accent2"/>
                </a:solidFill>
                <a:latin typeface="Times New Roman" pitchFamily="18" charset="0"/>
              </a:rPr>
              <a:t>a &lt; b</a:t>
            </a:r>
          </a:p>
        </p:txBody>
      </p:sp>
      <p:sp>
        <p:nvSpPr>
          <p:cNvPr id="525357" name="Text Box 45"/>
          <p:cNvSpPr txBox="1">
            <a:spLocks noChangeArrowheads="1"/>
          </p:cNvSpPr>
          <p:nvPr/>
        </p:nvSpPr>
        <p:spPr bwMode="auto">
          <a:xfrm>
            <a:off x="6969125" y="3910013"/>
            <a:ext cx="1474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kumimoji="1" lang="en-US" altLang="zh-CN" sz="2000" b="1" i="1">
                <a:solidFill>
                  <a:schemeClr val="accent2"/>
                </a:solidFill>
                <a:latin typeface="Times New Roman" pitchFamily="18" charset="0"/>
              </a:rPr>
              <a:t>a &lt; b ,  a &lt; c</a:t>
            </a:r>
          </a:p>
        </p:txBody>
      </p:sp>
      <p:sp>
        <p:nvSpPr>
          <p:cNvPr id="525358" name="Text Box 46"/>
          <p:cNvSpPr txBox="1">
            <a:spLocks noChangeArrowheads="1"/>
          </p:cNvSpPr>
          <p:nvPr/>
        </p:nvSpPr>
        <p:spPr bwMode="auto">
          <a:xfrm>
            <a:off x="6969125" y="5205413"/>
            <a:ext cx="1741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kumimoji="1" lang="en-US" altLang="zh-CN" sz="2000" b="1" i="1">
                <a:solidFill>
                  <a:schemeClr val="accent2"/>
                </a:solidFill>
                <a:latin typeface="Times New Roman" pitchFamily="18" charset="0"/>
              </a:rPr>
              <a:t>a &lt; b &amp;&amp; b &lt; c</a:t>
            </a:r>
          </a:p>
        </p:txBody>
      </p:sp>
      <p:sp>
        <p:nvSpPr>
          <p:cNvPr id="88084" name="Rectangle 4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-26988"/>
            <a:ext cx="1104900" cy="228601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2.1.1  if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5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25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5" presetID="17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5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5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5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5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17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25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5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0"/>
                            </p:stCondLst>
                            <p:childTnLst>
                              <p:par>
                                <p:cTn id="36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500"/>
                                        <p:tgtEl>
                                          <p:spTgt spid="525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0"/>
                            </p:stCondLst>
                            <p:childTnLst>
                              <p:par>
                                <p:cTn id="40" presetID="17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5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5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5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25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0"/>
                            </p:stCondLst>
                            <p:childTnLst>
                              <p:par>
                                <p:cTn id="47" presetID="17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0"/>
                            </p:stCondLst>
                            <p:childTnLst>
                              <p:par>
                                <p:cTn id="54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525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5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0"/>
                            </p:stCondLst>
                            <p:childTnLst>
                              <p:par>
                                <p:cTn id="61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3" dur="500"/>
                                        <p:tgtEl>
                                          <p:spTgt spid="525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2500"/>
                            </p:stCondLst>
                            <p:childTnLst>
                              <p:par>
                                <p:cTn id="65" presetID="17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25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25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25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25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0"/>
                            </p:stCondLst>
                            <p:childTnLst>
                              <p:par>
                                <p:cTn id="72" presetID="17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7500"/>
                            </p:stCondLst>
                            <p:childTnLst>
                              <p:par>
                                <p:cTn id="79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525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326" grpId="0" autoUpdateAnimBg="0"/>
      <p:bldP spid="525327" grpId="0" animBg="1"/>
      <p:bldP spid="525342" grpId="0" animBg="1" autoUpdateAnimBg="0"/>
      <p:bldP spid="525343" grpId="0" animBg="1" autoUpdateAnimBg="0"/>
      <p:bldP spid="525344" grpId="0" autoUpdateAnimBg="0"/>
      <p:bldP spid="525345" grpId="0" animBg="1" autoUpdateAnimBg="0"/>
      <p:bldP spid="525346" grpId="0" autoUpdateAnimBg="0"/>
      <p:bldP spid="525347" grpId="0" animBg="1"/>
      <p:bldP spid="525355" grpId="0" animBg="1"/>
      <p:bldP spid="525356" grpId="0" autoUpdateAnimBg="0"/>
      <p:bldP spid="525357" grpId="0" autoUpdateAnimBg="0"/>
      <p:bldP spid="525358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5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2.1.1  if 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89091" name="Text Box 6"/>
          <p:cNvSpPr txBox="1">
            <a:spLocks noChangeArrowheads="1"/>
          </p:cNvSpPr>
          <p:nvPr/>
        </p:nvSpPr>
        <p:spPr bwMode="auto">
          <a:xfrm>
            <a:off x="457200" y="908050"/>
            <a:ext cx="5408613" cy="3968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2-2</a:t>
            </a:r>
            <a:r>
              <a:rPr kumimoji="1" lang="en-US" altLang="zh-CN" sz="2000" b="1">
                <a:latin typeface="Times New Roman" pitchFamily="18" charset="0"/>
              </a:rPr>
              <a:t>    </a:t>
            </a:r>
            <a:r>
              <a:rPr kumimoji="1" lang="zh-CN" altLang="en-US" sz="2000" b="1">
                <a:latin typeface="Times New Roman" pitchFamily="18" charset="0"/>
              </a:rPr>
              <a:t>输入三个整数，按从小到大顺序输出。</a:t>
            </a:r>
          </a:p>
        </p:txBody>
      </p:sp>
      <p:sp>
        <p:nvSpPr>
          <p:cNvPr id="526343" name="Text Box 7"/>
          <p:cNvSpPr txBox="1">
            <a:spLocks noChangeArrowheads="1"/>
          </p:cNvSpPr>
          <p:nvPr/>
        </p:nvSpPr>
        <p:spPr bwMode="auto">
          <a:xfrm>
            <a:off x="1219200" y="1289050"/>
            <a:ext cx="5083175" cy="50927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en-US" altLang="zh-CN" b="1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b="1">
                <a:latin typeface="Times New Roman" pitchFamily="18" charset="0"/>
              </a:rPr>
              <a:t>int main()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b="1">
                <a:latin typeface="Times New Roman" pitchFamily="18" charset="0"/>
              </a:rPr>
              <a:t>{ int a, b, c, t 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b="1">
                <a:latin typeface="Times New Roman" pitchFamily="18" charset="0"/>
              </a:rPr>
              <a:t>  cout &lt;&lt; " Please input three integer numbers: " 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b="1">
                <a:latin typeface="Times New Roman" pitchFamily="18" charset="0"/>
              </a:rPr>
              <a:t>  cin &gt;&gt; a &gt;&gt; b &gt;&gt; c 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b="1">
                <a:latin typeface="Times New Roman" pitchFamily="18" charset="0"/>
              </a:rPr>
              <a:t>  if ( a &gt; b )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b="1">
                <a:latin typeface="Times New Roman" pitchFamily="18" charset="0"/>
              </a:rPr>
              <a:t>    { t = a ;   a = b ;   b = t ;  }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b="1">
                <a:latin typeface="Times New Roman" pitchFamily="18" charset="0"/>
              </a:rPr>
              <a:t>  if ( a &gt; c )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b="1">
                <a:latin typeface="Times New Roman" pitchFamily="18" charset="0"/>
              </a:rPr>
              <a:t>    { t = a ;   a = c ;   c = t ;  }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b="1">
                <a:latin typeface="Times New Roman" pitchFamily="18" charset="0"/>
              </a:rPr>
              <a:t>  if ( b &gt; c )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b="1">
                <a:latin typeface="Times New Roman" pitchFamily="18" charset="0"/>
              </a:rPr>
              <a:t>    { t = b ;   b = c ;   c = t ;  }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b="1">
                <a:latin typeface="Times New Roman" pitchFamily="18" charset="0"/>
              </a:rPr>
              <a:t>  cout &lt;&lt; a &lt;&lt; "  " &lt;&lt; b &lt;&lt; "  " &lt;&lt; c &lt;&lt; endl;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  <p:sp>
        <p:nvSpPr>
          <p:cNvPr id="526344" name="AutoShape 8"/>
          <p:cNvSpPr>
            <a:spLocks noChangeArrowheads="1"/>
          </p:cNvSpPr>
          <p:nvPr/>
        </p:nvSpPr>
        <p:spPr bwMode="auto">
          <a:xfrm>
            <a:off x="5572125" y="2554288"/>
            <a:ext cx="2633663" cy="728662"/>
          </a:xfrm>
          <a:prstGeom prst="cloudCallout">
            <a:avLst>
              <a:gd name="adj1" fmla="val -93208"/>
              <a:gd name="adj2" fmla="val 194782"/>
            </a:avLst>
          </a:prstGeom>
          <a:gradFill rotWithShape="0">
            <a:gsLst>
              <a:gs pos="0">
                <a:srgbClr val="FFFFFF"/>
              </a:gs>
              <a:gs pos="50000">
                <a:srgbClr val="FFFFCC"/>
              </a:gs>
              <a:gs pos="100000">
                <a:srgbClr val="FFFFFF"/>
              </a:gs>
            </a:gsLst>
            <a:lin ang="2700000" scaled="1"/>
          </a:gradFill>
          <a:ln w="3175">
            <a:solidFill>
              <a:schemeClr val="tx1"/>
            </a:solidFill>
            <a:round/>
            <a:headEnd/>
            <a:tailEnd/>
          </a:ln>
          <a:effectLst>
            <a:outerShdw dist="56796" dir="20006097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kumimoji="1" lang="zh-CN" altLang="en-US" b="1" i="1">
                <a:solidFill>
                  <a:srgbClr val="FF0000"/>
                </a:solidFill>
                <a:latin typeface="Times New Roman" pitchFamily="18" charset="0"/>
              </a:rPr>
              <a:t>注意语句块结构</a:t>
            </a:r>
            <a:endParaRPr kumimoji="1" lang="zh-CN" altLang="en-US" i="1">
              <a:latin typeface="Times New Roman" pitchFamily="18" charset="0"/>
            </a:endParaRPr>
          </a:p>
        </p:txBody>
      </p:sp>
      <p:sp>
        <p:nvSpPr>
          <p:cNvPr id="89094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-26988"/>
            <a:ext cx="1104900" cy="228601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2.1.1  if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75"/>
                                        <p:tgtEl>
                                          <p:spTgt spid="526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35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75"/>
                                        <p:tgtEl>
                                          <p:spTgt spid="526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75"/>
                                        <p:tgtEl>
                                          <p:spTgt spid="526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375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75"/>
                                        <p:tgtEl>
                                          <p:spTgt spid="526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275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75"/>
                                        <p:tgtEl>
                                          <p:spTgt spid="5263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275"/>
                            </p:stCondLst>
                            <p:childTnLst>
                              <p:par>
                                <p:cTn id="2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75"/>
                                        <p:tgtEl>
                                          <p:spTgt spid="5263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250"/>
                            </p:stCondLst>
                            <p:childTnLst>
                              <p:par>
                                <p:cTn id="29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75"/>
                                        <p:tgtEl>
                                          <p:spTgt spid="5263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775"/>
                            </p:stCondLst>
                            <p:childTnLst>
                              <p:par>
                                <p:cTn id="33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75"/>
                                        <p:tgtEl>
                                          <p:spTgt spid="5263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825"/>
                            </p:stCondLst>
                            <p:childTnLst>
                              <p:par>
                                <p:cTn id="37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75"/>
                                        <p:tgtEl>
                                          <p:spTgt spid="5263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350"/>
                            </p:stCondLst>
                            <p:childTnLst>
                              <p:par>
                                <p:cTn id="41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75"/>
                                        <p:tgtEl>
                                          <p:spTgt spid="5263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400"/>
                            </p:stCondLst>
                            <p:childTnLst>
                              <p:par>
                                <p:cTn id="4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75"/>
                                        <p:tgtEl>
                                          <p:spTgt spid="5263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925"/>
                            </p:stCondLst>
                            <p:childTnLst>
                              <p:par>
                                <p:cTn id="49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1" dur="75"/>
                                        <p:tgtEl>
                                          <p:spTgt spid="5263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975"/>
                            </p:stCondLst>
                            <p:childTnLst>
                              <p:par>
                                <p:cTn id="53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5" dur="75"/>
                                        <p:tgtEl>
                                          <p:spTgt spid="5263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8075"/>
                            </p:stCondLst>
                            <p:childTnLst>
                              <p:par>
                                <p:cTn id="57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9" dur="75"/>
                                        <p:tgtEl>
                                          <p:spTgt spid="5263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526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526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43" grpId="0" build="p" autoUpdateAnimBg="0" advAuto="1000"/>
      <p:bldP spid="526344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5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2.1.1  if 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90115" name="Text Box 6"/>
          <p:cNvSpPr txBox="1">
            <a:spLocks noChangeArrowheads="1"/>
          </p:cNvSpPr>
          <p:nvPr/>
        </p:nvSpPr>
        <p:spPr bwMode="auto">
          <a:xfrm>
            <a:off x="457200" y="908050"/>
            <a:ext cx="5408613" cy="3968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2-2</a:t>
            </a:r>
            <a:r>
              <a:rPr kumimoji="1" lang="en-US" altLang="zh-CN" sz="2000" b="1">
                <a:latin typeface="Times New Roman" pitchFamily="18" charset="0"/>
              </a:rPr>
              <a:t>    </a:t>
            </a:r>
            <a:r>
              <a:rPr kumimoji="1" lang="zh-CN" altLang="en-US" sz="2000" b="1">
                <a:latin typeface="Times New Roman" pitchFamily="18" charset="0"/>
              </a:rPr>
              <a:t>输入三个整数，按从小到大顺序输出。</a:t>
            </a:r>
          </a:p>
        </p:txBody>
      </p:sp>
      <p:sp>
        <p:nvSpPr>
          <p:cNvPr id="90116" name="Text Box 7"/>
          <p:cNvSpPr txBox="1">
            <a:spLocks noChangeArrowheads="1"/>
          </p:cNvSpPr>
          <p:nvPr/>
        </p:nvSpPr>
        <p:spPr bwMode="auto">
          <a:xfrm>
            <a:off x="1219200" y="1289050"/>
            <a:ext cx="4708525" cy="50927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en-US" altLang="zh-CN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>
                <a:latin typeface="Times New Roman" pitchFamily="18" charset="0"/>
              </a:rPr>
              <a:t>int main()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>
                <a:latin typeface="Times New Roman" pitchFamily="18" charset="0"/>
              </a:rPr>
              <a:t>{ int a, b, c, t 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>
                <a:latin typeface="Times New Roman" pitchFamily="18" charset="0"/>
              </a:rPr>
              <a:t>  cout &lt;&lt; " Please input three integer numbers: " 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>
                <a:latin typeface="Times New Roman" pitchFamily="18" charset="0"/>
              </a:rPr>
              <a:t>  cin &gt;&gt; a &gt;&gt; b &gt;&gt; c 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>
                <a:latin typeface="Times New Roman" pitchFamily="18" charset="0"/>
              </a:rPr>
              <a:t>  if ( a &gt; b )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>
                <a:latin typeface="Times New Roman" pitchFamily="18" charset="0"/>
              </a:rPr>
              <a:t>    </a:t>
            </a:r>
            <a:r>
              <a:rPr kumimoji="1" lang="en-US" altLang="zh-CN" b="1">
                <a:solidFill>
                  <a:srgbClr val="0000FF"/>
                </a:solidFill>
                <a:latin typeface="Times New Roman" pitchFamily="18" charset="0"/>
              </a:rPr>
              <a:t>{ t = a ;   a = b ;   b = t ;  }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>
                <a:latin typeface="Times New Roman" pitchFamily="18" charset="0"/>
              </a:rPr>
              <a:t>  if ( a &gt; c )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>
                <a:latin typeface="Times New Roman" pitchFamily="18" charset="0"/>
              </a:rPr>
              <a:t>    </a:t>
            </a:r>
            <a:r>
              <a:rPr kumimoji="1" lang="en-US" altLang="zh-CN" b="1">
                <a:solidFill>
                  <a:srgbClr val="0000FF"/>
                </a:solidFill>
                <a:latin typeface="Times New Roman" pitchFamily="18" charset="0"/>
              </a:rPr>
              <a:t>{ t = a ;   a = c ;   c = t ;  }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>
                <a:latin typeface="Times New Roman" pitchFamily="18" charset="0"/>
              </a:rPr>
              <a:t>  if ( b &gt; c )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>
                <a:latin typeface="Times New Roman" pitchFamily="18" charset="0"/>
              </a:rPr>
              <a:t>    </a:t>
            </a:r>
            <a:r>
              <a:rPr kumimoji="1" lang="en-US" altLang="zh-CN" b="1">
                <a:solidFill>
                  <a:srgbClr val="0000FF"/>
                </a:solidFill>
                <a:latin typeface="Times New Roman" pitchFamily="18" charset="0"/>
              </a:rPr>
              <a:t>{ t = b ;   b = c ;   c = t ;  }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>
                <a:latin typeface="Times New Roman" pitchFamily="18" charset="0"/>
              </a:rPr>
              <a:t>  cout &lt;&lt; a &lt;&lt; "  " &lt;&lt; b &lt;&lt; "  " &lt;&lt; c &lt;&lt; endl;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>
                <a:latin typeface="Times New Roman" pitchFamily="18" charset="0"/>
              </a:rPr>
              <a:t>}</a:t>
            </a:r>
          </a:p>
        </p:txBody>
      </p:sp>
      <p:sp>
        <p:nvSpPr>
          <p:cNvPr id="589832" name="AutoShape 8"/>
          <p:cNvSpPr>
            <a:spLocks noChangeArrowheads="1"/>
          </p:cNvSpPr>
          <p:nvPr/>
        </p:nvSpPr>
        <p:spPr bwMode="auto">
          <a:xfrm>
            <a:off x="5572125" y="2554288"/>
            <a:ext cx="2633663" cy="728662"/>
          </a:xfrm>
          <a:prstGeom prst="cloudCallout">
            <a:avLst>
              <a:gd name="adj1" fmla="val -93208"/>
              <a:gd name="adj2" fmla="val 194782"/>
            </a:avLst>
          </a:prstGeom>
          <a:gradFill rotWithShape="0">
            <a:gsLst>
              <a:gs pos="0">
                <a:srgbClr val="FFFFFF"/>
              </a:gs>
              <a:gs pos="50000">
                <a:srgbClr val="FFFFCC"/>
              </a:gs>
              <a:gs pos="100000">
                <a:srgbClr val="FFFFFF"/>
              </a:gs>
            </a:gsLst>
            <a:lin ang="2700000" scaled="1"/>
          </a:gradFill>
          <a:ln w="3175">
            <a:solidFill>
              <a:schemeClr val="tx1"/>
            </a:solidFill>
            <a:round/>
            <a:headEnd/>
            <a:tailEnd/>
          </a:ln>
          <a:effectLst>
            <a:outerShdw dist="56796" dir="20006097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kumimoji="1" lang="zh-CN" altLang="en-US" b="1" i="1">
                <a:solidFill>
                  <a:srgbClr val="FF0000"/>
                </a:solidFill>
                <a:latin typeface="Times New Roman" pitchFamily="18" charset="0"/>
              </a:rPr>
              <a:t>注意语句块结构</a:t>
            </a:r>
            <a:endParaRPr kumimoji="1" lang="zh-CN" altLang="en-US" i="1">
              <a:latin typeface="Times New Roman" pitchFamily="18" charset="0"/>
            </a:endParaRPr>
          </a:p>
        </p:txBody>
      </p:sp>
      <p:sp>
        <p:nvSpPr>
          <p:cNvPr id="90118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-26988"/>
            <a:ext cx="1104900" cy="228601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2.1.1  if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5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2.1.1  if 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91139" name="Text Box 6"/>
          <p:cNvSpPr txBox="1">
            <a:spLocks noChangeArrowheads="1"/>
          </p:cNvSpPr>
          <p:nvPr/>
        </p:nvSpPr>
        <p:spPr bwMode="auto">
          <a:xfrm>
            <a:off x="457200" y="908050"/>
            <a:ext cx="5408613" cy="3968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2-2</a:t>
            </a:r>
            <a:r>
              <a:rPr kumimoji="1" lang="en-US" altLang="zh-CN" sz="2000" b="1">
                <a:latin typeface="Times New Roman" pitchFamily="18" charset="0"/>
              </a:rPr>
              <a:t>    </a:t>
            </a:r>
            <a:r>
              <a:rPr kumimoji="1" lang="zh-CN" altLang="en-US" sz="2000" b="1">
                <a:latin typeface="Times New Roman" pitchFamily="18" charset="0"/>
              </a:rPr>
              <a:t>输入三个整数，按从小到大顺序输出。</a:t>
            </a:r>
          </a:p>
        </p:txBody>
      </p:sp>
      <p:sp>
        <p:nvSpPr>
          <p:cNvPr id="527367" name="Text Box 7"/>
          <p:cNvSpPr txBox="1">
            <a:spLocks noChangeArrowheads="1"/>
          </p:cNvSpPr>
          <p:nvPr/>
        </p:nvSpPr>
        <p:spPr bwMode="auto">
          <a:xfrm>
            <a:off x="457200" y="1393825"/>
            <a:ext cx="2847975" cy="457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zh-CN" altLang="zh-CN" sz="2000" b="1" i="1">
                <a:latin typeface="宋体" pitchFamily="2" charset="-122"/>
              </a:rPr>
              <a:t>解法二  </a:t>
            </a:r>
            <a:r>
              <a:rPr kumimoji="1" lang="zh-CN" altLang="zh-CN" sz="2000" b="1">
                <a:latin typeface="宋体" pitchFamily="2" charset="-122"/>
              </a:rPr>
              <a:t>改变输出顺序:</a:t>
            </a:r>
          </a:p>
        </p:txBody>
      </p:sp>
      <p:sp>
        <p:nvSpPr>
          <p:cNvPr id="527368" name="Text Box 8"/>
          <p:cNvSpPr txBox="1">
            <a:spLocks noChangeArrowheads="1"/>
          </p:cNvSpPr>
          <p:nvPr/>
        </p:nvSpPr>
        <p:spPr bwMode="auto">
          <a:xfrm>
            <a:off x="914400" y="2090738"/>
            <a:ext cx="4038600" cy="3714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70000"/>
              </a:lnSpc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3 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个数的 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6 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种可能排列方式：</a:t>
            </a:r>
          </a:p>
          <a:p>
            <a:pPr eaLnBrk="1" hangingPunct="1">
              <a:lnSpc>
                <a:spcPct val="170000"/>
              </a:lnSpc>
              <a:buFontTx/>
              <a:buChar char="•"/>
            </a:pP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 &lt; b &lt; c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 &lt; b &amp;&amp; b &lt; c</a:t>
            </a:r>
          </a:p>
          <a:p>
            <a:pPr eaLnBrk="1" hangingPunct="1">
              <a:lnSpc>
                <a:spcPct val="170000"/>
              </a:lnSpc>
              <a:buFontTx/>
              <a:buChar char="•"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a &lt; c &lt; b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 &lt; c &amp;&amp; c &lt; b</a:t>
            </a:r>
          </a:p>
          <a:p>
            <a:pPr eaLnBrk="1" hangingPunct="1">
              <a:lnSpc>
                <a:spcPct val="170000"/>
              </a:lnSpc>
              <a:buFontTx/>
              <a:buChar char="•"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b &lt; a &lt; c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 &lt; a &amp;&amp; a &lt; c</a:t>
            </a:r>
          </a:p>
          <a:p>
            <a:pPr eaLnBrk="1" hangingPunct="1">
              <a:lnSpc>
                <a:spcPct val="170000"/>
              </a:lnSpc>
              <a:buFontTx/>
              <a:buChar char="•"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b &lt; c &lt; a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 &lt; c &amp;&amp; c &lt; a</a:t>
            </a:r>
          </a:p>
          <a:p>
            <a:pPr eaLnBrk="1" hangingPunct="1">
              <a:lnSpc>
                <a:spcPct val="170000"/>
              </a:lnSpc>
              <a:buFontTx/>
              <a:buChar char="•"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c &lt; a &lt; b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c &lt; a &amp;&amp; a &lt; b</a:t>
            </a:r>
          </a:p>
          <a:p>
            <a:pPr eaLnBrk="1" hangingPunct="1">
              <a:lnSpc>
                <a:spcPct val="170000"/>
              </a:lnSpc>
              <a:buFontTx/>
              <a:buChar char="•"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c &lt; b &lt; a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c &lt; b &amp;&amp; b &lt; a</a:t>
            </a:r>
          </a:p>
        </p:txBody>
      </p:sp>
      <p:sp>
        <p:nvSpPr>
          <p:cNvPr id="527369" name="Oval 9"/>
          <p:cNvSpPr>
            <a:spLocks noChangeArrowheads="1"/>
          </p:cNvSpPr>
          <p:nvPr/>
        </p:nvSpPr>
        <p:spPr bwMode="auto">
          <a:xfrm>
            <a:off x="4927600" y="1601788"/>
            <a:ext cx="3835400" cy="1482725"/>
          </a:xfrm>
          <a:prstGeom prst="ellipse">
            <a:avLst/>
          </a:prstGeom>
          <a:gradFill rotWithShape="0">
            <a:gsLst>
              <a:gs pos="0">
                <a:srgbClr val="F8F8F8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B2B2B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160000"/>
              </a:lnSpc>
            </a:pPr>
            <a:r>
              <a:rPr kumimoji="1" lang="zh-CN" altLang="en-US" sz="2000" b="1" i="1">
                <a:latin typeface="Times New Roman" pitchFamily="18" charset="0"/>
              </a:rPr>
              <a:t>可以直接</a:t>
            </a:r>
          </a:p>
          <a:p>
            <a:pPr algn="ctr" eaLnBrk="1" hangingPunct="1">
              <a:lnSpc>
                <a:spcPct val="160000"/>
              </a:lnSpc>
            </a:pPr>
            <a:r>
              <a:rPr kumimoji="1" lang="zh-CN" altLang="en-US" sz="2000" b="1" i="1">
                <a:latin typeface="Times New Roman" pitchFamily="18" charset="0"/>
              </a:rPr>
              <a:t>用 </a:t>
            </a:r>
            <a:r>
              <a:rPr kumimoji="1" lang="en-US" altLang="zh-CN" sz="2000" b="1" i="1">
                <a:latin typeface="Times New Roman" pitchFamily="18" charset="0"/>
              </a:rPr>
              <a:t>6</a:t>
            </a:r>
            <a:r>
              <a:rPr kumimoji="1" lang="zh-CN" altLang="en-US" sz="2000" b="1" i="1">
                <a:latin typeface="Times New Roman" pitchFamily="18" charset="0"/>
              </a:rPr>
              <a:t>个 </a:t>
            </a:r>
            <a:r>
              <a:rPr kumimoji="1" lang="en-US" altLang="zh-CN" sz="2000" b="1" i="1">
                <a:latin typeface="Times New Roman" pitchFamily="18" charset="0"/>
              </a:rPr>
              <a:t>if </a:t>
            </a:r>
            <a:r>
              <a:rPr kumimoji="1" lang="zh-CN" altLang="en-US" sz="2000" b="1" i="1">
                <a:latin typeface="Times New Roman" pitchFamily="18" charset="0"/>
              </a:rPr>
              <a:t>语句写出程序</a:t>
            </a:r>
          </a:p>
        </p:txBody>
      </p:sp>
      <p:sp>
        <p:nvSpPr>
          <p:cNvPr id="91143" name="Rectangle 1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-26988"/>
            <a:ext cx="1104900" cy="228601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2.1.1  if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27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27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27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27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273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273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273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273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27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367" grpId="0" build="p" autoUpdateAnimBg="0" advAuto="2000"/>
      <p:bldP spid="527368" grpId="0" build="p" autoUpdateAnimBg="0"/>
      <p:bldP spid="527369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5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2.1.1  if 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92163" name="Text Box 6"/>
          <p:cNvSpPr txBox="1">
            <a:spLocks noChangeArrowheads="1"/>
          </p:cNvSpPr>
          <p:nvPr/>
        </p:nvSpPr>
        <p:spPr bwMode="auto">
          <a:xfrm>
            <a:off x="457200" y="908050"/>
            <a:ext cx="5408613" cy="3968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2-2</a:t>
            </a:r>
            <a:r>
              <a:rPr kumimoji="1" lang="en-US" altLang="zh-CN" sz="2000" b="1">
                <a:latin typeface="Times New Roman" pitchFamily="18" charset="0"/>
              </a:rPr>
              <a:t>    </a:t>
            </a:r>
            <a:r>
              <a:rPr kumimoji="1" lang="zh-CN" altLang="en-US" sz="2000" b="1">
                <a:latin typeface="Times New Roman" pitchFamily="18" charset="0"/>
              </a:rPr>
              <a:t>输入三个整数，按从小到大顺序输出。</a:t>
            </a:r>
          </a:p>
        </p:txBody>
      </p:sp>
      <p:sp>
        <p:nvSpPr>
          <p:cNvPr id="92164" name="Text Box 7"/>
          <p:cNvSpPr txBox="1">
            <a:spLocks noChangeArrowheads="1"/>
          </p:cNvSpPr>
          <p:nvPr/>
        </p:nvSpPr>
        <p:spPr bwMode="auto">
          <a:xfrm>
            <a:off x="457200" y="1393825"/>
            <a:ext cx="2847975" cy="457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zh-CN" altLang="zh-CN" sz="2000" b="1" i="1">
                <a:latin typeface="宋体" pitchFamily="2" charset="-122"/>
              </a:rPr>
              <a:t>解法二  </a:t>
            </a:r>
            <a:r>
              <a:rPr kumimoji="1" lang="zh-CN" altLang="zh-CN" sz="2000" b="1">
                <a:latin typeface="宋体" pitchFamily="2" charset="-122"/>
              </a:rPr>
              <a:t>改变输出顺序:</a:t>
            </a:r>
          </a:p>
        </p:txBody>
      </p:sp>
      <p:sp>
        <p:nvSpPr>
          <p:cNvPr id="92165" name="Text Box 8"/>
          <p:cNvSpPr txBox="1">
            <a:spLocks noChangeArrowheads="1"/>
          </p:cNvSpPr>
          <p:nvPr/>
        </p:nvSpPr>
        <p:spPr bwMode="auto">
          <a:xfrm>
            <a:off x="914400" y="2090738"/>
            <a:ext cx="4038600" cy="3714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70000"/>
              </a:lnSpc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3 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个数的 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6 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种可能排列方式：</a:t>
            </a:r>
          </a:p>
          <a:p>
            <a:pPr eaLnBrk="1" hangingPunct="1">
              <a:lnSpc>
                <a:spcPct val="170000"/>
              </a:lnSpc>
              <a:buFontTx/>
              <a:buChar char="•"/>
            </a:pP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 &lt; b &lt; c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 &lt; b &amp;&amp; b &lt; c</a:t>
            </a:r>
          </a:p>
          <a:p>
            <a:pPr eaLnBrk="1" hangingPunct="1">
              <a:lnSpc>
                <a:spcPct val="170000"/>
              </a:lnSpc>
              <a:buFontTx/>
              <a:buChar char="•"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a &lt; c &lt; b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 &lt; c &amp;&amp; c &lt; b</a:t>
            </a:r>
          </a:p>
          <a:p>
            <a:pPr eaLnBrk="1" hangingPunct="1">
              <a:lnSpc>
                <a:spcPct val="170000"/>
              </a:lnSpc>
              <a:buFontTx/>
              <a:buChar char="•"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b &lt; a &lt; c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 &lt; a &amp;&amp; a &lt; c</a:t>
            </a:r>
          </a:p>
          <a:p>
            <a:pPr eaLnBrk="1" hangingPunct="1">
              <a:lnSpc>
                <a:spcPct val="170000"/>
              </a:lnSpc>
              <a:buFontTx/>
              <a:buChar char="•"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b &lt; c &lt; a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 &lt; c &amp;&amp; c &lt; a</a:t>
            </a:r>
          </a:p>
          <a:p>
            <a:pPr eaLnBrk="1" hangingPunct="1">
              <a:lnSpc>
                <a:spcPct val="170000"/>
              </a:lnSpc>
              <a:buFontTx/>
              <a:buChar char="•"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c &lt; a &lt; b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c &lt; a &amp;&amp; a &lt; b</a:t>
            </a:r>
          </a:p>
          <a:p>
            <a:pPr eaLnBrk="1" hangingPunct="1">
              <a:lnSpc>
                <a:spcPct val="170000"/>
              </a:lnSpc>
              <a:buFontTx/>
              <a:buChar char="•"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c &lt; b &lt; a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c &lt; b &amp;&amp; b &lt; a</a:t>
            </a:r>
          </a:p>
        </p:txBody>
      </p:sp>
      <p:sp>
        <p:nvSpPr>
          <p:cNvPr id="528393" name="Oval 9"/>
          <p:cNvSpPr>
            <a:spLocks noChangeArrowheads="1"/>
          </p:cNvSpPr>
          <p:nvPr/>
        </p:nvSpPr>
        <p:spPr bwMode="auto">
          <a:xfrm>
            <a:off x="4117975" y="1300163"/>
            <a:ext cx="4949825" cy="1482725"/>
          </a:xfrm>
          <a:prstGeom prst="ellipse">
            <a:avLst/>
          </a:prstGeom>
          <a:gradFill rotWithShape="0">
            <a:gsLst>
              <a:gs pos="0">
                <a:srgbClr val="F8F8F8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B2B2B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160000"/>
              </a:lnSpc>
            </a:pPr>
            <a:r>
              <a:rPr kumimoji="1" lang="zh-CN" altLang="en-US" sz="2000" b="1" i="1">
                <a:solidFill>
                  <a:srgbClr val="FF3300"/>
                </a:solidFill>
                <a:latin typeface="Times New Roman" pitchFamily="18" charset="0"/>
              </a:rPr>
              <a:t>最</a:t>
            </a:r>
            <a:r>
              <a:rPr kumimoji="1" lang="zh-CN" altLang="en-US" sz="2000" b="1" i="1">
                <a:latin typeface="Times New Roman" pitchFamily="18" charset="0"/>
              </a:rPr>
              <a:t>坏</a:t>
            </a:r>
            <a:r>
              <a:rPr kumimoji="1" lang="zh-CN" altLang="en-US" sz="2000" b="1" i="1">
                <a:solidFill>
                  <a:srgbClr val="FF3300"/>
                </a:solidFill>
                <a:latin typeface="Times New Roman" pitchFamily="18" charset="0"/>
              </a:rPr>
              <a:t>情况要做</a:t>
            </a:r>
          </a:p>
          <a:p>
            <a:pPr algn="ctr" eaLnBrk="1" hangingPunct="1">
              <a:lnSpc>
                <a:spcPct val="160000"/>
              </a:lnSpc>
            </a:pPr>
            <a:r>
              <a:rPr kumimoji="1" lang="en-US" altLang="zh-CN" sz="2000" b="1" i="1">
                <a:latin typeface="Times New Roman" pitchFamily="18" charset="0"/>
              </a:rPr>
              <a:t>8</a:t>
            </a:r>
            <a:r>
              <a:rPr kumimoji="1" lang="zh-CN" altLang="en-US" sz="2000" b="1" i="1">
                <a:solidFill>
                  <a:srgbClr val="FF3300"/>
                </a:solidFill>
                <a:latin typeface="Times New Roman" pitchFamily="18" charset="0"/>
              </a:rPr>
              <a:t>个关系运算和 </a:t>
            </a:r>
            <a:r>
              <a:rPr kumimoji="1" lang="en-US" altLang="zh-CN" sz="2000" b="1" i="1">
                <a:latin typeface="Times New Roman" pitchFamily="18" charset="0"/>
              </a:rPr>
              <a:t>3</a:t>
            </a:r>
            <a:r>
              <a:rPr kumimoji="1" lang="zh-CN" altLang="en-US" sz="2000" b="1" i="1">
                <a:solidFill>
                  <a:srgbClr val="FF3300"/>
                </a:solidFill>
                <a:latin typeface="Times New Roman" pitchFamily="18" charset="0"/>
              </a:rPr>
              <a:t>个逻辑运算</a:t>
            </a:r>
          </a:p>
        </p:txBody>
      </p:sp>
      <p:sp>
        <p:nvSpPr>
          <p:cNvPr id="92167" name="Rectangle 1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-26988"/>
            <a:ext cx="1104900" cy="228601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2.1.1  if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28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393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5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2.1.1  if 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93187" name="Text Box 6"/>
          <p:cNvSpPr txBox="1">
            <a:spLocks noChangeArrowheads="1"/>
          </p:cNvSpPr>
          <p:nvPr/>
        </p:nvSpPr>
        <p:spPr bwMode="auto">
          <a:xfrm>
            <a:off x="457200" y="908050"/>
            <a:ext cx="5408613" cy="3968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2-2</a:t>
            </a:r>
            <a:r>
              <a:rPr kumimoji="1" lang="en-US" altLang="zh-CN" sz="2000" b="1">
                <a:latin typeface="Times New Roman" pitchFamily="18" charset="0"/>
              </a:rPr>
              <a:t>    </a:t>
            </a:r>
            <a:r>
              <a:rPr kumimoji="1" lang="zh-CN" altLang="en-US" sz="2000" b="1">
                <a:latin typeface="Times New Roman" pitchFamily="18" charset="0"/>
              </a:rPr>
              <a:t>输入三个整数，按从小到大顺序输出。</a:t>
            </a:r>
          </a:p>
        </p:txBody>
      </p:sp>
      <p:sp>
        <p:nvSpPr>
          <p:cNvPr id="93188" name="Text Box 7"/>
          <p:cNvSpPr txBox="1">
            <a:spLocks noChangeArrowheads="1"/>
          </p:cNvSpPr>
          <p:nvPr/>
        </p:nvSpPr>
        <p:spPr bwMode="auto">
          <a:xfrm>
            <a:off x="457200" y="1393825"/>
            <a:ext cx="2847975" cy="457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zh-CN" altLang="zh-CN" sz="2000" b="1" i="1">
                <a:latin typeface="宋体" pitchFamily="2" charset="-122"/>
              </a:rPr>
              <a:t>解法二  </a:t>
            </a:r>
            <a:r>
              <a:rPr kumimoji="1" lang="zh-CN" altLang="zh-CN" sz="2000" b="1">
                <a:latin typeface="宋体" pitchFamily="2" charset="-122"/>
              </a:rPr>
              <a:t>改变输出顺序:</a:t>
            </a:r>
          </a:p>
        </p:txBody>
      </p:sp>
      <p:sp>
        <p:nvSpPr>
          <p:cNvPr id="529416" name="Text Box 8"/>
          <p:cNvSpPr txBox="1">
            <a:spLocks noChangeArrowheads="1"/>
          </p:cNvSpPr>
          <p:nvPr/>
        </p:nvSpPr>
        <p:spPr bwMode="auto">
          <a:xfrm>
            <a:off x="914400" y="2090738"/>
            <a:ext cx="4038600" cy="3714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70000"/>
              </a:lnSpc>
              <a:defRPr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3 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个数的 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6 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种可能排列方式：</a:t>
            </a:r>
          </a:p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 &lt; b &lt; c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 </a:t>
            </a:r>
            <a:r>
              <a:rPr kumimoji="1" lang="en-US" altLang="zh-CN" sz="20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&lt;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b &amp;&amp; b &lt; c</a:t>
            </a:r>
          </a:p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a &lt; c &lt; b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 </a:t>
            </a:r>
            <a:r>
              <a:rPr kumimoji="1" lang="en-US" altLang="zh-CN" sz="20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&lt;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c &amp;&amp; c &lt; b</a:t>
            </a:r>
          </a:p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b &lt; a &lt; c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 </a:t>
            </a:r>
            <a:r>
              <a:rPr kumimoji="1" lang="en-US" altLang="zh-CN" sz="20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&lt;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a </a:t>
            </a:r>
            <a:r>
              <a:rPr kumimoji="1" lang="en-US" altLang="zh-CN" sz="20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&amp;&amp;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a </a:t>
            </a:r>
            <a:r>
              <a:rPr kumimoji="1" lang="en-US" altLang="zh-CN" sz="20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&lt;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c</a:t>
            </a:r>
          </a:p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b &lt; c &lt; a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 </a:t>
            </a:r>
            <a:r>
              <a:rPr kumimoji="1" lang="en-US" altLang="zh-CN" sz="20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&lt;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c &amp;&amp; c &lt; a</a:t>
            </a:r>
          </a:p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c &lt; a &lt; b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c </a:t>
            </a:r>
            <a:r>
              <a:rPr kumimoji="1" lang="en-US" altLang="zh-CN" sz="20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&lt;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a </a:t>
            </a:r>
            <a:r>
              <a:rPr kumimoji="1" lang="en-US" altLang="zh-CN" sz="20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&amp;&amp;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a </a:t>
            </a:r>
            <a:r>
              <a:rPr kumimoji="1" lang="en-US" altLang="zh-CN" sz="20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&lt;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b</a:t>
            </a:r>
          </a:p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</a:t>
            </a:r>
            <a:r>
              <a:rPr kumimoji="1" lang="en-US" altLang="zh-CN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c &lt; b &lt; a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c </a:t>
            </a:r>
            <a:r>
              <a:rPr kumimoji="1" lang="en-US" altLang="zh-CN" sz="20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&lt;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b </a:t>
            </a:r>
            <a:r>
              <a:rPr kumimoji="1" lang="en-US" altLang="zh-CN" sz="20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&amp;&amp;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b</a:t>
            </a:r>
            <a:r>
              <a:rPr kumimoji="1" lang="en-US" altLang="zh-CN" sz="20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1" lang="en-US" altLang="zh-CN" sz="20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&lt;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a</a:t>
            </a:r>
          </a:p>
        </p:txBody>
      </p:sp>
      <p:sp>
        <p:nvSpPr>
          <p:cNvPr id="93190" name="Rectangle 1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-26988"/>
            <a:ext cx="1104900" cy="228601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2.1.1  if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  <p:sp>
        <p:nvSpPr>
          <p:cNvPr id="93191" name="Oval 14"/>
          <p:cNvSpPr>
            <a:spLocks noChangeArrowheads="1"/>
          </p:cNvSpPr>
          <p:nvPr/>
        </p:nvSpPr>
        <p:spPr bwMode="auto">
          <a:xfrm>
            <a:off x="4117975" y="1300163"/>
            <a:ext cx="4949825" cy="1482725"/>
          </a:xfrm>
          <a:prstGeom prst="ellipse">
            <a:avLst/>
          </a:prstGeom>
          <a:gradFill rotWithShape="0">
            <a:gsLst>
              <a:gs pos="0">
                <a:srgbClr val="F8F8F8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B2B2B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160000"/>
              </a:lnSpc>
            </a:pPr>
            <a:r>
              <a:rPr kumimoji="1" lang="zh-CN" altLang="en-US" sz="2000" b="1" i="1">
                <a:solidFill>
                  <a:srgbClr val="FF3300"/>
                </a:solidFill>
                <a:latin typeface="Times New Roman" pitchFamily="18" charset="0"/>
              </a:rPr>
              <a:t>最</a:t>
            </a:r>
            <a:r>
              <a:rPr kumimoji="1" lang="zh-CN" altLang="en-US" sz="2000" b="1" i="1">
                <a:latin typeface="Times New Roman" pitchFamily="18" charset="0"/>
              </a:rPr>
              <a:t>坏</a:t>
            </a:r>
            <a:r>
              <a:rPr kumimoji="1" lang="zh-CN" altLang="en-US" sz="2000" b="1" i="1">
                <a:solidFill>
                  <a:srgbClr val="FF3300"/>
                </a:solidFill>
                <a:latin typeface="Times New Roman" pitchFamily="18" charset="0"/>
              </a:rPr>
              <a:t>情况要做</a:t>
            </a:r>
          </a:p>
          <a:p>
            <a:pPr algn="ctr" eaLnBrk="1" hangingPunct="1">
              <a:lnSpc>
                <a:spcPct val="160000"/>
              </a:lnSpc>
            </a:pPr>
            <a:r>
              <a:rPr kumimoji="1" lang="en-US" altLang="zh-CN" sz="2000" b="1" i="1">
                <a:latin typeface="Times New Roman" pitchFamily="18" charset="0"/>
              </a:rPr>
              <a:t>8</a:t>
            </a:r>
            <a:r>
              <a:rPr kumimoji="1" lang="zh-CN" altLang="en-US" sz="2000" b="1" i="1">
                <a:solidFill>
                  <a:srgbClr val="FF3300"/>
                </a:solidFill>
                <a:latin typeface="Times New Roman" pitchFamily="18" charset="0"/>
              </a:rPr>
              <a:t>个关系运算和 </a:t>
            </a:r>
            <a:r>
              <a:rPr kumimoji="1" lang="en-US" altLang="zh-CN" sz="2000" b="1" i="1">
                <a:latin typeface="Times New Roman" pitchFamily="18" charset="0"/>
              </a:rPr>
              <a:t>3</a:t>
            </a:r>
            <a:r>
              <a:rPr kumimoji="1" lang="zh-CN" altLang="en-US" sz="2000" b="1" i="1">
                <a:solidFill>
                  <a:srgbClr val="FF3300"/>
                </a:solidFill>
                <a:latin typeface="Times New Roman" pitchFamily="18" charset="0"/>
              </a:rPr>
              <a:t>个逻辑运算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Text Box 2"/>
          <p:cNvSpPr txBox="1">
            <a:spLocks noChangeArrowheads="1"/>
          </p:cNvSpPr>
          <p:nvPr/>
        </p:nvSpPr>
        <p:spPr bwMode="auto">
          <a:xfrm>
            <a:off x="647700" y="1039813"/>
            <a:ext cx="800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80000"/>
              </a:lnSpc>
              <a:defRPr/>
            </a:pPr>
            <a:r>
              <a:rPr kumimoji="1" lang="en-US" altLang="zh-CN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r>
              <a:rPr kumimoji="1" lang="zh-CN" altLang="en-US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．</a:t>
            </a:r>
            <a:r>
              <a:rPr kumimoji="1" lang="en-US" altLang="zh-CN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if </a:t>
            </a:r>
            <a:r>
              <a:rPr kumimoji="1" lang="zh-CN" altLang="en-US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语句的形式和执行流程 </a:t>
            </a:r>
          </a:p>
        </p:txBody>
      </p:sp>
      <p:sp>
        <p:nvSpPr>
          <p:cNvPr id="494595" name="Text Box 3"/>
          <p:cNvSpPr txBox="1">
            <a:spLocks noChangeArrowheads="1"/>
          </p:cNvSpPr>
          <p:nvPr/>
        </p:nvSpPr>
        <p:spPr bwMode="auto">
          <a:xfrm>
            <a:off x="838200" y="2471738"/>
            <a:ext cx="2895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 eaLnBrk="1" hangingPunct="1">
              <a:lnSpc>
                <a:spcPct val="150000"/>
              </a:lnSpc>
            </a:pPr>
            <a:r>
              <a:rPr kumimoji="1" lang="en-US" altLang="zh-CN" sz="2000" b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if</a:t>
            </a:r>
            <a:r>
              <a:rPr kumimoji="1" lang="zh-CN" altLang="en-US" sz="2000" b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（ </a:t>
            </a:r>
            <a:r>
              <a:rPr kumimoji="1" lang="zh-CN" altLang="en-US" sz="2000" b="1" i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表达式</a:t>
            </a:r>
            <a:r>
              <a:rPr kumimoji="1" lang="zh-CN" altLang="en-US" sz="2000" b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）</a:t>
            </a:r>
            <a:r>
              <a:rPr kumimoji="1" lang="zh-CN" altLang="en-US" sz="2000" b="1" i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语句</a:t>
            </a:r>
            <a:r>
              <a:rPr kumimoji="1" lang="zh-CN" altLang="en-US" sz="2000" b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； </a:t>
            </a:r>
          </a:p>
        </p:txBody>
      </p:sp>
      <p:sp>
        <p:nvSpPr>
          <p:cNvPr id="494599" name="Rectangle 7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2.1.1  if 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494600" name="Rectangle 8"/>
          <p:cNvSpPr>
            <a:spLocks noChangeArrowheads="1"/>
          </p:cNvSpPr>
          <p:nvPr/>
        </p:nvSpPr>
        <p:spPr bwMode="auto">
          <a:xfrm>
            <a:off x="762000" y="1862138"/>
            <a:ext cx="1938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zh-CN" altLang="en-US" sz="2000" b="1">
                <a:latin typeface="Times New Roman" pitchFamily="18" charset="0"/>
              </a:rPr>
              <a:t>语句形式（</a:t>
            </a:r>
            <a:r>
              <a:rPr kumimoji="1" lang="en-US" altLang="zh-CN" sz="2000" b="1">
                <a:latin typeface="Times New Roman" pitchFamily="18" charset="0"/>
              </a:rPr>
              <a:t>1</a:t>
            </a:r>
            <a:r>
              <a:rPr kumimoji="1" lang="zh-CN" altLang="en-US" sz="2000" b="1">
                <a:latin typeface="Times New Roman" pitchFamily="18" charset="0"/>
              </a:rPr>
              <a:t>）</a:t>
            </a:r>
          </a:p>
        </p:txBody>
      </p:sp>
      <p:sp>
        <p:nvSpPr>
          <p:cNvPr id="494601" name="Text Box 9"/>
          <p:cNvSpPr txBox="1">
            <a:spLocks noChangeArrowheads="1"/>
          </p:cNvSpPr>
          <p:nvPr/>
        </p:nvSpPr>
        <p:spPr bwMode="auto">
          <a:xfrm>
            <a:off x="3033713" y="3644900"/>
            <a:ext cx="1233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/>
            <a:r>
              <a:rPr kumimoji="1" lang="zh-CN" altLang="en-US" b="1" i="1">
                <a:latin typeface="Times New Roman" pitchFamily="18" charset="0"/>
              </a:rPr>
              <a:t>执行流程</a:t>
            </a:r>
            <a:endParaRPr kumimoji="1" lang="zh-CN" altLang="en-US" b="1">
              <a:latin typeface="Times New Roman" pitchFamily="18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181600" y="2335213"/>
            <a:ext cx="2971800" cy="2971800"/>
            <a:chOff x="2736" y="1776"/>
            <a:chExt cx="1872" cy="1872"/>
          </a:xfrm>
        </p:grpSpPr>
        <p:sp>
          <p:nvSpPr>
            <p:cNvPr id="58377" name="Text Box 11"/>
            <p:cNvSpPr txBox="1">
              <a:spLocks noChangeArrowheads="1"/>
            </p:cNvSpPr>
            <p:nvPr/>
          </p:nvSpPr>
          <p:spPr bwMode="auto">
            <a:xfrm>
              <a:off x="4018" y="2073"/>
              <a:ext cx="5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>
                  <a:latin typeface="Times New Roman" pitchFamily="18" charset="0"/>
                </a:rPr>
                <a:t>false (0)</a:t>
              </a:r>
            </a:p>
          </p:txBody>
        </p:sp>
        <p:sp>
          <p:nvSpPr>
            <p:cNvPr id="494604" name="Text Box 12"/>
            <p:cNvSpPr txBox="1">
              <a:spLocks noChangeArrowheads="1"/>
            </p:cNvSpPr>
            <p:nvPr/>
          </p:nvSpPr>
          <p:spPr bwMode="auto">
            <a:xfrm>
              <a:off x="3408" y="2505"/>
              <a:ext cx="6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true (</a:t>
              </a:r>
              <a:r>
                <a:rPr kumimoji="1" lang="zh-CN" altLang="en-US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非</a:t>
              </a:r>
              <a:r>
                <a:rPr kumimoji="1" lang="en-US" altLang="zh-CN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0</a:t>
              </a:r>
              <a:r>
                <a:rPr kumimoji="1" lang="en-US" altLang="en-US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)</a:t>
              </a:r>
              <a:endParaRPr kumimoji="1" lang="en-US" altLang="zh-CN">
                <a:latin typeface="Times New Roman" pitchFamily="18" charset="0"/>
              </a:endParaRPr>
            </a:p>
          </p:txBody>
        </p:sp>
        <p:sp>
          <p:nvSpPr>
            <p:cNvPr id="58379" name="AutoShape 13"/>
            <p:cNvSpPr>
              <a:spLocks noChangeArrowheads="1"/>
            </p:cNvSpPr>
            <p:nvPr/>
          </p:nvSpPr>
          <p:spPr bwMode="auto">
            <a:xfrm>
              <a:off x="2737" y="2099"/>
              <a:ext cx="1344" cy="410"/>
            </a:xfrm>
            <a:prstGeom prst="flowChartDecision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>
                  <a:latin typeface="Times New Roman" pitchFamily="18" charset="0"/>
                </a:rPr>
                <a:t>   </a:t>
              </a:r>
              <a:r>
                <a:rPr kumimoji="1" lang="zh-CN" altLang="en-US" b="1" i="1">
                  <a:latin typeface="Times New Roman" pitchFamily="18" charset="0"/>
                </a:rPr>
                <a:t>表达式</a:t>
              </a:r>
              <a:r>
                <a:rPr kumimoji="1" lang="zh-CN" altLang="en-US" b="1" i="1">
                  <a:solidFill>
                    <a:srgbClr val="FF0000"/>
                  </a:solidFill>
                  <a:latin typeface="Times New Roman" pitchFamily="18" charset="0"/>
                </a:rPr>
                <a:t>  </a:t>
              </a:r>
              <a:endParaRPr kumimoji="1" lang="zh-CN" altLang="en-US" i="1">
                <a:latin typeface="Times New Roman" pitchFamily="18" charset="0"/>
              </a:endParaRPr>
            </a:p>
          </p:txBody>
        </p:sp>
        <p:sp>
          <p:nvSpPr>
            <p:cNvPr id="58380" name="AutoShape 14"/>
            <p:cNvSpPr>
              <a:spLocks noChangeArrowheads="1"/>
            </p:cNvSpPr>
            <p:nvPr/>
          </p:nvSpPr>
          <p:spPr bwMode="auto">
            <a:xfrm>
              <a:off x="2736" y="2880"/>
              <a:ext cx="1344" cy="237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zh-CN" altLang="en-US" b="1" i="1">
                  <a:latin typeface="Times New Roman" pitchFamily="18" charset="0"/>
                </a:rPr>
                <a:t>语    句</a:t>
              </a:r>
              <a:endParaRPr kumimoji="1" lang="zh-CN" altLang="en-US" i="1">
                <a:latin typeface="Times New Roman" pitchFamily="18" charset="0"/>
              </a:endParaRPr>
            </a:p>
          </p:txBody>
        </p:sp>
        <p:sp>
          <p:nvSpPr>
            <p:cNvPr id="58381" name="Line 15"/>
            <p:cNvSpPr>
              <a:spLocks noChangeShapeType="1"/>
            </p:cNvSpPr>
            <p:nvPr/>
          </p:nvSpPr>
          <p:spPr bwMode="auto">
            <a:xfrm>
              <a:off x="3408" y="1776"/>
              <a:ext cx="0" cy="336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8382" name="Line 16"/>
            <p:cNvSpPr>
              <a:spLocks noChangeShapeType="1"/>
            </p:cNvSpPr>
            <p:nvPr/>
          </p:nvSpPr>
          <p:spPr bwMode="auto">
            <a:xfrm>
              <a:off x="3408" y="2544"/>
              <a:ext cx="0" cy="336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8383" name="Line 17"/>
            <p:cNvSpPr>
              <a:spLocks noChangeShapeType="1"/>
            </p:cNvSpPr>
            <p:nvPr/>
          </p:nvSpPr>
          <p:spPr bwMode="auto">
            <a:xfrm>
              <a:off x="3408" y="3120"/>
              <a:ext cx="0" cy="528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8384" name="Line 18"/>
            <p:cNvSpPr>
              <a:spLocks noChangeShapeType="1"/>
            </p:cNvSpPr>
            <p:nvPr/>
          </p:nvSpPr>
          <p:spPr bwMode="auto">
            <a:xfrm>
              <a:off x="4080" y="2304"/>
              <a:ext cx="384" cy="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8385" name="Line 19"/>
            <p:cNvSpPr>
              <a:spLocks noChangeShapeType="1"/>
            </p:cNvSpPr>
            <p:nvPr/>
          </p:nvSpPr>
          <p:spPr bwMode="auto">
            <a:xfrm>
              <a:off x="4464" y="2289"/>
              <a:ext cx="0" cy="1088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8386" name="Line 20"/>
            <p:cNvSpPr>
              <a:spLocks noChangeShapeType="1"/>
            </p:cNvSpPr>
            <p:nvPr/>
          </p:nvSpPr>
          <p:spPr bwMode="auto">
            <a:xfrm flipH="1">
              <a:off x="3408" y="3360"/>
              <a:ext cx="1056" cy="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8376" name="Rectangle 2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-26988"/>
            <a:ext cx="1104900" cy="228601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2.1.1  if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9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9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9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9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49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594" grpId="0" autoUpdateAnimBg="0"/>
      <p:bldP spid="494595" grpId="0" autoUpdateAnimBg="0"/>
      <p:bldP spid="494599" grpId="0" autoUpdateAnimBg="0"/>
      <p:bldP spid="494600" grpId="0" autoUpdateAnimBg="0"/>
      <p:bldP spid="494601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5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2.1.1  if 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94211" name="Text Box 6"/>
          <p:cNvSpPr txBox="1">
            <a:spLocks noChangeArrowheads="1"/>
          </p:cNvSpPr>
          <p:nvPr/>
        </p:nvSpPr>
        <p:spPr bwMode="auto">
          <a:xfrm>
            <a:off x="457200" y="908050"/>
            <a:ext cx="5408613" cy="3968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2-2</a:t>
            </a:r>
            <a:r>
              <a:rPr kumimoji="1" lang="en-US" altLang="zh-CN" sz="2000" b="1">
                <a:latin typeface="Times New Roman" pitchFamily="18" charset="0"/>
              </a:rPr>
              <a:t>    </a:t>
            </a:r>
            <a:r>
              <a:rPr kumimoji="1" lang="zh-CN" altLang="en-US" sz="2000" b="1">
                <a:latin typeface="Times New Roman" pitchFamily="18" charset="0"/>
              </a:rPr>
              <a:t>输入三个整数，按从小到大顺序输出。</a:t>
            </a:r>
          </a:p>
        </p:txBody>
      </p:sp>
      <p:sp>
        <p:nvSpPr>
          <p:cNvPr id="94212" name="Text Box 7"/>
          <p:cNvSpPr txBox="1">
            <a:spLocks noChangeArrowheads="1"/>
          </p:cNvSpPr>
          <p:nvPr/>
        </p:nvSpPr>
        <p:spPr bwMode="auto">
          <a:xfrm>
            <a:off x="457200" y="1393825"/>
            <a:ext cx="2847975" cy="457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zh-CN" altLang="zh-CN" sz="2000" b="1" i="1">
                <a:latin typeface="宋体" pitchFamily="2" charset="-122"/>
              </a:rPr>
              <a:t>解法二  </a:t>
            </a:r>
            <a:r>
              <a:rPr kumimoji="1" lang="zh-CN" altLang="zh-CN" sz="2000" b="1">
                <a:latin typeface="宋体" pitchFamily="2" charset="-122"/>
              </a:rPr>
              <a:t>改变输出顺序:</a:t>
            </a:r>
          </a:p>
        </p:txBody>
      </p:sp>
      <p:sp>
        <p:nvSpPr>
          <p:cNvPr id="94213" name="Text Box 8"/>
          <p:cNvSpPr txBox="1">
            <a:spLocks noChangeArrowheads="1"/>
          </p:cNvSpPr>
          <p:nvPr/>
        </p:nvSpPr>
        <p:spPr bwMode="auto">
          <a:xfrm>
            <a:off x="914400" y="2090738"/>
            <a:ext cx="4038600" cy="3714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70000"/>
              </a:lnSpc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3 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个数的 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6 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种可能排列方式：</a:t>
            </a:r>
          </a:p>
          <a:p>
            <a:pPr eaLnBrk="1" hangingPunct="1">
              <a:lnSpc>
                <a:spcPct val="170000"/>
              </a:lnSpc>
              <a:buFontTx/>
              <a:buChar char="•"/>
            </a:pP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 &lt; b &lt; c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 &lt; b &amp;&amp; b &lt; c</a:t>
            </a:r>
          </a:p>
          <a:p>
            <a:pPr eaLnBrk="1" hangingPunct="1">
              <a:lnSpc>
                <a:spcPct val="170000"/>
              </a:lnSpc>
              <a:buFontTx/>
              <a:buChar char="•"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a &lt; c &lt; b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 &lt; c &amp;&amp; c &lt; b</a:t>
            </a:r>
          </a:p>
          <a:p>
            <a:pPr eaLnBrk="1" hangingPunct="1">
              <a:lnSpc>
                <a:spcPct val="170000"/>
              </a:lnSpc>
              <a:buFontTx/>
              <a:buChar char="•"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b &lt; a &lt; c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 &lt; a &amp;&amp; a &lt; c</a:t>
            </a:r>
          </a:p>
          <a:p>
            <a:pPr eaLnBrk="1" hangingPunct="1">
              <a:lnSpc>
                <a:spcPct val="170000"/>
              </a:lnSpc>
              <a:buFontTx/>
              <a:buChar char="•"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b &lt; c &lt; a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 &lt; c &amp;&amp; c &lt; a</a:t>
            </a:r>
          </a:p>
          <a:p>
            <a:pPr eaLnBrk="1" hangingPunct="1">
              <a:lnSpc>
                <a:spcPct val="170000"/>
              </a:lnSpc>
              <a:buFontTx/>
              <a:buChar char="•"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c &lt; a &lt; b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c &lt; a &amp;&amp; a &lt; b</a:t>
            </a:r>
          </a:p>
          <a:p>
            <a:pPr eaLnBrk="1" hangingPunct="1">
              <a:lnSpc>
                <a:spcPct val="170000"/>
              </a:lnSpc>
              <a:buFontTx/>
              <a:buChar char="•"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c &lt; b &lt; a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c &lt; b &amp;&amp; b &lt; a</a:t>
            </a:r>
          </a:p>
        </p:txBody>
      </p:sp>
      <p:sp>
        <p:nvSpPr>
          <p:cNvPr id="530441" name="Oval 9"/>
          <p:cNvSpPr>
            <a:spLocks noChangeArrowheads="1"/>
          </p:cNvSpPr>
          <p:nvPr/>
        </p:nvSpPr>
        <p:spPr bwMode="auto">
          <a:xfrm>
            <a:off x="4038600" y="1266825"/>
            <a:ext cx="4876800" cy="1482725"/>
          </a:xfrm>
          <a:prstGeom prst="ellipse">
            <a:avLst/>
          </a:prstGeom>
          <a:gradFill rotWithShape="0">
            <a:gsLst>
              <a:gs pos="0">
                <a:srgbClr val="F8F8F8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B2B2B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160000"/>
              </a:lnSpc>
            </a:pPr>
            <a:r>
              <a:rPr kumimoji="1" lang="zh-CN" altLang="en-US" sz="2000" b="1" i="1">
                <a:solidFill>
                  <a:srgbClr val="0033CC"/>
                </a:solidFill>
                <a:latin typeface="Times New Roman" pitchFamily="18" charset="0"/>
              </a:rPr>
              <a:t>最</a:t>
            </a:r>
            <a:r>
              <a:rPr kumimoji="1" lang="zh-CN" altLang="en-US" sz="2000" b="1" i="1">
                <a:solidFill>
                  <a:srgbClr val="FF3300"/>
                </a:solidFill>
                <a:latin typeface="Times New Roman" pitchFamily="18" charset="0"/>
              </a:rPr>
              <a:t>好</a:t>
            </a:r>
            <a:r>
              <a:rPr kumimoji="1" lang="zh-CN" altLang="en-US" sz="2000" b="1" i="1">
                <a:solidFill>
                  <a:srgbClr val="0033CC"/>
                </a:solidFill>
                <a:latin typeface="Times New Roman" pitchFamily="18" charset="0"/>
              </a:rPr>
              <a:t>情况要做</a:t>
            </a:r>
          </a:p>
          <a:p>
            <a:pPr algn="ctr" eaLnBrk="1" hangingPunct="1">
              <a:lnSpc>
                <a:spcPct val="160000"/>
              </a:lnSpc>
            </a:pPr>
            <a:r>
              <a:rPr kumimoji="1" lang="en-US" altLang="zh-CN" sz="2000" b="1" i="1">
                <a:solidFill>
                  <a:srgbClr val="FF3300"/>
                </a:solidFill>
                <a:latin typeface="Times New Roman" pitchFamily="18" charset="0"/>
              </a:rPr>
              <a:t>2</a:t>
            </a:r>
            <a:r>
              <a:rPr kumimoji="1" lang="zh-CN" altLang="en-US" sz="2000" b="1" i="1">
                <a:solidFill>
                  <a:srgbClr val="0033CC"/>
                </a:solidFill>
                <a:latin typeface="Times New Roman" pitchFamily="18" charset="0"/>
              </a:rPr>
              <a:t>个关系运算和 </a:t>
            </a:r>
            <a:r>
              <a:rPr kumimoji="1" lang="en-US" altLang="zh-CN" sz="2000" b="1" i="1">
                <a:solidFill>
                  <a:srgbClr val="FF3300"/>
                </a:solidFill>
                <a:latin typeface="Times New Roman" pitchFamily="18" charset="0"/>
              </a:rPr>
              <a:t>1</a:t>
            </a:r>
            <a:r>
              <a:rPr kumimoji="1" lang="zh-CN" altLang="en-US" sz="2000" b="1" i="1">
                <a:solidFill>
                  <a:srgbClr val="0033CC"/>
                </a:solidFill>
                <a:latin typeface="Times New Roman" pitchFamily="18" charset="0"/>
              </a:rPr>
              <a:t>个逻辑运算</a:t>
            </a:r>
          </a:p>
        </p:txBody>
      </p:sp>
      <p:sp>
        <p:nvSpPr>
          <p:cNvPr id="94215" name="Rectangle 1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-26988"/>
            <a:ext cx="1104900" cy="228601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2.1.1  if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30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441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5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2.1.1  if 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95235" name="Text Box 6"/>
          <p:cNvSpPr txBox="1">
            <a:spLocks noChangeArrowheads="1"/>
          </p:cNvSpPr>
          <p:nvPr/>
        </p:nvSpPr>
        <p:spPr bwMode="auto">
          <a:xfrm>
            <a:off x="457200" y="908050"/>
            <a:ext cx="5408613" cy="3968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2-2</a:t>
            </a:r>
            <a:r>
              <a:rPr kumimoji="1" lang="en-US" altLang="zh-CN" sz="2000" b="1">
                <a:latin typeface="Times New Roman" pitchFamily="18" charset="0"/>
              </a:rPr>
              <a:t>    </a:t>
            </a:r>
            <a:r>
              <a:rPr kumimoji="1" lang="zh-CN" altLang="en-US" sz="2000" b="1">
                <a:latin typeface="Times New Roman" pitchFamily="18" charset="0"/>
              </a:rPr>
              <a:t>输入三个整数，按从小到大顺序输出。</a:t>
            </a:r>
          </a:p>
        </p:txBody>
      </p:sp>
      <p:sp>
        <p:nvSpPr>
          <p:cNvPr id="95236" name="Text Box 7"/>
          <p:cNvSpPr txBox="1">
            <a:spLocks noChangeArrowheads="1"/>
          </p:cNvSpPr>
          <p:nvPr/>
        </p:nvSpPr>
        <p:spPr bwMode="auto">
          <a:xfrm>
            <a:off x="457200" y="1393825"/>
            <a:ext cx="2847975" cy="457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zh-CN" altLang="zh-CN" sz="2000" b="1" i="1">
                <a:latin typeface="宋体" pitchFamily="2" charset="-122"/>
              </a:rPr>
              <a:t>解法二  </a:t>
            </a:r>
            <a:r>
              <a:rPr kumimoji="1" lang="zh-CN" altLang="zh-CN" sz="2000" b="1">
                <a:latin typeface="宋体" pitchFamily="2" charset="-122"/>
              </a:rPr>
              <a:t>改变输出顺序:</a:t>
            </a:r>
          </a:p>
        </p:txBody>
      </p:sp>
      <p:sp>
        <p:nvSpPr>
          <p:cNvPr id="531464" name="Text Box 8"/>
          <p:cNvSpPr txBox="1">
            <a:spLocks noChangeArrowheads="1"/>
          </p:cNvSpPr>
          <p:nvPr/>
        </p:nvSpPr>
        <p:spPr bwMode="auto">
          <a:xfrm>
            <a:off x="914400" y="2090738"/>
            <a:ext cx="4038600" cy="3714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70000"/>
              </a:lnSpc>
              <a:defRPr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3 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个数的 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6 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种可能排列方式：</a:t>
            </a:r>
          </a:p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</a:t>
            </a:r>
            <a:r>
              <a:rPr kumimoji="1" lang="en-US" altLang="zh-CN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 &lt; b &lt; c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 </a:t>
            </a:r>
            <a:r>
              <a:rPr kumimoji="1" lang="en-US" altLang="zh-CN" sz="2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&lt;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b </a:t>
            </a:r>
            <a:r>
              <a:rPr kumimoji="1" lang="en-US" altLang="zh-CN" sz="2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&amp;&amp;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b </a:t>
            </a:r>
            <a:r>
              <a:rPr kumimoji="1" lang="en-US" altLang="zh-CN" sz="2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&lt;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c</a:t>
            </a:r>
          </a:p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a &lt; c &lt; b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 &lt; c &amp;&amp; c &lt; b</a:t>
            </a:r>
          </a:p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b &lt; a &lt; c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 &lt; a &amp;&amp; a &lt; c</a:t>
            </a:r>
          </a:p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b &lt; c &lt; a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 &lt; c &amp;&amp; c &lt; a</a:t>
            </a:r>
          </a:p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c &lt; a &lt; b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c &lt; a &amp;&amp; a &lt; b</a:t>
            </a:r>
          </a:p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c &lt; b &lt; a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c &lt; b &amp;&amp; b &lt; a</a:t>
            </a:r>
          </a:p>
        </p:txBody>
      </p:sp>
      <p:sp>
        <p:nvSpPr>
          <p:cNvPr id="95238" name="Rectangle 1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-26988"/>
            <a:ext cx="1104900" cy="228601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2.1.1  if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  <p:sp>
        <p:nvSpPr>
          <p:cNvPr id="95239" name="Oval 14"/>
          <p:cNvSpPr>
            <a:spLocks noChangeArrowheads="1"/>
          </p:cNvSpPr>
          <p:nvPr/>
        </p:nvSpPr>
        <p:spPr bwMode="auto">
          <a:xfrm>
            <a:off x="4038600" y="1266825"/>
            <a:ext cx="4876800" cy="1482725"/>
          </a:xfrm>
          <a:prstGeom prst="ellipse">
            <a:avLst/>
          </a:prstGeom>
          <a:gradFill rotWithShape="0">
            <a:gsLst>
              <a:gs pos="0">
                <a:srgbClr val="F8F8F8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B2B2B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160000"/>
              </a:lnSpc>
            </a:pPr>
            <a:r>
              <a:rPr kumimoji="1" lang="zh-CN" altLang="en-US" sz="2000" b="1" i="1">
                <a:solidFill>
                  <a:srgbClr val="0033CC"/>
                </a:solidFill>
                <a:latin typeface="Times New Roman" pitchFamily="18" charset="0"/>
              </a:rPr>
              <a:t>最</a:t>
            </a:r>
            <a:r>
              <a:rPr kumimoji="1" lang="zh-CN" altLang="en-US" sz="2000" b="1" i="1">
                <a:solidFill>
                  <a:srgbClr val="FF3300"/>
                </a:solidFill>
                <a:latin typeface="Times New Roman" pitchFamily="18" charset="0"/>
              </a:rPr>
              <a:t>好</a:t>
            </a:r>
            <a:r>
              <a:rPr kumimoji="1" lang="zh-CN" altLang="en-US" sz="2000" b="1" i="1">
                <a:solidFill>
                  <a:srgbClr val="0033CC"/>
                </a:solidFill>
                <a:latin typeface="Times New Roman" pitchFamily="18" charset="0"/>
              </a:rPr>
              <a:t>情况要做</a:t>
            </a:r>
          </a:p>
          <a:p>
            <a:pPr algn="ctr" eaLnBrk="1" hangingPunct="1">
              <a:lnSpc>
                <a:spcPct val="160000"/>
              </a:lnSpc>
            </a:pPr>
            <a:r>
              <a:rPr kumimoji="1" lang="en-US" altLang="zh-CN" sz="2000" b="1" i="1">
                <a:solidFill>
                  <a:srgbClr val="FF3300"/>
                </a:solidFill>
                <a:latin typeface="Times New Roman" pitchFamily="18" charset="0"/>
              </a:rPr>
              <a:t>2</a:t>
            </a:r>
            <a:r>
              <a:rPr kumimoji="1" lang="zh-CN" altLang="en-US" sz="2000" b="1" i="1">
                <a:solidFill>
                  <a:srgbClr val="0033CC"/>
                </a:solidFill>
                <a:latin typeface="Times New Roman" pitchFamily="18" charset="0"/>
              </a:rPr>
              <a:t>个关系运算和 </a:t>
            </a:r>
            <a:r>
              <a:rPr kumimoji="1" lang="en-US" altLang="zh-CN" sz="2000" b="1" i="1">
                <a:solidFill>
                  <a:srgbClr val="FF3300"/>
                </a:solidFill>
                <a:latin typeface="Times New Roman" pitchFamily="18" charset="0"/>
              </a:rPr>
              <a:t>1</a:t>
            </a:r>
            <a:r>
              <a:rPr kumimoji="1" lang="zh-CN" altLang="en-US" sz="2000" b="1" i="1">
                <a:solidFill>
                  <a:srgbClr val="0033CC"/>
                </a:solidFill>
                <a:latin typeface="Times New Roman" pitchFamily="18" charset="0"/>
              </a:rPr>
              <a:t>个逻辑运算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5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2.1.1  if 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96259" name="Text Box 6"/>
          <p:cNvSpPr txBox="1">
            <a:spLocks noChangeArrowheads="1"/>
          </p:cNvSpPr>
          <p:nvPr/>
        </p:nvSpPr>
        <p:spPr bwMode="auto">
          <a:xfrm>
            <a:off x="457200" y="908050"/>
            <a:ext cx="5408613" cy="3968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2-2</a:t>
            </a:r>
            <a:r>
              <a:rPr kumimoji="1" lang="en-US" altLang="zh-CN" sz="2000" b="1">
                <a:latin typeface="Times New Roman" pitchFamily="18" charset="0"/>
              </a:rPr>
              <a:t>    </a:t>
            </a:r>
            <a:r>
              <a:rPr kumimoji="1" lang="zh-CN" altLang="en-US" sz="2000" b="1">
                <a:latin typeface="Times New Roman" pitchFamily="18" charset="0"/>
              </a:rPr>
              <a:t>输入三个整数，按从小到大顺序输出。</a:t>
            </a:r>
          </a:p>
        </p:txBody>
      </p:sp>
      <p:sp>
        <p:nvSpPr>
          <p:cNvPr id="96260" name="Text Box 7"/>
          <p:cNvSpPr txBox="1">
            <a:spLocks noChangeArrowheads="1"/>
          </p:cNvSpPr>
          <p:nvPr/>
        </p:nvSpPr>
        <p:spPr bwMode="auto">
          <a:xfrm>
            <a:off x="457200" y="1393825"/>
            <a:ext cx="2847975" cy="457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zh-CN" altLang="zh-CN" sz="2000" b="1" i="1">
                <a:latin typeface="宋体" pitchFamily="2" charset="-122"/>
              </a:rPr>
              <a:t>解法二  </a:t>
            </a:r>
            <a:r>
              <a:rPr kumimoji="1" lang="zh-CN" altLang="zh-CN" sz="2000" b="1">
                <a:latin typeface="宋体" pitchFamily="2" charset="-122"/>
              </a:rPr>
              <a:t>改变输出顺序:</a:t>
            </a:r>
          </a:p>
        </p:txBody>
      </p:sp>
      <p:sp>
        <p:nvSpPr>
          <p:cNvPr id="96261" name="Text Box 8"/>
          <p:cNvSpPr txBox="1">
            <a:spLocks noChangeArrowheads="1"/>
          </p:cNvSpPr>
          <p:nvPr/>
        </p:nvSpPr>
        <p:spPr bwMode="auto">
          <a:xfrm>
            <a:off x="914400" y="2090738"/>
            <a:ext cx="4038600" cy="3714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70000"/>
              </a:lnSpc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3 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个数的 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6 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种可能排列方式：</a:t>
            </a:r>
          </a:p>
          <a:p>
            <a:pPr eaLnBrk="1" hangingPunct="1">
              <a:lnSpc>
                <a:spcPct val="170000"/>
              </a:lnSpc>
              <a:buFontTx/>
              <a:buChar char="•"/>
            </a:pP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 &lt; b &lt; c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 &lt; b &amp;&amp; b &lt; c</a:t>
            </a:r>
          </a:p>
          <a:p>
            <a:pPr eaLnBrk="1" hangingPunct="1">
              <a:lnSpc>
                <a:spcPct val="170000"/>
              </a:lnSpc>
              <a:buFontTx/>
              <a:buChar char="•"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a &lt; c &lt; b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 &lt; c &amp;&amp; c &lt; b</a:t>
            </a:r>
          </a:p>
          <a:p>
            <a:pPr eaLnBrk="1" hangingPunct="1">
              <a:lnSpc>
                <a:spcPct val="170000"/>
              </a:lnSpc>
              <a:buFontTx/>
              <a:buChar char="•"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b &lt; a &lt; c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 &lt; a &amp;&amp; a &lt; c</a:t>
            </a:r>
          </a:p>
          <a:p>
            <a:pPr eaLnBrk="1" hangingPunct="1">
              <a:lnSpc>
                <a:spcPct val="170000"/>
              </a:lnSpc>
              <a:buFontTx/>
              <a:buChar char="•"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b &lt; c &lt; a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 &lt; c &amp;&amp; c &lt; a</a:t>
            </a:r>
          </a:p>
          <a:p>
            <a:pPr eaLnBrk="1" hangingPunct="1">
              <a:lnSpc>
                <a:spcPct val="170000"/>
              </a:lnSpc>
              <a:buFontTx/>
              <a:buChar char="•"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c &lt; a &lt; b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c &lt; a &amp;&amp; a &lt; b</a:t>
            </a:r>
          </a:p>
          <a:p>
            <a:pPr eaLnBrk="1" hangingPunct="1">
              <a:lnSpc>
                <a:spcPct val="170000"/>
              </a:lnSpc>
              <a:buFontTx/>
              <a:buChar char="•"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c &lt; b &lt; a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c &lt; b &amp;&amp; b &lt; a</a:t>
            </a:r>
          </a:p>
        </p:txBody>
      </p:sp>
      <p:sp>
        <p:nvSpPr>
          <p:cNvPr id="532489" name="Oval 9"/>
          <p:cNvSpPr>
            <a:spLocks noChangeArrowheads="1"/>
          </p:cNvSpPr>
          <p:nvPr/>
        </p:nvSpPr>
        <p:spPr bwMode="auto">
          <a:xfrm>
            <a:off x="5810250" y="1536700"/>
            <a:ext cx="2055813" cy="6635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FF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B2B2B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kumimoji="1" lang="zh-CN" altLang="en-US" sz="2000" b="1" i="1">
                <a:solidFill>
                  <a:srgbClr val="FF3300"/>
                </a:solidFill>
                <a:latin typeface="Times New Roman" pitchFamily="18" charset="0"/>
              </a:rPr>
              <a:t>优化算法</a:t>
            </a:r>
          </a:p>
        </p:txBody>
      </p:sp>
      <p:sp>
        <p:nvSpPr>
          <p:cNvPr id="532490" name="Text Box 10"/>
          <p:cNvSpPr txBox="1">
            <a:spLocks noChangeArrowheads="1"/>
          </p:cNvSpPr>
          <p:nvPr/>
        </p:nvSpPr>
        <p:spPr bwMode="auto">
          <a:xfrm>
            <a:off x="5791200" y="2697163"/>
            <a:ext cx="2484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>
                <a:solidFill>
                  <a:srgbClr val="0033CC"/>
                </a:solidFill>
                <a:latin typeface="Times New Roman" pitchFamily="18" charset="0"/>
              </a:rPr>
              <a:t>首先分析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a</a:t>
            </a:r>
            <a:r>
              <a:rPr kumimoji="1" lang="zh-CN" altLang="en-US" sz="2000" b="1">
                <a:solidFill>
                  <a:srgbClr val="0033CC"/>
                </a:solidFill>
                <a:latin typeface="Times New Roman" pitchFamily="18" charset="0"/>
              </a:rPr>
              <a:t>，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b</a:t>
            </a:r>
            <a:r>
              <a:rPr kumimoji="1" lang="zh-CN" altLang="en-US" sz="2000" b="1">
                <a:solidFill>
                  <a:srgbClr val="0033CC"/>
                </a:solidFill>
                <a:latin typeface="Times New Roman" pitchFamily="18" charset="0"/>
              </a:rPr>
              <a:t>的顺序</a:t>
            </a:r>
          </a:p>
        </p:txBody>
      </p:sp>
      <p:sp>
        <p:nvSpPr>
          <p:cNvPr id="96264" name="Rectangle 1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-26988"/>
            <a:ext cx="1104900" cy="228601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2.1.1  if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2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32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89" grpId="0" animBg="1" autoUpdateAnimBg="0"/>
      <p:bldP spid="532490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5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2.1.1  if 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97283" name="Text Box 6"/>
          <p:cNvSpPr txBox="1">
            <a:spLocks noChangeArrowheads="1"/>
          </p:cNvSpPr>
          <p:nvPr/>
        </p:nvSpPr>
        <p:spPr bwMode="auto">
          <a:xfrm>
            <a:off x="457200" y="908050"/>
            <a:ext cx="5408613" cy="3968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2-2</a:t>
            </a:r>
            <a:r>
              <a:rPr kumimoji="1" lang="en-US" altLang="zh-CN" sz="2000" b="1">
                <a:latin typeface="Times New Roman" pitchFamily="18" charset="0"/>
              </a:rPr>
              <a:t>    </a:t>
            </a:r>
            <a:r>
              <a:rPr kumimoji="1" lang="zh-CN" altLang="en-US" sz="2000" b="1">
                <a:latin typeface="Times New Roman" pitchFamily="18" charset="0"/>
              </a:rPr>
              <a:t>输入三个整数，按从小到大顺序输出。</a:t>
            </a:r>
          </a:p>
        </p:txBody>
      </p:sp>
      <p:sp>
        <p:nvSpPr>
          <p:cNvPr id="97284" name="Text Box 7"/>
          <p:cNvSpPr txBox="1">
            <a:spLocks noChangeArrowheads="1"/>
          </p:cNvSpPr>
          <p:nvPr/>
        </p:nvSpPr>
        <p:spPr bwMode="auto">
          <a:xfrm>
            <a:off x="457200" y="1393825"/>
            <a:ext cx="2847975" cy="457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zh-CN" altLang="zh-CN" sz="2000" b="1" i="1">
                <a:latin typeface="宋体" pitchFamily="2" charset="-122"/>
              </a:rPr>
              <a:t>解法二  </a:t>
            </a:r>
            <a:r>
              <a:rPr kumimoji="1" lang="zh-CN" altLang="zh-CN" sz="2000" b="1">
                <a:latin typeface="宋体" pitchFamily="2" charset="-122"/>
              </a:rPr>
              <a:t>改变输出顺序:</a:t>
            </a:r>
          </a:p>
        </p:txBody>
      </p:sp>
      <p:sp>
        <p:nvSpPr>
          <p:cNvPr id="533512" name="Text Box 8"/>
          <p:cNvSpPr txBox="1">
            <a:spLocks noChangeArrowheads="1"/>
          </p:cNvSpPr>
          <p:nvPr/>
        </p:nvSpPr>
        <p:spPr bwMode="auto">
          <a:xfrm>
            <a:off x="914400" y="2090738"/>
            <a:ext cx="4038600" cy="3714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70000"/>
              </a:lnSpc>
              <a:defRPr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3 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个数的 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6 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种可能排列方式：</a:t>
            </a:r>
          </a:p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</a:t>
            </a:r>
            <a:r>
              <a:rPr kumimoji="1" lang="en-US" altLang="zh-CN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</a:t>
            </a:r>
            <a:r>
              <a:rPr kumimoji="1" lang="en-US" altLang="zh-CN" sz="2000" b="1">
                <a:solidFill>
                  <a:srgbClr val="FF33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&lt; </a:t>
            </a:r>
            <a:r>
              <a:rPr kumimoji="1" lang="en-US" altLang="zh-CN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&lt; c	</a:t>
            </a:r>
            <a:r>
              <a:rPr kumimoji="1" lang="en-US" altLang="zh-CN" sz="20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</a:t>
            </a:r>
            <a:r>
              <a:rPr kumimoji="1" lang="en-US" altLang="zh-CN" sz="2000" b="1" i="1">
                <a:solidFill>
                  <a:srgbClr val="FF33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&lt;</a:t>
            </a:r>
            <a:r>
              <a:rPr kumimoji="1" lang="en-US" altLang="zh-CN" sz="20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b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&amp;&amp; b &lt; c</a:t>
            </a:r>
          </a:p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</a:t>
            </a:r>
            <a:r>
              <a:rPr kumimoji="1" lang="en-US" altLang="zh-CN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&lt; c &lt; </a:t>
            </a:r>
            <a:r>
              <a:rPr kumimoji="1" lang="en-US" altLang="zh-CN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kumimoji="1" lang="en-US" altLang="zh-CN" sz="20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&lt; c &amp;&amp; c &lt; </a:t>
            </a:r>
            <a:r>
              <a:rPr kumimoji="1" lang="en-US" altLang="zh-CN" sz="20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</a:t>
            </a:r>
          </a:p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b &lt; a &lt; c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 &lt; a &amp;&amp; a &lt; c</a:t>
            </a:r>
          </a:p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b &lt; c &lt; a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 &lt; c &amp;&amp; c &lt; a</a:t>
            </a:r>
          </a:p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c &lt; </a:t>
            </a:r>
            <a:r>
              <a:rPr kumimoji="1" lang="en-US" altLang="zh-CN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&lt; </a:t>
            </a:r>
            <a:r>
              <a:rPr kumimoji="1" lang="en-US" altLang="zh-CN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c &lt; </a:t>
            </a:r>
            <a:r>
              <a:rPr kumimoji="1" lang="en-US" altLang="zh-CN" sz="20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&amp;&amp; a &lt; </a:t>
            </a:r>
            <a:r>
              <a:rPr kumimoji="1" lang="en-US" altLang="zh-CN" sz="20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</a:t>
            </a:r>
          </a:p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c &lt; b &lt; a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c &lt; b &amp;&amp; b &lt; a</a:t>
            </a:r>
            <a:endParaRPr kumimoji="1" lang="en-US" altLang="zh-CN" sz="2000" b="1" i="1">
              <a:solidFill>
                <a:srgbClr val="3333FF"/>
              </a:solidFill>
              <a:latin typeface="Times New Roman" pitchFamily="18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97286" name="Oval 9"/>
          <p:cNvSpPr>
            <a:spLocks noChangeArrowheads="1"/>
          </p:cNvSpPr>
          <p:nvPr/>
        </p:nvSpPr>
        <p:spPr bwMode="auto">
          <a:xfrm>
            <a:off x="5810250" y="1536700"/>
            <a:ext cx="2055813" cy="6635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FF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B2B2B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kumimoji="1" lang="zh-CN" altLang="en-US" sz="2000" b="1" i="1">
                <a:solidFill>
                  <a:srgbClr val="FF3300"/>
                </a:solidFill>
                <a:latin typeface="Times New Roman" pitchFamily="18" charset="0"/>
              </a:rPr>
              <a:t>优化算法</a:t>
            </a:r>
          </a:p>
        </p:txBody>
      </p:sp>
      <p:sp>
        <p:nvSpPr>
          <p:cNvPr id="97287" name="Text Box 10"/>
          <p:cNvSpPr txBox="1">
            <a:spLocks noChangeArrowheads="1"/>
          </p:cNvSpPr>
          <p:nvPr/>
        </p:nvSpPr>
        <p:spPr bwMode="auto">
          <a:xfrm>
            <a:off x="5791200" y="2697163"/>
            <a:ext cx="2484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>
                <a:solidFill>
                  <a:srgbClr val="0033CC"/>
                </a:solidFill>
                <a:latin typeface="Times New Roman" pitchFamily="18" charset="0"/>
              </a:rPr>
              <a:t>首先分析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a</a:t>
            </a:r>
            <a:r>
              <a:rPr kumimoji="1" lang="zh-CN" altLang="en-US" sz="2000" b="1">
                <a:solidFill>
                  <a:srgbClr val="0033CC"/>
                </a:solidFill>
                <a:latin typeface="Times New Roman" pitchFamily="18" charset="0"/>
              </a:rPr>
              <a:t>，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b</a:t>
            </a:r>
            <a:r>
              <a:rPr kumimoji="1" lang="zh-CN" altLang="en-US" sz="2000" b="1">
                <a:solidFill>
                  <a:srgbClr val="0033CC"/>
                </a:solidFill>
                <a:latin typeface="Times New Roman" pitchFamily="18" charset="0"/>
              </a:rPr>
              <a:t>的顺序</a:t>
            </a:r>
          </a:p>
        </p:txBody>
      </p:sp>
      <p:sp>
        <p:nvSpPr>
          <p:cNvPr id="533515" name="Text Box 11"/>
          <p:cNvSpPr txBox="1">
            <a:spLocks noChangeArrowheads="1"/>
          </p:cNvSpPr>
          <p:nvPr/>
        </p:nvSpPr>
        <p:spPr bwMode="auto">
          <a:xfrm>
            <a:off x="5791200" y="3230563"/>
            <a:ext cx="220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>
                <a:solidFill>
                  <a:srgbClr val="0033CC"/>
                </a:solidFill>
                <a:latin typeface="Times New Roman" pitchFamily="18" charset="0"/>
              </a:rPr>
              <a:t>然后分析 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c </a:t>
            </a:r>
            <a:r>
              <a:rPr kumimoji="1" lang="zh-CN" altLang="en-US" sz="2000" b="1">
                <a:solidFill>
                  <a:srgbClr val="0033CC"/>
                </a:solidFill>
                <a:latin typeface="Times New Roman" pitchFamily="18" charset="0"/>
              </a:rPr>
              <a:t>的位置</a:t>
            </a:r>
          </a:p>
        </p:txBody>
      </p:sp>
      <p:sp>
        <p:nvSpPr>
          <p:cNvPr id="533516" name="AutoShape 12"/>
          <p:cNvSpPr>
            <a:spLocks/>
          </p:cNvSpPr>
          <p:nvPr/>
        </p:nvSpPr>
        <p:spPr bwMode="auto">
          <a:xfrm>
            <a:off x="6400800" y="4230688"/>
            <a:ext cx="1447800" cy="609600"/>
          </a:xfrm>
          <a:prstGeom prst="borderCallout2">
            <a:avLst>
              <a:gd name="adj1" fmla="val 18750"/>
              <a:gd name="adj2" fmla="val -5264"/>
              <a:gd name="adj3" fmla="val 18750"/>
              <a:gd name="adj4" fmla="val -21602"/>
              <a:gd name="adj5" fmla="val -66926"/>
              <a:gd name="adj6" fmla="val -110088"/>
            </a:avLst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 type="oval" w="lg" len="lg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kumimoji="1" lang="en-US" altLang="zh-CN" sz="20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a &lt; b</a:t>
            </a:r>
          </a:p>
        </p:txBody>
      </p:sp>
      <p:sp>
        <p:nvSpPr>
          <p:cNvPr id="97290" name="Rectangle 1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-26988"/>
            <a:ext cx="1104900" cy="228601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2.1.1  if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335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33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515" grpId="0" autoUpdateAnimBg="0"/>
      <p:bldP spid="533516" grpId="0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5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2.1.1  if 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98307" name="Text Box 6"/>
          <p:cNvSpPr txBox="1">
            <a:spLocks noChangeArrowheads="1"/>
          </p:cNvSpPr>
          <p:nvPr/>
        </p:nvSpPr>
        <p:spPr bwMode="auto">
          <a:xfrm>
            <a:off x="457200" y="908050"/>
            <a:ext cx="5408613" cy="3968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2-2</a:t>
            </a:r>
            <a:r>
              <a:rPr kumimoji="1" lang="en-US" altLang="zh-CN" sz="2000" b="1">
                <a:latin typeface="Times New Roman" pitchFamily="18" charset="0"/>
              </a:rPr>
              <a:t>    </a:t>
            </a:r>
            <a:r>
              <a:rPr kumimoji="1" lang="zh-CN" altLang="en-US" sz="2000" b="1">
                <a:latin typeface="Times New Roman" pitchFamily="18" charset="0"/>
              </a:rPr>
              <a:t>输入三个整数，按从小到大顺序输出。</a:t>
            </a:r>
          </a:p>
        </p:txBody>
      </p:sp>
      <p:sp>
        <p:nvSpPr>
          <p:cNvPr id="98308" name="Text Box 7"/>
          <p:cNvSpPr txBox="1">
            <a:spLocks noChangeArrowheads="1"/>
          </p:cNvSpPr>
          <p:nvPr/>
        </p:nvSpPr>
        <p:spPr bwMode="auto">
          <a:xfrm>
            <a:off x="457200" y="1393825"/>
            <a:ext cx="2847975" cy="457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zh-CN" altLang="zh-CN" sz="2000" b="1" i="1">
                <a:latin typeface="宋体" pitchFamily="2" charset="-122"/>
              </a:rPr>
              <a:t>解法二  </a:t>
            </a:r>
            <a:r>
              <a:rPr kumimoji="1" lang="zh-CN" altLang="zh-CN" sz="2000" b="1">
                <a:latin typeface="宋体" pitchFamily="2" charset="-122"/>
              </a:rPr>
              <a:t>改变输出顺序:</a:t>
            </a:r>
          </a:p>
        </p:txBody>
      </p:sp>
      <p:sp>
        <p:nvSpPr>
          <p:cNvPr id="534536" name="Text Box 8"/>
          <p:cNvSpPr txBox="1">
            <a:spLocks noChangeArrowheads="1"/>
          </p:cNvSpPr>
          <p:nvPr/>
        </p:nvSpPr>
        <p:spPr bwMode="auto">
          <a:xfrm>
            <a:off x="914400" y="2090738"/>
            <a:ext cx="4038600" cy="3714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70000"/>
              </a:lnSpc>
              <a:defRPr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3 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个数的 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6 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种可能排列方式：</a:t>
            </a:r>
          </a:p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</a:t>
            </a:r>
            <a:r>
              <a:rPr kumimoji="1" lang="en-US" altLang="zh-CN" sz="2000" b="1">
                <a:solidFill>
                  <a:srgbClr val="FF33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 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&lt; </a:t>
            </a:r>
            <a:r>
              <a:rPr kumimoji="1" lang="en-US" altLang="zh-CN" sz="2000" b="1">
                <a:solidFill>
                  <a:srgbClr val="FF33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&lt; </a:t>
            </a:r>
            <a:r>
              <a:rPr kumimoji="1" lang="en-US" altLang="zh-CN" sz="2000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c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kumimoji="1" lang="en-US" altLang="zh-CN" sz="2000" b="1" i="1">
                <a:solidFill>
                  <a:srgbClr val="FF33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 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&lt;</a:t>
            </a:r>
            <a:r>
              <a:rPr kumimoji="1" lang="en-US" altLang="zh-CN" sz="2000" b="1" i="1">
                <a:solidFill>
                  <a:srgbClr val="FF33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b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&amp;&amp; b &lt; </a:t>
            </a:r>
            <a:r>
              <a:rPr kumimoji="1" lang="en-US" altLang="zh-CN" sz="2000" b="1" i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c</a:t>
            </a:r>
          </a:p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</a:t>
            </a:r>
            <a:r>
              <a:rPr kumimoji="1" lang="en-US" altLang="zh-CN" sz="2000" b="1">
                <a:solidFill>
                  <a:srgbClr val="FF33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&lt; c &lt; </a:t>
            </a:r>
            <a:r>
              <a:rPr kumimoji="1" lang="en-US" altLang="zh-CN" sz="2000" b="1">
                <a:solidFill>
                  <a:srgbClr val="FF33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kumimoji="1" lang="en-US" altLang="zh-CN" sz="2000" b="1" i="1">
                <a:solidFill>
                  <a:srgbClr val="FF33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&lt; c &amp;&amp; c &lt; </a:t>
            </a:r>
            <a:r>
              <a:rPr kumimoji="1" lang="en-US" altLang="zh-CN" sz="2000" b="1" i="1">
                <a:solidFill>
                  <a:srgbClr val="FF33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</a:t>
            </a:r>
          </a:p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b &lt; a &lt; c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 &lt; a &amp;&amp; a &lt; c</a:t>
            </a:r>
          </a:p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b &lt; c &lt; a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 &lt; c &amp;&amp; c &lt; a</a:t>
            </a:r>
          </a:p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c &lt; </a:t>
            </a:r>
            <a:r>
              <a:rPr kumimoji="1" lang="en-US" altLang="zh-CN" sz="2000" b="1">
                <a:solidFill>
                  <a:srgbClr val="FF33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&lt; </a:t>
            </a:r>
            <a:r>
              <a:rPr kumimoji="1" lang="en-US" altLang="zh-CN" sz="2000" b="1">
                <a:solidFill>
                  <a:srgbClr val="FF33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c &lt; </a:t>
            </a:r>
            <a:r>
              <a:rPr kumimoji="1" lang="en-US" altLang="zh-CN" sz="2000" b="1" i="1">
                <a:solidFill>
                  <a:srgbClr val="FF33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&amp;&amp; a &lt; </a:t>
            </a:r>
            <a:r>
              <a:rPr kumimoji="1" lang="en-US" altLang="zh-CN" sz="2000" b="1" i="1">
                <a:solidFill>
                  <a:srgbClr val="FF33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</a:t>
            </a:r>
          </a:p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c &lt; b &lt; a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c &lt; b &amp;&amp; b &lt; a</a:t>
            </a:r>
          </a:p>
        </p:txBody>
      </p:sp>
      <p:sp>
        <p:nvSpPr>
          <p:cNvPr id="98310" name="Oval 9"/>
          <p:cNvSpPr>
            <a:spLocks noChangeArrowheads="1"/>
          </p:cNvSpPr>
          <p:nvPr/>
        </p:nvSpPr>
        <p:spPr bwMode="auto">
          <a:xfrm>
            <a:off x="5810250" y="1536700"/>
            <a:ext cx="2055813" cy="6635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FF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B2B2B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kumimoji="1" lang="zh-CN" altLang="en-US" sz="2000" b="1" i="1">
                <a:solidFill>
                  <a:srgbClr val="FF3300"/>
                </a:solidFill>
                <a:latin typeface="Times New Roman" pitchFamily="18" charset="0"/>
              </a:rPr>
              <a:t>优化算法</a:t>
            </a:r>
          </a:p>
        </p:txBody>
      </p:sp>
      <p:sp>
        <p:nvSpPr>
          <p:cNvPr id="98311" name="Text Box 10"/>
          <p:cNvSpPr txBox="1">
            <a:spLocks noChangeArrowheads="1"/>
          </p:cNvSpPr>
          <p:nvPr/>
        </p:nvSpPr>
        <p:spPr bwMode="auto">
          <a:xfrm>
            <a:off x="5791200" y="2697163"/>
            <a:ext cx="2484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>
                <a:solidFill>
                  <a:srgbClr val="0033CC"/>
                </a:solidFill>
                <a:latin typeface="Times New Roman" pitchFamily="18" charset="0"/>
              </a:rPr>
              <a:t>首先分析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a</a:t>
            </a:r>
            <a:r>
              <a:rPr kumimoji="1" lang="zh-CN" altLang="en-US" sz="2000" b="1">
                <a:solidFill>
                  <a:srgbClr val="0033CC"/>
                </a:solidFill>
                <a:latin typeface="Times New Roman" pitchFamily="18" charset="0"/>
              </a:rPr>
              <a:t>，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b</a:t>
            </a:r>
            <a:r>
              <a:rPr kumimoji="1" lang="zh-CN" altLang="en-US" sz="2000" b="1">
                <a:solidFill>
                  <a:srgbClr val="0033CC"/>
                </a:solidFill>
                <a:latin typeface="Times New Roman" pitchFamily="18" charset="0"/>
              </a:rPr>
              <a:t>的顺序</a:t>
            </a:r>
          </a:p>
        </p:txBody>
      </p:sp>
      <p:sp>
        <p:nvSpPr>
          <p:cNvPr id="98312" name="Text Box 11"/>
          <p:cNvSpPr txBox="1">
            <a:spLocks noChangeArrowheads="1"/>
          </p:cNvSpPr>
          <p:nvPr/>
        </p:nvSpPr>
        <p:spPr bwMode="auto">
          <a:xfrm>
            <a:off x="5791200" y="3230563"/>
            <a:ext cx="220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>
                <a:solidFill>
                  <a:srgbClr val="0033CC"/>
                </a:solidFill>
                <a:latin typeface="Times New Roman" pitchFamily="18" charset="0"/>
              </a:rPr>
              <a:t>然后分析 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c </a:t>
            </a:r>
            <a:r>
              <a:rPr kumimoji="1" lang="zh-CN" altLang="en-US" sz="2000" b="1">
                <a:solidFill>
                  <a:srgbClr val="0033CC"/>
                </a:solidFill>
                <a:latin typeface="Times New Roman" pitchFamily="18" charset="0"/>
              </a:rPr>
              <a:t>的位置</a:t>
            </a:r>
          </a:p>
        </p:txBody>
      </p:sp>
      <p:sp>
        <p:nvSpPr>
          <p:cNvPr id="534540" name="AutoShape 12"/>
          <p:cNvSpPr>
            <a:spLocks/>
          </p:cNvSpPr>
          <p:nvPr/>
        </p:nvSpPr>
        <p:spPr bwMode="auto">
          <a:xfrm>
            <a:off x="6400800" y="4230688"/>
            <a:ext cx="1447800" cy="609600"/>
          </a:xfrm>
          <a:prstGeom prst="borderCallout2">
            <a:avLst>
              <a:gd name="adj1" fmla="val 18750"/>
              <a:gd name="adj2" fmla="val -5264"/>
              <a:gd name="adj3" fmla="val 18750"/>
              <a:gd name="adj4" fmla="val -24231"/>
              <a:gd name="adj5" fmla="val -172657"/>
              <a:gd name="adj6" fmla="val -126755"/>
            </a:avLst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 type="oval" w="lg" len="lg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kumimoji="1" lang="en-US" altLang="zh-CN" sz="2000" b="1" i="1">
                <a:solidFill>
                  <a:srgbClr val="FF3300"/>
                </a:solidFill>
                <a:latin typeface="Times New Roman" pitchFamily="18" charset="0"/>
              </a:rPr>
              <a:t>  a &lt; b </a:t>
            </a:r>
            <a:r>
              <a:rPr kumimoji="1" lang="en-US" altLang="zh-CN" sz="2000" b="1" i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&lt; c</a:t>
            </a:r>
          </a:p>
        </p:txBody>
      </p:sp>
      <p:sp>
        <p:nvSpPr>
          <p:cNvPr id="534541" name="Oval 13"/>
          <p:cNvSpPr>
            <a:spLocks noChangeArrowheads="1"/>
          </p:cNvSpPr>
          <p:nvPr/>
        </p:nvSpPr>
        <p:spPr bwMode="auto">
          <a:xfrm>
            <a:off x="1752600" y="2782888"/>
            <a:ext cx="4572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kumimoji="1" lang="zh-CN" altLang="zh-CN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34542" name="Oval 14"/>
          <p:cNvSpPr>
            <a:spLocks noChangeArrowheads="1"/>
          </p:cNvSpPr>
          <p:nvPr/>
        </p:nvSpPr>
        <p:spPr bwMode="auto">
          <a:xfrm>
            <a:off x="4038600" y="2782888"/>
            <a:ext cx="4572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kumimoji="1" lang="zh-CN" altLang="zh-CN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8316" name="Rectangle 1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-26988"/>
            <a:ext cx="1104900" cy="228601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2.1.1  if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34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34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5345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40" grpId="0" animBg="1" autoUpdateAnimBg="0"/>
      <p:bldP spid="534541" grpId="0" animBg="1" autoUpdateAnimBg="0"/>
      <p:bldP spid="534542" grpId="0" animBg="1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5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2.1.1  if 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99331" name="Text Box 6"/>
          <p:cNvSpPr txBox="1">
            <a:spLocks noChangeArrowheads="1"/>
          </p:cNvSpPr>
          <p:nvPr/>
        </p:nvSpPr>
        <p:spPr bwMode="auto">
          <a:xfrm>
            <a:off x="457200" y="908050"/>
            <a:ext cx="5408613" cy="3968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2-2</a:t>
            </a:r>
            <a:r>
              <a:rPr kumimoji="1" lang="en-US" altLang="zh-CN" sz="2000" b="1">
                <a:latin typeface="Times New Roman" pitchFamily="18" charset="0"/>
              </a:rPr>
              <a:t>    </a:t>
            </a:r>
            <a:r>
              <a:rPr kumimoji="1" lang="zh-CN" altLang="en-US" sz="2000" b="1">
                <a:latin typeface="Times New Roman" pitchFamily="18" charset="0"/>
              </a:rPr>
              <a:t>输入三个整数，按从小到大顺序输出。</a:t>
            </a:r>
          </a:p>
        </p:txBody>
      </p:sp>
      <p:sp>
        <p:nvSpPr>
          <p:cNvPr id="99332" name="Text Box 7"/>
          <p:cNvSpPr txBox="1">
            <a:spLocks noChangeArrowheads="1"/>
          </p:cNvSpPr>
          <p:nvPr/>
        </p:nvSpPr>
        <p:spPr bwMode="auto">
          <a:xfrm>
            <a:off x="457200" y="1393825"/>
            <a:ext cx="2847975" cy="457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zh-CN" altLang="zh-CN" sz="2000" b="1" i="1">
                <a:latin typeface="宋体" pitchFamily="2" charset="-122"/>
              </a:rPr>
              <a:t>解法二  </a:t>
            </a:r>
            <a:r>
              <a:rPr kumimoji="1" lang="zh-CN" altLang="zh-CN" sz="2000" b="1">
                <a:latin typeface="宋体" pitchFamily="2" charset="-122"/>
              </a:rPr>
              <a:t>改变输出顺序:</a:t>
            </a:r>
          </a:p>
        </p:txBody>
      </p:sp>
      <p:sp>
        <p:nvSpPr>
          <p:cNvPr id="535560" name="Text Box 8"/>
          <p:cNvSpPr txBox="1">
            <a:spLocks noChangeArrowheads="1"/>
          </p:cNvSpPr>
          <p:nvPr/>
        </p:nvSpPr>
        <p:spPr bwMode="auto">
          <a:xfrm>
            <a:off x="914400" y="2090738"/>
            <a:ext cx="4038600" cy="3714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70000"/>
              </a:lnSpc>
              <a:defRPr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3 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个数的 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6 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种可能排列方式：</a:t>
            </a:r>
          </a:p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</a:t>
            </a:r>
            <a:r>
              <a:rPr kumimoji="1" lang="en-US" altLang="zh-CN" sz="2000" b="1">
                <a:solidFill>
                  <a:srgbClr val="FF33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 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&lt; </a:t>
            </a:r>
            <a:r>
              <a:rPr kumimoji="1" lang="en-US" altLang="zh-CN" sz="2000" b="1">
                <a:solidFill>
                  <a:srgbClr val="FF33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&lt; </a:t>
            </a:r>
            <a:r>
              <a:rPr kumimoji="1" lang="en-US" altLang="zh-CN" sz="2000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c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kumimoji="1" lang="en-US" altLang="zh-CN" sz="2000" b="1" i="1">
                <a:solidFill>
                  <a:srgbClr val="FF33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 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&lt;</a:t>
            </a:r>
            <a:r>
              <a:rPr kumimoji="1" lang="en-US" altLang="zh-CN" sz="2000" b="1" i="1">
                <a:solidFill>
                  <a:srgbClr val="FF33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b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&amp;&amp; b &lt; </a:t>
            </a:r>
            <a:r>
              <a:rPr kumimoji="1" lang="en-US" altLang="zh-CN" sz="2000" b="1" i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c</a:t>
            </a:r>
          </a:p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</a:t>
            </a:r>
            <a:r>
              <a:rPr kumimoji="1" lang="en-US" altLang="zh-CN" sz="2000" b="1">
                <a:solidFill>
                  <a:srgbClr val="FF33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&lt; c &lt; </a:t>
            </a:r>
            <a:r>
              <a:rPr kumimoji="1" lang="en-US" altLang="zh-CN" sz="2000" b="1">
                <a:solidFill>
                  <a:srgbClr val="FF33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kumimoji="1" lang="en-US" altLang="zh-CN" sz="2000" b="1" i="1">
                <a:solidFill>
                  <a:srgbClr val="FF33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&lt; c &amp;&amp; c &lt; </a:t>
            </a:r>
            <a:r>
              <a:rPr kumimoji="1" lang="en-US" altLang="zh-CN" sz="2000" b="1" i="1">
                <a:solidFill>
                  <a:srgbClr val="FF33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</a:t>
            </a:r>
          </a:p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b &lt; a &lt; c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 &lt; a &amp;&amp; a &lt; c</a:t>
            </a:r>
          </a:p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b &lt; c &lt; a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 &lt; c &amp;&amp; c &lt; a</a:t>
            </a:r>
          </a:p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</a:t>
            </a:r>
            <a:r>
              <a:rPr kumimoji="1" lang="en-US" altLang="zh-CN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c</a:t>
            </a:r>
            <a:r>
              <a:rPr kumimoji="1" lang="en-US" altLang="zh-CN" sz="2000" b="1">
                <a:solidFill>
                  <a:srgbClr val="0099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&lt; </a:t>
            </a:r>
            <a:r>
              <a:rPr kumimoji="1" lang="en-US" altLang="zh-CN" sz="2000" b="1">
                <a:solidFill>
                  <a:srgbClr val="FF33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&lt; </a:t>
            </a:r>
            <a:r>
              <a:rPr kumimoji="1" lang="en-US" altLang="zh-CN" sz="2000" b="1">
                <a:solidFill>
                  <a:srgbClr val="FF33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kumimoji="1" lang="en-US" altLang="zh-CN" sz="20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c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&lt; </a:t>
            </a:r>
            <a:r>
              <a:rPr kumimoji="1" lang="en-US" altLang="zh-CN" sz="2000" b="1" i="1">
                <a:solidFill>
                  <a:srgbClr val="FF33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&amp;&amp; a &lt; </a:t>
            </a:r>
            <a:r>
              <a:rPr kumimoji="1" lang="en-US" altLang="zh-CN" sz="2000" b="1" i="1">
                <a:solidFill>
                  <a:srgbClr val="FF33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</a:t>
            </a:r>
          </a:p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c &lt; b &lt; a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c &lt; b &amp;&amp; b &lt; a</a:t>
            </a:r>
          </a:p>
        </p:txBody>
      </p:sp>
      <p:sp>
        <p:nvSpPr>
          <p:cNvPr id="99334" name="Oval 9"/>
          <p:cNvSpPr>
            <a:spLocks noChangeArrowheads="1"/>
          </p:cNvSpPr>
          <p:nvPr/>
        </p:nvSpPr>
        <p:spPr bwMode="auto">
          <a:xfrm>
            <a:off x="5810250" y="1536700"/>
            <a:ext cx="2055813" cy="6635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FF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B2B2B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kumimoji="1" lang="zh-CN" altLang="en-US" sz="2000" b="1" i="1">
                <a:solidFill>
                  <a:srgbClr val="FF3300"/>
                </a:solidFill>
                <a:latin typeface="Times New Roman" pitchFamily="18" charset="0"/>
              </a:rPr>
              <a:t>优化算法</a:t>
            </a:r>
          </a:p>
        </p:txBody>
      </p:sp>
      <p:sp>
        <p:nvSpPr>
          <p:cNvPr id="99335" name="Text Box 10"/>
          <p:cNvSpPr txBox="1">
            <a:spLocks noChangeArrowheads="1"/>
          </p:cNvSpPr>
          <p:nvPr/>
        </p:nvSpPr>
        <p:spPr bwMode="auto">
          <a:xfrm>
            <a:off x="5791200" y="2697163"/>
            <a:ext cx="2484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>
                <a:solidFill>
                  <a:srgbClr val="0033CC"/>
                </a:solidFill>
                <a:latin typeface="Times New Roman" pitchFamily="18" charset="0"/>
              </a:rPr>
              <a:t>首先分析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a</a:t>
            </a:r>
            <a:r>
              <a:rPr kumimoji="1" lang="zh-CN" altLang="en-US" sz="2000" b="1">
                <a:solidFill>
                  <a:srgbClr val="0033CC"/>
                </a:solidFill>
                <a:latin typeface="Times New Roman" pitchFamily="18" charset="0"/>
              </a:rPr>
              <a:t>，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b</a:t>
            </a:r>
            <a:r>
              <a:rPr kumimoji="1" lang="zh-CN" altLang="en-US" sz="2000" b="1">
                <a:solidFill>
                  <a:srgbClr val="0033CC"/>
                </a:solidFill>
                <a:latin typeface="Times New Roman" pitchFamily="18" charset="0"/>
              </a:rPr>
              <a:t>的顺序</a:t>
            </a:r>
          </a:p>
        </p:txBody>
      </p:sp>
      <p:sp>
        <p:nvSpPr>
          <p:cNvPr id="99336" name="Text Box 11"/>
          <p:cNvSpPr txBox="1">
            <a:spLocks noChangeArrowheads="1"/>
          </p:cNvSpPr>
          <p:nvPr/>
        </p:nvSpPr>
        <p:spPr bwMode="auto">
          <a:xfrm>
            <a:off x="5791200" y="3230563"/>
            <a:ext cx="220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>
                <a:solidFill>
                  <a:srgbClr val="0033CC"/>
                </a:solidFill>
                <a:latin typeface="Times New Roman" pitchFamily="18" charset="0"/>
              </a:rPr>
              <a:t>然后分析 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c </a:t>
            </a:r>
            <a:r>
              <a:rPr kumimoji="1" lang="zh-CN" altLang="en-US" sz="2000" b="1">
                <a:solidFill>
                  <a:srgbClr val="0033CC"/>
                </a:solidFill>
                <a:latin typeface="Times New Roman" pitchFamily="18" charset="0"/>
              </a:rPr>
              <a:t>的位置</a:t>
            </a:r>
          </a:p>
        </p:txBody>
      </p:sp>
      <p:sp>
        <p:nvSpPr>
          <p:cNvPr id="535564" name="AutoShape 12"/>
          <p:cNvSpPr>
            <a:spLocks/>
          </p:cNvSpPr>
          <p:nvPr/>
        </p:nvSpPr>
        <p:spPr bwMode="auto">
          <a:xfrm>
            <a:off x="6400800" y="4230688"/>
            <a:ext cx="1447800" cy="609600"/>
          </a:xfrm>
          <a:prstGeom prst="borderCallout2">
            <a:avLst>
              <a:gd name="adj1" fmla="val 18750"/>
              <a:gd name="adj2" fmla="val -5264"/>
              <a:gd name="adj3" fmla="val 18750"/>
              <a:gd name="adj4" fmla="val -25218"/>
              <a:gd name="adj5" fmla="val 85157"/>
              <a:gd name="adj6" fmla="val -132894"/>
            </a:avLst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 type="oval" w="lg" len="lg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kumimoji="1" lang="en-US" altLang="zh-CN" sz="2000" b="1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 &lt;</a:t>
            </a:r>
            <a:r>
              <a:rPr kumimoji="1" lang="en-US" altLang="zh-CN" sz="2000" b="1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kumimoji="1" lang="en-US" altLang="zh-CN" sz="2000" b="1" i="1">
                <a:solidFill>
                  <a:srgbClr val="FF3300"/>
                </a:solidFill>
                <a:latin typeface="Times New Roman" pitchFamily="18" charset="0"/>
              </a:rPr>
              <a:t>a &lt; b</a:t>
            </a:r>
          </a:p>
        </p:txBody>
      </p:sp>
      <p:sp>
        <p:nvSpPr>
          <p:cNvPr id="535565" name="Oval 13"/>
          <p:cNvSpPr>
            <a:spLocks noChangeArrowheads="1"/>
          </p:cNvSpPr>
          <p:nvPr/>
        </p:nvSpPr>
        <p:spPr bwMode="auto">
          <a:xfrm>
            <a:off x="1143000" y="4840288"/>
            <a:ext cx="4572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kumimoji="1" lang="zh-CN" altLang="zh-CN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35566" name="Oval 14"/>
          <p:cNvSpPr>
            <a:spLocks noChangeArrowheads="1"/>
          </p:cNvSpPr>
          <p:nvPr/>
        </p:nvSpPr>
        <p:spPr bwMode="auto">
          <a:xfrm>
            <a:off x="2743200" y="4840288"/>
            <a:ext cx="4572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kumimoji="1" lang="zh-CN" altLang="zh-CN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9340" name="Rectangle 1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-26988"/>
            <a:ext cx="1104900" cy="228601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2.1.1  if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35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35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5355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564" grpId="0" animBg="1" autoUpdateAnimBg="0"/>
      <p:bldP spid="535565" grpId="0" animBg="1" autoUpdateAnimBg="0"/>
      <p:bldP spid="535566" grpId="0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5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2.1.1  if 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100355" name="Text Box 6"/>
          <p:cNvSpPr txBox="1">
            <a:spLocks noChangeArrowheads="1"/>
          </p:cNvSpPr>
          <p:nvPr/>
        </p:nvSpPr>
        <p:spPr bwMode="auto">
          <a:xfrm>
            <a:off x="457200" y="908050"/>
            <a:ext cx="5408613" cy="3968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2-2</a:t>
            </a:r>
            <a:r>
              <a:rPr kumimoji="1" lang="en-US" altLang="zh-CN" sz="2000" b="1">
                <a:latin typeface="Times New Roman" pitchFamily="18" charset="0"/>
              </a:rPr>
              <a:t>    </a:t>
            </a:r>
            <a:r>
              <a:rPr kumimoji="1" lang="zh-CN" altLang="en-US" sz="2000" b="1">
                <a:latin typeface="Times New Roman" pitchFamily="18" charset="0"/>
              </a:rPr>
              <a:t>输入三个整数，按从小到大顺序输出。</a:t>
            </a:r>
          </a:p>
        </p:txBody>
      </p:sp>
      <p:sp>
        <p:nvSpPr>
          <p:cNvPr id="100356" name="Text Box 7"/>
          <p:cNvSpPr txBox="1">
            <a:spLocks noChangeArrowheads="1"/>
          </p:cNvSpPr>
          <p:nvPr/>
        </p:nvSpPr>
        <p:spPr bwMode="auto">
          <a:xfrm>
            <a:off x="457200" y="1393825"/>
            <a:ext cx="2847975" cy="457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zh-CN" altLang="zh-CN" sz="2000" b="1" i="1">
                <a:latin typeface="宋体" pitchFamily="2" charset="-122"/>
              </a:rPr>
              <a:t>解法二  </a:t>
            </a:r>
            <a:r>
              <a:rPr kumimoji="1" lang="zh-CN" altLang="zh-CN" sz="2000" b="1">
                <a:latin typeface="宋体" pitchFamily="2" charset="-122"/>
              </a:rPr>
              <a:t>改变输出顺序:</a:t>
            </a:r>
          </a:p>
        </p:txBody>
      </p:sp>
      <p:sp>
        <p:nvSpPr>
          <p:cNvPr id="536584" name="Text Box 8"/>
          <p:cNvSpPr txBox="1">
            <a:spLocks noChangeArrowheads="1"/>
          </p:cNvSpPr>
          <p:nvPr/>
        </p:nvSpPr>
        <p:spPr bwMode="auto">
          <a:xfrm>
            <a:off x="914400" y="2090738"/>
            <a:ext cx="4038600" cy="3714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70000"/>
              </a:lnSpc>
              <a:defRPr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3 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个数的 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6 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种可能排列方式：</a:t>
            </a:r>
          </a:p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</a:t>
            </a:r>
            <a:r>
              <a:rPr kumimoji="1" lang="en-US" altLang="zh-CN" sz="2000" b="1">
                <a:solidFill>
                  <a:srgbClr val="FF33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 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&lt; </a:t>
            </a:r>
            <a:r>
              <a:rPr kumimoji="1" lang="en-US" altLang="zh-CN" sz="2000" b="1">
                <a:solidFill>
                  <a:srgbClr val="FF33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&lt; </a:t>
            </a:r>
            <a:r>
              <a:rPr kumimoji="1" lang="en-US" altLang="zh-CN" sz="2000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c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kumimoji="1" lang="en-US" altLang="zh-CN" sz="2000" b="1" i="1">
                <a:solidFill>
                  <a:srgbClr val="FF33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 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&lt;</a:t>
            </a:r>
            <a:r>
              <a:rPr kumimoji="1" lang="en-US" altLang="zh-CN" sz="2000" b="1" i="1">
                <a:solidFill>
                  <a:srgbClr val="FF33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b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&amp;&amp; b &lt; </a:t>
            </a:r>
            <a:r>
              <a:rPr kumimoji="1" lang="en-US" altLang="zh-CN" sz="2000" b="1" i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c</a:t>
            </a:r>
          </a:p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</a:t>
            </a:r>
            <a:r>
              <a:rPr kumimoji="1" lang="en-US" altLang="zh-CN" sz="2000" b="1">
                <a:solidFill>
                  <a:srgbClr val="FF33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&lt; </a:t>
            </a:r>
            <a:r>
              <a:rPr kumimoji="1" lang="en-US" altLang="zh-CN" sz="2000" b="1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c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&lt; </a:t>
            </a:r>
            <a:r>
              <a:rPr kumimoji="1" lang="en-US" altLang="zh-CN" sz="2000" b="1">
                <a:solidFill>
                  <a:srgbClr val="FF33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kumimoji="1" lang="en-US" altLang="zh-CN" sz="2000" b="1" i="1">
                <a:solidFill>
                  <a:srgbClr val="FF33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&lt; </a:t>
            </a:r>
            <a:r>
              <a:rPr kumimoji="1" lang="en-US" altLang="zh-CN" sz="2000" b="1" i="1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c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&amp;&amp; c &lt; </a:t>
            </a:r>
            <a:r>
              <a:rPr kumimoji="1" lang="en-US" altLang="zh-CN" sz="2000" b="1" i="1">
                <a:solidFill>
                  <a:srgbClr val="FF33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</a:t>
            </a:r>
          </a:p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b &lt; a &lt; c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 &lt; a &amp;&amp; a &lt; c</a:t>
            </a:r>
          </a:p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b &lt; c &lt; a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 &lt; c &amp;&amp; c &lt; a</a:t>
            </a:r>
          </a:p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</a:t>
            </a:r>
            <a:r>
              <a:rPr kumimoji="1" lang="en-US" altLang="zh-CN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c</a:t>
            </a:r>
            <a:r>
              <a:rPr kumimoji="1" lang="en-US" altLang="zh-CN" sz="2000" b="1">
                <a:solidFill>
                  <a:srgbClr val="0099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&lt; </a:t>
            </a:r>
            <a:r>
              <a:rPr kumimoji="1" lang="en-US" altLang="zh-CN" sz="2000" b="1">
                <a:solidFill>
                  <a:srgbClr val="FF33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&lt; </a:t>
            </a:r>
            <a:r>
              <a:rPr kumimoji="1" lang="en-US" altLang="zh-CN" sz="2000" b="1">
                <a:solidFill>
                  <a:srgbClr val="FF33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kumimoji="1" lang="en-US" altLang="zh-CN" sz="20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c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&lt; </a:t>
            </a:r>
            <a:r>
              <a:rPr kumimoji="1" lang="en-US" altLang="zh-CN" sz="2000" b="1" i="1">
                <a:solidFill>
                  <a:srgbClr val="FF33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&amp;&amp; a &lt; </a:t>
            </a:r>
            <a:r>
              <a:rPr kumimoji="1" lang="en-US" altLang="zh-CN" sz="2000" b="1" i="1">
                <a:solidFill>
                  <a:srgbClr val="FF33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</a:t>
            </a:r>
          </a:p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c &lt; b &lt; a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c &lt; b &amp;&amp; b &lt; a</a:t>
            </a:r>
          </a:p>
        </p:txBody>
      </p:sp>
      <p:sp>
        <p:nvSpPr>
          <p:cNvPr id="100358" name="Oval 9"/>
          <p:cNvSpPr>
            <a:spLocks noChangeArrowheads="1"/>
          </p:cNvSpPr>
          <p:nvPr/>
        </p:nvSpPr>
        <p:spPr bwMode="auto">
          <a:xfrm>
            <a:off x="5810250" y="1536700"/>
            <a:ext cx="2055813" cy="6635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FF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B2B2B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kumimoji="1" lang="zh-CN" altLang="en-US" sz="2000" b="1" i="1">
                <a:solidFill>
                  <a:srgbClr val="FF3300"/>
                </a:solidFill>
                <a:latin typeface="Times New Roman" pitchFamily="18" charset="0"/>
              </a:rPr>
              <a:t>优化算法</a:t>
            </a:r>
          </a:p>
        </p:txBody>
      </p:sp>
      <p:sp>
        <p:nvSpPr>
          <p:cNvPr id="100359" name="Text Box 10"/>
          <p:cNvSpPr txBox="1">
            <a:spLocks noChangeArrowheads="1"/>
          </p:cNvSpPr>
          <p:nvPr/>
        </p:nvSpPr>
        <p:spPr bwMode="auto">
          <a:xfrm>
            <a:off x="5791200" y="2697163"/>
            <a:ext cx="2484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>
                <a:solidFill>
                  <a:srgbClr val="0033CC"/>
                </a:solidFill>
                <a:latin typeface="Times New Roman" pitchFamily="18" charset="0"/>
              </a:rPr>
              <a:t>首先分析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a</a:t>
            </a:r>
            <a:r>
              <a:rPr kumimoji="1" lang="zh-CN" altLang="en-US" sz="2000" b="1">
                <a:solidFill>
                  <a:srgbClr val="0033CC"/>
                </a:solidFill>
                <a:latin typeface="Times New Roman" pitchFamily="18" charset="0"/>
              </a:rPr>
              <a:t>，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b</a:t>
            </a:r>
            <a:r>
              <a:rPr kumimoji="1" lang="zh-CN" altLang="en-US" sz="2000" b="1">
                <a:solidFill>
                  <a:srgbClr val="0033CC"/>
                </a:solidFill>
                <a:latin typeface="Times New Roman" pitchFamily="18" charset="0"/>
              </a:rPr>
              <a:t>的顺序</a:t>
            </a:r>
          </a:p>
        </p:txBody>
      </p:sp>
      <p:sp>
        <p:nvSpPr>
          <p:cNvPr id="100360" name="Text Box 11"/>
          <p:cNvSpPr txBox="1">
            <a:spLocks noChangeArrowheads="1"/>
          </p:cNvSpPr>
          <p:nvPr/>
        </p:nvSpPr>
        <p:spPr bwMode="auto">
          <a:xfrm>
            <a:off x="5791200" y="3230563"/>
            <a:ext cx="220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>
                <a:solidFill>
                  <a:srgbClr val="0033CC"/>
                </a:solidFill>
                <a:latin typeface="Times New Roman" pitchFamily="18" charset="0"/>
              </a:rPr>
              <a:t>然后分析 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c </a:t>
            </a:r>
            <a:r>
              <a:rPr kumimoji="1" lang="zh-CN" altLang="en-US" sz="2000" b="1">
                <a:solidFill>
                  <a:srgbClr val="0033CC"/>
                </a:solidFill>
                <a:latin typeface="Times New Roman" pitchFamily="18" charset="0"/>
              </a:rPr>
              <a:t>的位置</a:t>
            </a:r>
          </a:p>
        </p:txBody>
      </p:sp>
      <p:sp>
        <p:nvSpPr>
          <p:cNvPr id="536588" name="AutoShape 12"/>
          <p:cNvSpPr>
            <a:spLocks/>
          </p:cNvSpPr>
          <p:nvPr/>
        </p:nvSpPr>
        <p:spPr bwMode="auto">
          <a:xfrm>
            <a:off x="6516688" y="4303713"/>
            <a:ext cx="1447800" cy="609600"/>
          </a:xfrm>
          <a:prstGeom prst="borderCallout2">
            <a:avLst>
              <a:gd name="adj1" fmla="val 18750"/>
              <a:gd name="adj2" fmla="val -5264"/>
              <a:gd name="adj3" fmla="val 18750"/>
              <a:gd name="adj4" fmla="val -25329"/>
              <a:gd name="adj5" fmla="val -123176"/>
              <a:gd name="adj6" fmla="val -133773"/>
            </a:avLst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 type="oval" w="lg" len="lg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kumimoji="1" lang="en-US" altLang="zh-CN" sz="2000" b="1" i="1">
                <a:solidFill>
                  <a:srgbClr val="FF3300"/>
                </a:solidFill>
                <a:latin typeface="Times New Roman" pitchFamily="18" charset="0"/>
              </a:rPr>
              <a:t>a &lt; </a:t>
            </a:r>
            <a:r>
              <a:rPr kumimoji="1" lang="en-US" altLang="zh-CN" sz="2000" b="1" i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</a:t>
            </a:r>
            <a:r>
              <a:rPr kumimoji="1" lang="en-US" altLang="zh-CN" sz="2000" b="1" i="1">
                <a:solidFill>
                  <a:srgbClr val="CC0099"/>
                </a:solidFill>
                <a:latin typeface="Times New Roman" pitchFamily="18" charset="0"/>
              </a:rPr>
              <a:t> &lt;</a:t>
            </a:r>
            <a:r>
              <a:rPr kumimoji="1" lang="en-US" altLang="zh-CN" sz="2000" b="1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kumimoji="1" lang="en-US" altLang="zh-CN" sz="2000" b="1" i="1">
                <a:solidFill>
                  <a:srgbClr val="FF3300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536589" name="Oval 13"/>
          <p:cNvSpPr>
            <a:spLocks noChangeArrowheads="1"/>
          </p:cNvSpPr>
          <p:nvPr/>
        </p:nvSpPr>
        <p:spPr bwMode="auto">
          <a:xfrm>
            <a:off x="1371600" y="3316288"/>
            <a:ext cx="4572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kumimoji="1" lang="zh-CN" altLang="zh-CN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36590" name="Oval 14"/>
          <p:cNvSpPr>
            <a:spLocks noChangeArrowheads="1"/>
          </p:cNvSpPr>
          <p:nvPr/>
        </p:nvSpPr>
        <p:spPr bwMode="auto">
          <a:xfrm>
            <a:off x="3048000" y="3316288"/>
            <a:ext cx="4572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kumimoji="1" lang="zh-CN" altLang="zh-CN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0364" name="Rectangle 1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-26988"/>
            <a:ext cx="1104900" cy="228601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2.1.1  if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36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36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5365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588" grpId="0" animBg="1" autoUpdateAnimBg="0"/>
      <p:bldP spid="536589" grpId="0" animBg="1" autoUpdateAnimBg="0"/>
      <p:bldP spid="536590" grpId="0" animBg="1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5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2.1.1  if 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101379" name="Text Box 6"/>
          <p:cNvSpPr txBox="1">
            <a:spLocks noChangeArrowheads="1"/>
          </p:cNvSpPr>
          <p:nvPr/>
        </p:nvSpPr>
        <p:spPr bwMode="auto">
          <a:xfrm>
            <a:off x="457200" y="908050"/>
            <a:ext cx="5408613" cy="3968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2-2</a:t>
            </a:r>
            <a:r>
              <a:rPr kumimoji="1" lang="en-US" altLang="zh-CN" sz="2000" b="1">
                <a:latin typeface="Times New Roman" pitchFamily="18" charset="0"/>
              </a:rPr>
              <a:t>    </a:t>
            </a:r>
            <a:r>
              <a:rPr kumimoji="1" lang="zh-CN" altLang="en-US" sz="2000" b="1">
                <a:latin typeface="Times New Roman" pitchFamily="18" charset="0"/>
              </a:rPr>
              <a:t>输入三个整数，按从小到大顺序输出。</a:t>
            </a:r>
          </a:p>
        </p:txBody>
      </p:sp>
      <p:sp>
        <p:nvSpPr>
          <p:cNvPr id="101380" name="Text Box 7"/>
          <p:cNvSpPr txBox="1">
            <a:spLocks noChangeArrowheads="1"/>
          </p:cNvSpPr>
          <p:nvPr/>
        </p:nvSpPr>
        <p:spPr bwMode="auto">
          <a:xfrm>
            <a:off x="457200" y="1393825"/>
            <a:ext cx="2847975" cy="457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zh-CN" altLang="zh-CN" sz="2000" b="1" i="1">
                <a:latin typeface="宋体" pitchFamily="2" charset="-122"/>
              </a:rPr>
              <a:t>解法二  </a:t>
            </a:r>
            <a:r>
              <a:rPr kumimoji="1" lang="zh-CN" altLang="zh-CN" sz="2000" b="1">
                <a:latin typeface="宋体" pitchFamily="2" charset="-122"/>
              </a:rPr>
              <a:t>改变输出顺序:</a:t>
            </a:r>
          </a:p>
        </p:txBody>
      </p:sp>
      <p:sp>
        <p:nvSpPr>
          <p:cNvPr id="537608" name="Oval 8"/>
          <p:cNvSpPr>
            <a:spLocks noChangeArrowheads="1"/>
          </p:cNvSpPr>
          <p:nvPr/>
        </p:nvSpPr>
        <p:spPr bwMode="auto">
          <a:xfrm>
            <a:off x="6096000" y="1027113"/>
            <a:ext cx="2590800" cy="12255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FF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B2B2B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kumimoji="1" lang="zh-CN" altLang="en-US" sz="2000" b="1" i="1">
                <a:solidFill>
                  <a:srgbClr val="FF3300"/>
                </a:solidFill>
                <a:latin typeface="Times New Roman" pitchFamily="18" charset="0"/>
              </a:rPr>
              <a:t>最</a:t>
            </a:r>
            <a:r>
              <a:rPr kumimoji="1" lang="zh-CN" altLang="en-US" sz="2000" b="1" i="1">
                <a:latin typeface="Times New Roman" pitchFamily="18" charset="0"/>
              </a:rPr>
              <a:t>坏</a:t>
            </a:r>
            <a:r>
              <a:rPr kumimoji="1" lang="zh-CN" altLang="en-US" sz="2000" b="1" i="1">
                <a:solidFill>
                  <a:srgbClr val="FF3300"/>
                </a:solidFill>
                <a:latin typeface="Times New Roman" pitchFamily="18" charset="0"/>
              </a:rPr>
              <a:t>情况</a:t>
            </a:r>
          </a:p>
          <a:p>
            <a:pPr algn="ctr" eaLnBrk="1" hangingPunct="1">
              <a:lnSpc>
                <a:spcPct val="130000"/>
              </a:lnSpc>
            </a:pPr>
            <a:r>
              <a:rPr kumimoji="1" lang="zh-CN" altLang="en-US" sz="2000" b="1" i="1">
                <a:solidFill>
                  <a:srgbClr val="FF3300"/>
                </a:solidFill>
                <a:latin typeface="Times New Roman" pitchFamily="18" charset="0"/>
              </a:rPr>
              <a:t>做</a:t>
            </a:r>
            <a:r>
              <a:rPr kumimoji="1" lang="en-US" altLang="zh-CN" sz="2000" b="1" i="1">
                <a:latin typeface="Times New Roman" pitchFamily="18" charset="0"/>
              </a:rPr>
              <a:t>3</a:t>
            </a:r>
            <a:r>
              <a:rPr kumimoji="1" lang="zh-CN" altLang="en-US" sz="2000" b="1" i="1">
                <a:solidFill>
                  <a:srgbClr val="FF3300"/>
                </a:solidFill>
                <a:latin typeface="Times New Roman" pitchFamily="18" charset="0"/>
              </a:rPr>
              <a:t>次关系运算</a:t>
            </a:r>
          </a:p>
        </p:txBody>
      </p:sp>
      <p:grpSp>
        <p:nvGrpSpPr>
          <p:cNvPr id="101382" name="Group 9"/>
          <p:cNvGrpSpPr>
            <a:grpSpLocks/>
          </p:cNvGrpSpPr>
          <p:nvPr/>
        </p:nvGrpSpPr>
        <p:grpSpPr bwMode="auto">
          <a:xfrm>
            <a:off x="76200" y="2036763"/>
            <a:ext cx="8915400" cy="3184525"/>
            <a:chOff x="48" y="1594"/>
            <a:chExt cx="5616" cy="2006"/>
          </a:xfrm>
        </p:grpSpPr>
        <p:grpSp>
          <p:nvGrpSpPr>
            <p:cNvPr id="101384" name="Group 10"/>
            <p:cNvGrpSpPr>
              <a:grpSpLocks/>
            </p:cNvGrpSpPr>
            <p:nvPr/>
          </p:nvGrpSpPr>
          <p:grpSpPr bwMode="auto">
            <a:xfrm>
              <a:off x="48" y="1594"/>
              <a:ext cx="5616" cy="2006"/>
              <a:chOff x="48" y="1594"/>
              <a:chExt cx="5616" cy="2006"/>
            </a:xfrm>
          </p:grpSpPr>
          <p:sp>
            <p:nvSpPr>
              <p:cNvPr id="101387" name="Text Box 11"/>
              <p:cNvSpPr txBox="1">
                <a:spLocks noChangeArrowheads="1"/>
              </p:cNvSpPr>
              <p:nvPr/>
            </p:nvSpPr>
            <p:spPr bwMode="auto">
              <a:xfrm>
                <a:off x="4094" y="3024"/>
                <a:ext cx="370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solidFill>
                      <a:srgbClr val="009900"/>
                    </a:solidFill>
                    <a:latin typeface="Times New Roman" pitchFamily="18" charset="0"/>
                  </a:rPr>
                  <a:t>true</a:t>
                </a:r>
                <a:endParaRPr kumimoji="1" lang="en-US" altLang="zh-CN">
                  <a:solidFill>
                    <a:srgbClr val="0099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1388" name="Text Box 12"/>
              <p:cNvSpPr txBox="1">
                <a:spLocks noChangeArrowheads="1"/>
              </p:cNvSpPr>
              <p:nvPr/>
            </p:nvSpPr>
            <p:spPr bwMode="auto">
              <a:xfrm>
                <a:off x="2112" y="1920"/>
                <a:ext cx="394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solidFill>
                      <a:srgbClr val="CC0000"/>
                    </a:solidFill>
                    <a:latin typeface="Times New Roman" pitchFamily="18" charset="0"/>
                  </a:rPr>
                  <a:t>false</a:t>
                </a:r>
              </a:p>
            </p:txBody>
          </p:sp>
          <p:sp>
            <p:nvSpPr>
              <p:cNvPr id="101389" name="Text Box 13"/>
              <p:cNvSpPr txBox="1">
                <a:spLocks noChangeArrowheads="1"/>
              </p:cNvSpPr>
              <p:nvPr/>
            </p:nvSpPr>
            <p:spPr bwMode="auto">
              <a:xfrm>
                <a:off x="2064" y="2640"/>
                <a:ext cx="370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solidFill>
                      <a:srgbClr val="009900"/>
                    </a:solidFill>
                    <a:latin typeface="Times New Roman" pitchFamily="18" charset="0"/>
                  </a:rPr>
                  <a:t>true</a:t>
                </a:r>
                <a:endParaRPr kumimoji="1" lang="en-US" altLang="zh-CN">
                  <a:solidFill>
                    <a:srgbClr val="0099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1390" name="Text Box 14"/>
              <p:cNvSpPr txBox="1">
                <a:spLocks noChangeArrowheads="1"/>
              </p:cNvSpPr>
              <p:nvPr/>
            </p:nvSpPr>
            <p:spPr bwMode="auto">
              <a:xfrm>
                <a:off x="3326" y="1929"/>
                <a:ext cx="370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solidFill>
                      <a:srgbClr val="009900"/>
                    </a:solidFill>
                    <a:latin typeface="Times New Roman" pitchFamily="18" charset="0"/>
                  </a:rPr>
                  <a:t>true</a:t>
                </a:r>
                <a:endParaRPr kumimoji="1" lang="en-US" altLang="zh-CN">
                  <a:solidFill>
                    <a:srgbClr val="0099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1391" name="Text Box 15"/>
              <p:cNvSpPr txBox="1">
                <a:spLocks noChangeArrowheads="1"/>
              </p:cNvSpPr>
              <p:nvPr/>
            </p:nvSpPr>
            <p:spPr bwMode="auto">
              <a:xfrm>
                <a:off x="3264" y="2640"/>
                <a:ext cx="370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solidFill>
                      <a:srgbClr val="009900"/>
                    </a:solidFill>
                    <a:latin typeface="Times New Roman" pitchFamily="18" charset="0"/>
                  </a:rPr>
                  <a:t>true</a:t>
                </a:r>
                <a:endParaRPr kumimoji="1" lang="en-US" altLang="zh-CN">
                  <a:solidFill>
                    <a:srgbClr val="0099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1392" name="Text Box 16"/>
              <p:cNvSpPr txBox="1">
                <a:spLocks noChangeArrowheads="1"/>
              </p:cNvSpPr>
              <p:nvPr/>
            </p:nvSpPr>
            <p:spPr bwMode="auto">
              <a:xfrm>
                <a:off x="1238" y="2313"/>
                <a:ext cx="394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solidFill>
                      <a:srgbClr val="CC0000"/>
                    </a:solidFill>
                    <a:latin typeface="Times New Roman" pitchFamily="18" charset="0"/>
                  </a:rPr>
                  <a:t>false</a:t>
                </a:r>
              </a:p>
            </p:txBody>
          </p:sp>
          <p:sp>
            <p:nvSpPr>
              <p:cNvPr id="101393" name="Text Box 17"/>
              <p:cNvSpPr txBox="1">
                <a:spLocks noChangeArrowheads="1"/>
              </p:cNvSpPr>
              <p:nvPr/>
            </p:nvSpPr>
            <p:spPr bwMode="auto">
              <a:xfrm>
                <a:off x="4118" y="2304"/>
                <a:ext cx="394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solidFill>
                      <a:srgbClr val="CC0000"/>
                    </a:solidFill>
                    <a:latin typeface="Times New Roman" pitchFamily="18" charset="0"/>
                  </a:rPr>
                  <a:t>false</a:t>
                </a:r>
              </a:p>
            </p:txBody>
          </p:sp>
          <p:sp>
            <p:nvSpPr>
              <p:cNvPr id="101394" name="Text Box 18"/>
              <p:cNvSpPr txBox="1">
                <a:spLocks noChangeArrowheads="1"/>
              </p:cNvSpPr>
              <p:nvPr/>
            </p:nvSpPr>
            <p:spPr bwMode="auto">
              <a:xfrm>
                <a:off x="4934" y="2688"/>
                <a:ext cx="394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solidFill>
                      <a:srgbClr val="CC0000"/>
                    </a:solidFill>
                    <a:latin typeface="Times New Roman" pitchFamily="18" charset="0"/>
                  </a:rPr>
                  <a:t>false</a:t>
                </a:r>
              </a:p>
            </p:txBody>
          </p:sp>
          <p:sp>
            <p:nvSpPr>
              <p:cNvPr id="101395" name="Text Box 19"/>
              <p:cNvSpPr txBox="1">
                <a:spLocks noChangeArrowheads="1"/>
              </p:cNvSpPr>
              <p:nvPr/>
            </p:nvSpPr>
            <p:spPr bwMode="auto">
              <a:xfrm>
                <a:off x="470" y="2688"/>
                <a:ext cx="394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solidFill>
                      <a:srgbClr val="CC0000"/>
                    </a:solidFill>
                    <a:latin typeface="Times New Roman" pitchFamily="18" charset="0"/>
                  </a:rPr>
                  <a:t>false</a:t>
                </a:r>
              </a:p>
            </p:txBody>
          </p:sp>
          <p:sp>
            <p:nvSpPr>
              <p:cNvPr id="101396" name="Text Box 20"/>
              <p:cNvSpPr txBox="1">
                <a:spLocks noChangeArrowheads="1"/>
              </p:cNvSpPr>
              <p:nvPr/>
            </p:nvSpPr>
            <p:spPr bwMode="auto">
              <a:xfrm>
                <a:off x="1248" y="3024"/>
                <a:ext cx="370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solidFill>
                      <a:srgbClr val="009900"/>
                    </a:solidFill>
                    <a:latin typeface="Times New Roman" pitchFamily="18" charset="0"/>
                  </a:rPr>
                  <a:t>true</a:t>
                </a:r>
                <a:endParaRPr kumimoji="1" lang="en-US" altLang="zh-CN">
                  <a:solidFill>
                    <a:srgbClr val="0099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101397" name="Group 21"/>
              <p:cNvGrpSpPr>
                <a:grpSpLocks/>
              </p:cNvGrpSpPr>
              <p:nvPr/>
            </p:nvGrpSpPr>
            <p:grpSpPr bwMode="auto">
              <a:xfrm>
                <a:off x="48" y="1594"/>
                <a:ext cx="5616" cy="2006"/>
                <a:chOff x="48" y="1594"/>
                <a:chExt cx="5616" cy="2006"/>
              </a:xfrm>
            </p:grpSpPr>
            <p:sp>
              <p:nvSpPr>
                <p:cNvPr id="101398" name="AutoShape 22"/>
                <p:cNvSpPr>
                  <a:spLocks noChangeArrowheads="1"/>
                </p:cNvSpPr>
                <p:nvPr/>
              </p:nvSpPr>
              <p:spPr bwMode="auto">
                <a:xfrm>
                  <a:off x="2373" y="1930"/>
                  <a:ext cx="1028" cy="384"/>
                </a:xfrm>
                <a:prstGeom prst="flowChartDecision">
                  <a:avLst/>
                </a:prstGeom>
                <a:solidFill>
                  <a:srgbClr val="FFFFFF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600" b="1">
                      <a:latin typeface="宋体" pitchFamily="2" charset="-122"/>
                    </a:rPr>
                    <a:t>a &lt; b ?</a:t>
                  </a:r>
                  <a:endParaRPr kumimoji="1" lang="en-US" altLang="zh-CN" sz="1600">
                    <a:latin typeface="宋体" pitchFamily="2" charset="-122"/>
                  </a:endParaRPr>
                </a:p>
              </p:txBody>
            </p:sp>
            <p:sp>
              <p:nvSpPr>
                <p:cNvPr id="101399" name="AutoShape 23"/>
                <p:cNvSpPr>
                  <a:spLocks noChangeArrowheads="1"/>
                </p:cNvSpPr>
                <p:nvPr/>
              </p:nvSpPr>
              <p:spPr bwMode="auto">
                <a:xfrm>
                  <a:off x="3141" y="2314"/>
                  <a:ext cx="1028" cy="384"/>
                </a:xfrm>
                <a:prstGeom prst="flowChartDecision">
                  <a:avLst/>
                </a:prstGeom>
                <a:solidFill>
                  <a:srgbClr val="FFFFFF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600" b="1">
                      <a:latin typeface="宋体" pitchFamily="2" charset="-122"/>
                    </a:rPr>
                    <a:t>b &lt; c ?</a:t>
                  </a:r>
                  <a:endParaRPr kumimoji="1" lang="en-US" altLang="zh-CN">
                    <a:latin typeface="Times New Roman" pitchFamily="18" charset="0"/>
                  </a:endParaRPr>
                </a:p>
              </p:txBody>
            </p:sp>
            <p:sp>
              <p:nvSpPr>
                <p:cNvPr id="101400" name="Line 24"/>
                <p:cNvSpPr>
                  <a:spLocks noChangeShapeType="1"/>
                </p:cNvSpPr>
                <p:nvPr/>
              </p:nvSpPr>
              <p:spPr bwMode="auto">
                <a:xfrm>
                  <a:off x="3398" y="2122"/>
                  <a:ext cx="298" cy="0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1401" name="Line 25"/>
                <p:cNvSpPr>
                  <a:spLocks noChangeShapeType="1"/>
                </p:cNvSpPr>
                <p:nvPr/>
              </p:nvSpPr>
              <p:spPr bwMode="auto">
                <a:xfrm>
                  <a:off x="3668" y="2122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stealth" w="med" len="med"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1402" name="AutoShape 26"/>
                <p:cNvSpPr>
                  <a:spLocks noChangeArrowheads="1"/>
                </p:cNvSpPr>
                <p:nvPr/>
              </p:nvSpPr>
              <p:spPr bwMode="auto">
                <a:xfrm>
                  <a:off x="3944" y="2698"/>
                  <a:ext cx="1028" cy="384"/>
                </a:xfrm>
                <a:prstGeom prst="flowChartDecision">
                  <a:avLst/>
                </a:prstGeom>
                <a:solidFill>
                  <a:srgbClr val="FFFFFF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600" b="1">
                      <a:latin typeface="宋体" pitchFamily="2" charset="-122"/>
                    </a:rPr>
                    <a:t>a &lt; c ?</a:t>
                  </a:r>
                  <a:endParaRPr kumimoji="1" lang="en-US" altLang="zh-CN">
                    <a:latin typeface="Times New Roman" pitchFamily="18" charset="0"/>
                  </a:endParaRPr>
                </a:p>
              </p:txBody>
            </p:sp>
            <p:sp>
              <p:nvSpPr>
                <p:cNvPr id="101403" name="Line 27"/>
                <p:cNvSpPr>
                  <a:spLocks noChangeShapeType="1"/>
                </p:cNvSpPr>
                <p:nvPr/>
              </p:nvSpPr>
              <p:spPr bwMode="auto">
                <a:xfrm>
                  <a:off x="4464" y="2496"/>
                  <a:ext cx="0" cy="204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stealth" w="med" len="med"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1404" name="AutoShape 28"/>
                <p:cNvSpPr>
                  <a:spLocks noChangeArrowheads="1"/>
                </p:cNvSpPr>
                <p:nvPr/>
              </p:nvSpPr>
              <p:spPr bwMode="auto">
                <a:xfrm>
                  <a:off x="4944" y="3370"/>
                  <a:ext cx="720" cy="230"/>
                </a:xfrm>
                <a:prstGeom prst="flowChartProcess">
                  <a:avLst/>
                </a:prstGeom>
                <a:solidFill>
                  <a:srgbClr val="FFFFFF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600" b="1">
                      <a:latin typeface="宋体" pitchFamily="2" charset="-122"/>
                    </a:rPr>
                    <a:t>c, a, b</a:t>
                  </a:r>
                  <a:endParaRPr kumimoji="1" lang="en-US" altLang="zh-CN" sz="1600">
                    <a:latin typeface="Times New Roman" pitchFamily="18" charset="0"/>
                  </a:endParaRPr>
                </a:p>
              </p:txBody>
            </p:sp>
            <p:sp>
              <p:nvSpPr>
                <p:cNvPr id="101405" name="AutoShape 29"/>
                <p:cNvSpPr>
                  <a:spLocks noChangeArrowheads="1"/>
                </p:cNvSpPr>
                <p:nvPr/>
              </p:nvSpPr>
              <p:spPr bwMode="auto">
                <a:xfrm>
                  <a:off x="4128" y="3370"/>
                  <a:ext cx="720" cy="230"/>
                </a:xfrm>
                <a:prstGeom prst="flowChartProcess">
                  <a:avLst/>
                </a:prstGeom>
                <a:solidFill>
                  <a:srgbClr val="FFFFFF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600" b="1">
                      <a:latin typeface="宋体" pitchFamily="2" charset="-122"/>
                    </a:rPr>
                    <a:t>a, c, b</a:t>
                  </a:r>
                </a:p>
              </p:txBody>
            </p:sp>
            <p:sp>
              <p:nvSpPr>
                <p:cNvPr id="101406" name="Line 30"/>
                <p:cNvSpPr>
                  <a:spLocks noChangeShapeType="1"/>
                </p:cNvSpPr>
                <p:nvPr/>
              </p:nvSpPr>
              <p:spPr bwMode="auto">
                <a:xfrm>
                  <a:off x="2880" y="1594"/>
                  <a:ext cx="0" cy="336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1407" name="AutoShape 31"/>
                <p:cNvSpPr>
                  <a:spLocks noChangeArrowheads="1"/>
                </p:cNvSpPr>
                <p:nvPr/>
              </p:nvSpPr>
              <p:spPr bwMode="auto">
                <a:xfrm>
                  <a:off x="3302" y="3370"/>
                  <a:ext cx="720" cy="230"/>
                </a:xfrm>
                <a:prstGeom prst="flowChartProcess">
                  <a:avLst/>
                </a:prstGeom>
                <a:solidFill>
                  <a:srgbClr val="FFFFFF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600" b="1">
                      <a:latin typeface="宋体" pitchFamily="2" charset="-122"/>
                    </a:rPr>
                    <a:t>a, b, c</a:t>
                  </a:r>
                  <a:endParaRPr kumimoji="1" lang="en-US" altLang="zh-CN" sz="1600">
                    <a:latin typeface="Times New Roman" pitchFamily="18" charset="0"/>
                  </a:endParaRPr>
                </a:p>
              </p:txBody>
            </p:sp>
            <p:sp>
              <p:nvSpPr>
                <p:cNvPr id="101408" name="Line 32"/>
                <p:cNvSpPr>
                  <a:spLocks noChangeShapeType="1"/>
                </p:cNvSpPr>
                <p:nvPr/>
              </p:nvSpPr>
              <p:spPr bwMode="auto">
                <a:xfrm>
                  <a:off x="3649" y="2698"/>
                  <a:ext cx="0" cy="672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1409" name="Line 33"/>
                <p:cNvSpPr>
                  <a:spLocks noChangeShapeType="1"/>
                </p:cNvSpPr>
                <p:nvPr/>
              </p:nvSpPr>
              <p:spPr bwMode="auto">
                <a:xfrm>
                  <a:off x="5328" y="2890"/>
                  <a:ext cx="0" cy="499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1410" name="Line 34"/>
                <p:cNvSpPr>
                  <a:spLocks noChangeShapeType="1"/>
                </p:cNvSpPr>
                <p:nvPr/>
              </p:nvSpPr>
              <p:spPr bwMode="auto">
                <a:xfrm>
                  <a:off x="4464" y="3082"/>
                  <a:ext cx="0" cy="288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1411" name="Line 35"/>
                <p:cNvSpPr>
                  <a:spLocks noChangeShapeType="1"/>
                </p:cNvSpPr>
                <p:nvPr/>
              </p:nvSpPr>
              <p:spPr bwMode="auto">
                <a:xfrm>
                  <a:off x="4176" y="2506"/>
                  <a:ext cx="288" cy="0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1412" name="Line 36"/>
                <p:cNvSpPr>
                  <a:spLocks noChangeShapeType="1"/>
                </p:cNvSpPr>
                <p:nvPr/>
              </p:nvSpPr>
              <p:spPr bwMode="auto">
                <a:xfrm>
                  <a:off x="4992" y="2890"/>
                  <a:ext cx="336" cy="0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101413" name="Group 37"/>
                <p:cNvGrpSpPr>
                  <a:grpSpLocks/>
                </p:cNvGrpSpPr>
                <p:nvPr/>
              </p:nvGrpSpPr>
              <p:grpSpPr bwMode="auto">
                <a:xfrm>
                  <a:off x="1544" y="2112"/>
                  <a:ext cx="1028" cy="576"/>
                  <a:chOff x="1544" y="2112"/>
                  <a:chExt cx="1028" cy="576"/>
                </a:xfrm>
              </p:grpSpPr>
              <p:sp>
                <p:nvSpPr>
                  <p:cNvPr id="101425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2112"/>
                    <a:ext cx="298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01426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2112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bg2"/>
                    </a:solidFill>
                    <a:round/>
                    <a:headEnd/>
                    <a:tailEnd type="stealth" w="med" len="med"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01427" name="AutoShape 40"/>
                  <p:cNvSpPr>
                    <a:spLocks noChangeArrowheads="1"/>
                  </p:cNvSpPr>
                  <p:nvPr/>
                </p:nvSpPr>
                <p:spPr bwMode="auto">
                  <a:xfrm>
                    <a:off x="1544" y="2304"/>
                    <a:ext cx="1028" cy="384"/>
                  </a:xfrm>
                  <a:prstGeom prst="flowChartDecision">
                    <a:avLst/>
                  </a:prstGeom>
                  <a:solidFill>
                    <a:srgbClr val="FFFFFF"/>
                  </a:solidFill>
                  <a:ln w="2857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 b="1">
                        <a:latin typeface="宋体" pitchFamily="2" charset="-122"/>
                      </a:rPr>
                      <a:t>a &lt; c ?</a:t>
                    </a:r>
                    <a:endParaRPr kumimoji="1" lang="en-US" altLang="zh-CN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101414" name="Group 41"/>
                <p:cNvGrpSpPr>
                  <a:grpSpLocks/>
                </p:cNvGrpSpPr>
                <p:nvPr/>
              </p:nvGrpSpPr>
              <p:grpSpPr bwMode="auto">
                <a:xfrm>
                  <a:off x="741" y="2496"/>
                  <a:ext cx="1028" cy="576"/>
                  <a:chOff x="741" y="2496"/>
                  <a:chExt cx="1028" cy="576"/>
                </a:xfrm>
              </p:grpSpPr>
              <p:sp>
                <p:nvSpPr>
                  <p:cNvPr id="101422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1261" y="2496"/>
                    <a:ext cx="298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01423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1261" y="2496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bg2"/>
                    </a:solidFill>
                    <a:round/>
                    <a:headEnd/>
                    <a:tailEnd type="stealth" w="med" len="med"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01424" name="AutoShape 44"/>
                  <p:cNvSpPr>
                    <a:spLocks noChangeArrowheads="1"/>
                  </p:cNvSpPr>
                  <p:nvPr/>
                </p:nvSpPr>
                <p:spPr bwMode="auto">
                  <a:xfrm>
                    <a:off x="741" y="2688"/>
                    <a:ext cx="1028" cy="384"/>
                  </a:xfrm>
                  <a:prstGeom prst="flowChartDecision">
                    <a:avLst/>
                  </a:prstGeom>
                  <a:solidFill>
                    <a:srgbClr val="FFFFFF"/>
                  </a:solidFill>
                  <a:ln w="2857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 b="1">
                        <a:latin typeface="宋体" pitchFamily="2" charset="-122"/>
                      </a:rPr>
                      <a:t>b &lt; c ?</a:t>
                    </a:r>
                    <a:endParaRPr kumimoji="1" lang="en-US" altLang="zh-CN"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101415" name="Line 45"/>
                <p:cNvSpPr>
                  <a:spLocks noChangeShapeType="1"/>
                </p:cNvSpPr>
                <p:nvPr/>
              </p:nvSpPr>
              <p:spPr bwMode="auto">
                <a:xfrm>
                  <a:off x="432" y="2880"/>
                  <a:ext cx="336" cy="0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1416" name="Line 46"/>
                <p:cNvSpPr>
                  <a:spLocks noChangeShapeType="1"/>
                </p:cNvSpPr>
                <p:nvPr/>
              </p:nvSpPr>
              <p:spPr bwMode="auto">
                <a:xfrm>
                  <a:off x="432" y="2880"/>
                  <a:ext cx="0" cy="499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1417" name="AutoShape 47"/>
                <p:cNvSpPr>
                  <a:spLocks noChangeArrowheads="1"/>
                </p:cNvSpPr>
                <p:nvPr/>
              </p:nvSpPr>
              <p:spPr bwMode="auto">
                <a:xfrm>
                  <a:off x="1722" y="3360"/>
                  <a:ext cx="720" cy="230"/>
                </a:xfrm>
                <a:prstGeom prst="flowChartProcess">
                  <a:avLst/>
                </a:prstGeom>
                <a:solidFill>
                  <a:srgbClr val="FFFFFF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600" b="1">
                      <a:latin typeface="宋体" pitchFamily="2" charset="-122"/>
                    </a:rPr>
                    <a:t>b, a, c</a:t>
                  </a:r>
                </a:p>
              </p:txBody>
            </p:sp>
            <p:sp>
              <p:nvSpPr>
                <p:cNvPr id="101418" name="Line 48"/>
                <p:cNvSpPr>
                  <a:spLocks noChangeShapeType="1"/>
                </p:cNvSpPr>
                <p:nvPr/>
              </p:nvSpPr>
              <p:spPr bwMode="auto">
                <a:xfrm>
                  <a:off x="1248" y="3072"/>
                  <a:ext cx="0" cy="288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1419" name="AutoShape 49"/>
                <p:cNvSpPr>
                  <a:spLocks noChangeArrowheads="1"/>
                </p:cNvSpPr>
                <p:nvPr/>
              </p:nvSpPr>
              <p:spPr bwMode="auto">
                <a:xfrm>
                  <a:off x="864" y="3370"/>
                  <a:ext cx="720" cy="230"/>
                </a:xfrm>
                <a:prstGeom prst="flowChartProcess">
                  <a:avLst/>
                </a:prstGeom>
                <a:solidFill>
                  <a:srgbClr val="FFFFFF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600" b="1">
                      <a:latin typeface="宋体" pitchFamily="2" charset="-122"/>
                    </a:rPr>
                    <a:t>b, c, a</a:t>
                  </a:r>
                </a:p>
              </p:txBody>
            </p:sp>
            <p:sp>
              <p:nvSpPr>
                <p:cNvPr id="101420" name="AutoShape 50"/>
                <p:cNvSpPr>
                  <a:spLocks noChangeArrowheads="1"/>
                </p:cNvSpPr>
                <p:nvPr/>
              </p:nvSpPr>
              <p:spPr bwMode="auto">
                <a:xfrm>
                  <a:off x="48" y="3360"/>
                  <a:ext cx="720" cy="230"/>
                </a:xfrm>
                <a:prstGeom prst="flowChartProcess">
                  <a:avLst/>
                </a:prstGeom>
                <a:solidFill>
                  <a:srgbClr val="FFFFFF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600" b="1">
                      <a:latin typeface="宋体" pitchFamily="2" charset="-122"/>
                    </a:rPr>
                    <a:t>c, b, a</a:t>
                  </a:r>
                </a:p>
              </p:txBody>
            </p:sp>
            <p:sp>
              <p:nvSpPr>
                <p:cNvPr id="101421" name="Line 51"/>
                <p:cNvSpPr>
                  <a:spLocks noChangeShapeType="1"/>
                </p:cNvSpPr>
                <p:nvPr/>
              </p:nvSpPr>
              <p:spPr bwMode="auto">
                <a:xfrm>
                  <a:off x="2064" y="2688"/>
                  <a:ext cx="0" cy="672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01385" name="Text Box 52"/>
            <p:cNvSpPr txBox="1">
              <a:spLocks noChangeArrowheads="1"/>
            </p:cNvSpPr>
            <p:nvPr/>
          </p:nvSpPr>
          <p:spPr bwMode="auto">
            <a:xfrm>
              <a:off x="1712" y="1968"/>
              <a:ext cx="3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b a</a:t>
              </a:r>
            </a:p>
          </p:txBody>
        </p:sp>
        <p:sp>
          <p:nvSpPr>
            <p:cNvPr id="101386" name="Text Box 53"/>
            <p:cNvSpPr txBox="1">
              <a:spLocks noChangeArrowheads="1"/>
            </p:cNvSpPr>
            <p:nvPr/>
          </p:nvSpPr>
          <p:spPr bwMode="auto">
            <a:xfrm>
              <a:off x="3728" y="1968"/>
              <a:ext cx="3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a b</a:t>
              </a:r>
            </a:p>
          </p:txBody>
        </p:sp>
      </p:grpSp>
      <p:sp>
        <p:nvSpPr>
          <p:cNvPr id="101383" name="Rectangle 5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-26988"/>
            <a:ext cx="1104900" cy="228601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2.1.1  if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7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608" grpId="0" animBg="1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5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2.1.1  if 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102403" name="Text Box 6"/>
          <p:cNvSpPr txBox="1">
            <a:spLocks noChangeArrowheads="1"/>
          </p:cNvSpPr>
          <p:nvPr/>
        </p:nvSpPr>
        <p:spPr bwMode="auto">
          <a:xfrm>
            <a:off x="457200" y="908050"/>
            <a:ext cx="5408613" cy="3968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2-2</a:t>
            </a:r>
            <a:r>
              <a:rPr kumimoji="1" lang="en-US" altLang="zh-CN" sz="2000" b="1">
                <a:latin typeface="Times New Roman" pitchFamily="18" charset="0"/>
              </a:rPr>
              <a:t>    </a:t>
            </a:r>
            <a:r>
              <a:rPr kumimoji="1" lang="zh-CN" altLang="en-US" sz="2000" b="1">
                <a:latin typeface="Times New Roman" pitchFamily="18" charset="0"/>
              </a:rPr>
              <a:t>输入三个整数，按从小到大顺序输出。</a:t>
            </a:r>
          </a:p>
        </p:txBody>
      </p:sp>
      <p:sp>
        <p:nvSpPr>
          <p:cNvPr id="102404" name="Text Box 7"/>
          <p:cNvSpPr txBox="1">
            <a:spLocks noChangeArrowheads="1"/>
          </p:cNvSpPr>
          <p:nvPr/>
        </p:nvSpPr>
        <p:spPr bwMode="auto">
          <a:xfrm>
            <a:off x="457200" y="1393825"/>
            <a:ext cx="2847975" cy="457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zh-CN" altLang="zh-CN" sz="2000" b="1" i="1">
                <a:latin typeface="宋体" pitchFamily="2" charset="-122"/>
              </a:rPr>
              <a:t>解法二  </a:t>
            </a:r>
            <a:r>
              <a:rPr kumimoji="1" lang="zh-CN" altLang="zh-CN" sz="2000" b="1">
                <a:latin typeface="宋体" pitchFamily="2" charset="-122"/>
              </a:rPr>
              <a:t>改变输出顺序:</a:t>
            </a:r>
          </a:p>
        </p:txBody>
      </p:sp>
      <p:grpSp>
        <p:nvGrpSpPr>
          <p:cNvPr id="102405" name="Group 8"/>
          <p:cNvGrpSpPr>
            <a:grpSpLocks/>
          </p:cNvGrpSpPr>
          <p:nvPr/>
        </p:nvGrpSpPr>
        <p:grpSpPr bwMode="auto">
          <a:xfrm>
            <a:off x="76200" y="2036763"/>
            <a:ext cx="8915400" cy="3184525"/>
            <a:chOff x="48" y="1594"/>
            <a:chExt cx="5616" cy="2006"/>
          </a:xfrm>
        </p:grpSpPr>
        <p:grpSp>
          <p:nvGrpSpPr>
            <p:cNvPr id="102408" name="Group 9"/>
            <p:cNvGrpSpPr>
              <a:grpSpLocks/>
            </p:cNvGrpSpPr>
            <p:nvPr/>
          </p:nvGrpSpPr>
          <p:grpSpPr bwMode="auto">
            <a:xfrm>
              <a:off x="48" y="1594"/>
              <a:ext cx="5616" cy="2006"/>
              <a:chOff x="48" y="1594"/>
              <a:chExt cx="5616" cy="2006"/>
            </a:xfrm>
          </p:grpSpPr>
          <p:sp>
            <p:nvSpPr>
              <p:cNvPr id="102411" name="Text Box 10"/>
              <p:cNvSpPr txBox="1">
                <a:spLocks noChangeArrowheads="1"/>
              </p:cNvSpPr>
              <p:nvPr/>
            </p:nvSpPr>
            <p:spPr bwMode="auto">
              <a:xfrm>
                <a:off x="4094" y="3024"/>
                <a:ext cx="370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solidFill>
                      <a:srgbClr val="009900"/>
                    </a:solidFill>
                    <a:latin typeface="Times New Roman" pitchFamily="18" charset="0"/>
                  </a:rPr>
                  <a:t>true</a:t>
                </a:r>
                <a:endParaRPr kumimoji="1" lang="en-US" altLang="zh-CN">
                  <a:solidFill>
                    <a:srgbClr val="0099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412" name="Text Box 11"/>
              <p:cNvSpPr txBox="1">
                <a:spLocks noChangeArrowheads="1"/>
              </p:cNvSpPr>
              <p:nvPr/>
            </p:nvSpPr>
            <p:spPr bwMode="auto">
              <a:xfrm>
                <a:off x="2112" y="1920"/>
                <a:ext cx="394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solidFill>
                      <a:srgbClr val="CC0000"/>
                    </a:solidFill>
                    <a:latin typeface="Times New Roman" pitchFamily="18" charset="0"/>
                  </a:rPr>
                  <a:t>false</a:t>
                </a:r>
              </a:p>
            </p:txBody>
          </p:sp>
          <p:sp>
            <p:nvSpPr>
              <p:cNvPr id="102413" name="Text Box 12"/>
              <p:cNvSpPr txBox="1">
                <a:spLocks noChangeArrowheads="1"/>
              </p:cNvSpPr>
              <p:nvPr/>
            </p:nvSpPr>
            <p:spPr bwMode="auto">
              <a:xfrm>
                <a:off x="2064" y="2640"/>
                <a:ext cx="370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solidFill>
                      <a:srgbClr val="009900"/>
                    </a:solidFill>
                    <a:latin typeface="Times New Roman" pitchFamily="18" charset="0"/>
                  </a:rPr>
                  <a:t>true</a:t>
                </a:r>
                <a:endParaRPr kumimoji="1" lang="en-US" altLang="zh-CN">
                  <a:solidFill>
                    <a:srgbClr val="0099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414" name="Text Box 13"/>
              <p:cNvSpPr txBox="1">
                <a:spLocks noChangeArrowheads="1"/>
              </p:cNvSpPr>
              <p:nvPr/>
            </p:nvSpPr>
            <p:spPr bwMode="auto">
              <a:xfrm>
                <a:off x="3326" y="1929"/>
                <a:ext cx="370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solidFill>
                      <a:srgbClr val="009900"/>
                    </a:solidFill>
                    <a:latin typeface="Times New Roman" pitchFamily="18" charset="0"/>
                  </a:rPr>
                  <a:t>true</a:t>
                </a:r>
                <a:endParaRPr kumimoji="1" lang="en-US" altLang="zh-CN">
                  <a:solidFill>
                    <a:srgbClr val="0099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415" name="Text Box 14"/>
              <p:cNvSpPr txBox="1">
                <a:spLocks noChangeArrowheads="1"/>
              </p:cNvSpPr>
              <p:nvPr/>
            </p:nvSpPr>
            <p:spPr bwMode="auto">
              <a:xfrm>
                <a:off x="3264" y="2640"/>
                <a:ext cx="370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solidFill>
                      <a:srgbClr val="009900"/>
                    </a:solidFill>
                    <a:latin typeface="Times New Roman" pitchFamily="18" charset="0"/>
                  </a:rPr>
                  <a:t>true</a:t>
                </a:r>
                <a:endParaRPr kumimoji="1" lang="en-US" altLang="zh-CN">
                  <a:solidFill>
                    <a:srgbClr val="0099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416" name="Text Box 15"/>
              <p:cNvSpPr txBox="1">
                <a:spLocks noChangeArrowheads="1"/>
              </p:cNvSpPr>
              <p:nvPr/>
            </p:nvSpPr>
            <p:spPr bwMode="auto">
              <a:xfrm>
                <a:off x="1238" y="2313"/>
                <a:ext cx="394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solidFill>
                      <a:srgbClr val="CC0000"/>
                    </a:solidFill>
                    <a:latin typeface="Times New Roman" pitchFamily="18" charset="0"/>
                  </a:rPr>
                  <a:t>false</a:t>
                </a:r>
              </a:p>
            </p:txBody>
          </p:sp>
          <p:sp>
            <p:nvSpPr>
              <p:cNvPr id="102417" name="Text Box 16"/>
              <p:cNvSpPr txBox="1">
                <a:spLocks noChangeArrowheads="1"/>
              </p:cNvSpPr>
              <p:nvPr/>
            </p:nvSpPr>
            <p:spPr bwMode="auto">
              <a:xfrm>
                <a:off x="4118" y="2304"/>
                <a:ext cx="394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solidFill>
                      <a:srgbClr val="CC0000"/>
                    </a:solidFill>
                    <a:latin typeface="Times New Roman" pitchFamily="18" charset="0"/>
                  </a:rPr>
                  <a:t>false</a:t>
                </a:r>
              </a:p>
            </p:txBody>
          </p:sp>
          <p:sp>
            <p:nvSpPr>
              <p:cNvPr id="102418" name="Text Box 17"/>
              <p:cNvSpPr txBox="1">
                <a:spLocks noChangeArrowheads="1"/>
              </p:cNvSpPr>
              <p:nvPr/>
            </p:nvSpPr>
            <p:spPr bwMode="auto">
              <a:xfrm>
                <a:off x="4934" y="2688"/>
                <a:ext cx="394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solidFill>
                      <a:srgbClr val="CC0000"/>
                    </a:solidFill>
                    <a:latin typeface="Times New Roman" pitchFamily="18" charset="0"/>
                  </a:rPr>
                  <a:t>false</a:t>
                </a:r>
              </a:p>
            </p:txBody>
          </p:sp>
          <p:sp>
            <p:nvSpPr>
              <p:cNvPr id="102419" name="Text Box 18"/>
              <p:cNvSpPr txBox="1">
                <a:spLocks noChangeArrowheads="1"/>
              </p:cNvSpPr>
              <p:nvPr/>
            </p:nvSpPr>
            <p:spPr bwMode="auto">
              <a:xfrm>
                <a:off x="470" y="2688"/>
                <a:ext cx="394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solidFill>
                      <a:srgbClr val="CC0000"/>
                    </a:solidFill>
                    <a:latin typeface="Times New Roman" pitchFamily="18" charset="0"/>
                  </a:rPr>
                  <a:t>false</a:t>
                </a:r>
              </a:p>
            </p:txBody>
          </p:sp>
          <p:sp>
            <p:nvSpPr>
              <p:cNvPr id="102420" name="Text Box 19"/>
              <p:cNvSpPr txBox="1">
                <a:spLocks noChangeArrowheads="1"/>
              </p:cNvSpPr>
              <p:nvPr/>
            </p:nvSpPr>
            <p:spPr bwMode="auto">
              <a:xfrm>
                <a:off x="1248" y="3024"/>
                <a:ext cx="370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solidFill>
                      <a:srgbClr val="009900"/>
                    </a:solidFill>
                    <a:latin typeface="Times New Roman" pitchFamily="18" charset="0"/>
                  </a:rPr>
                  <a:t>true</a:t>
                </a:r>
                <a:endParaRPr kumimoji="1" lang="en-US" altLang="zh-CN">
                  <a:solidFill>
                    <a:srgbClr val="0099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102421" name="Group 20"/>
              <p:cNvGrpSpPr>
                <a:grpSpLocks/>
              </p:cNvGrpSpPr>
              <p:nvPr/>
            </p:nvGrpSpPr>
            <p:grpSpPr bwMode="auto">
              <a:xfrm>
                <a:off x="48" y="1594"/>
                <a:ext cx="5616" cy="2006"/>
                <a:chOff x="48" y="1594"/>
                <a:chExt cx="5616" cy="2006"/>
              </a:xfrm>
            </p:grpSpPr>
            <p:sp>
              <p:nvSpPr>
                <p:cNvPr id="102422" name="AutoShape 21"/>
                <p:cNvSpPr>
                  <a:spLocks noChangeArrowheads="1"/>
                </p:cNvSpPr>
                <p:nvPr/>
              </p:nvSpPr>
              <p:spPr bwMode="auto">
                <a:xfrm>
                  <a:off x="2373" y="1930"/>
                  <a:ext cx="1028" cy="384"/>
                </a:xfrm>
                <a:prstGeom prst="flowChartDecision">
                  <a:avLst/>
                </a:prstGeom>
                <a:solidFill>
                  <a:srgbClr val="FFCCFF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600" b="1">
                      <a:latin typeface="宋体" pitchFamily="2" charset="-122"/>
                    </a:rPr>
                    <a:t>a &lt; b ?</a:t>
                  </a:r>
                  <a:endParaRPr kumimoji="1" lang="en-US" altLang="zh-CN" sz="1600">
                    <a:latin typeface="宋体" pitchFamily="2" charset="-122"/>
                  </a:endParaRPr>
                </a:p>
              </p:txBody>
            </p:sp>
            <p:sp>
              <p:nvSpPr>
                <p:cNvPr id="102423" name="AutoShape 22"/>
                <p:cNvSpPr>
                  <a:spLocks noChangeArrowheads="1"/>
                </p:cNvSpPr>
                <p:nvPr/>
              </p:nvSpPr>
              <p:spPr bwMode="auto">
                <a:xfrm>
                  <a:off x="3141" y="2314"/>
                  <a:ext cx="1028" cy="384"/>
                </a:xfrm>
                <a:prstGeom prst="flowChartDecision">
                  <a:avLst/>
                </a:prstGeom>
                <a:solidFill>
                  <a:srgbClr val="FFCCFF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600" b="1">
                      <a:latin typeface="宋体" pitchFamily="2" charset="-122"/>
                    </a:rPr>
                    <a:t>b &lt; c ?</a:t>
                  </a:r>
                  <a:endParaRPr kumimoji="1" lang="en-US" altLang="zh-CN">
                    <a:latin typeface="Times New Roman" pitchFamily="18" charset="0"/>
                  </a:endParaRPr>
                </a:p>
              </p:txBody>
            </p:sp>
            <p:sp>
              <p:nvSpPr>
                <p:cNvPr id="102424" name="Line 23"/>
                <p:cNvSpPr>
                  <a:spLocks noChangeShapeType="1"/>
                </p:cNvSpPr>
                <p:nvPr/>
              </p:nvSpPr>
              <p:spPr bwMode="auto">
                <a:xfrm>
                  <a:off x="3398" y="2122"/>
                  <a:ext cx="298" cy="0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2425" name="Line 24"/>
                <p:cNvSpPr>
                  <a:spLocks noChangeShapeType="1"/>
                </p:cNvSpPr>
                <p:nvPr/>
              </p:nvSpPr>
              <p:spPr bwMode="auto">
                <a:xfrm>
                  <a:off x="3668" y="2122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stealth" w="med" len="med"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2426" name="AutoShape 25"/>
                <p:cNvSpPr>
                  <a:spLocks noChangeArrowheads="1"/>
                </p:cNvSpPr>
                <p:nvPr/>
              </p:nvSpPr>
              <p:spPr bwMode="auto">
                <a:xfrm>
                  <a:off x="3944" y="2698"/>
                  <a:ext cx="1028" cy="384"/>
                </a:xfrm>
                <a:prstGeom prst="flowChartDecision">
                  <a:avLst/>
                </a:prstGeom>
                <a:solidFill>
                  <a:srgbClr val="FFCCFF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600" b="1">
                      <a:latin typeface="宋体" pitchFamily="2" charset="-122"/>
                    </a:rPr>
                    <a:t>a &lt; c ?</a:t>
                  </a:r>
                  <a:endParaRPr kumimoji="1" lang="en-US" altLang="zh-CN">
                    <a:latin typeface="Times New Roman" pitchFamily="18" charset="0"/>
                  </a:endParaRPr>
                </a:p>
              </p:txBody>
            </p:sp>
            <p:sp>
              <p:nvSpPr>
                <p:cNvPr id="102427" name="Line 26"/>
                <p:cNvSpPr>
                  <a:spLocks noChangeShapeType="1"/>
                </p:cNvSpPr>
                <p:nvPr/>
              </p:nvSpPr>
              <p:spPr bwMode="auto">
                <a:xfrm>
                  <a:off x="4464" y="2496"/>
                  <a:ext cx="0" cy="204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stealth" w="med" len="med"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2428" name="AutoShape 27"/>
                <p:cNvSpPr>
                  <a:spLocks noChangeArrowheads="1"/>
                </p:cNvSpPr>
                <p:nvPr/>
              </p:nvSpPr>
              <p:spPr bwMode="auto">
                <a:xfrm>
                  <a:off x="4944" y="3370"/>
                  <a:ext cx="720" cy="230"/>
                </a:xfrm>
                <a:prstGeom prst="flowChartProcess">
                  <a:avLst/>
                </a:prstGeom>
                <a:solidFill>
                  <a:srgbClr val="FF9966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600" b="1">
                      <a:latin typeface="宋体" pitchFamily="2" charset="-122"/>
                    </a:rPr>
                    <a:t>c, a, b</a:t>
                  </a:r>
                  <a:endParaRPr kumimoji="1" lang="en-US" altLang="zh-CN" sz="1600">
                    <a:latin typeface="Times New Roman" pitchFamily="18" charset="0"/>
                  </a:endParaRPr>
                </a:p>
              </p:txBody>
            </p:sp>
            <p:sp>
              <p:nvSpPr>
                <p:cNvPr id="102429" name="AutoShape 28"/>
                <p:cNvSpPr>
                  <a:spLocks noChangeArrowheads="1"/>
                </p:cNvSpPr>
                <p:nvPr/>
              </p:nvSpPr>
              <p:spPr bwMode="auto">
                <a:xfrm>
                  <a:off x="4128" y="3370"/>
                  <a:ext cx="720" cy="230"/>
                </a:xfrm>
                <a:prstGeom prst="flowChartProcess">
                  <a:avLst/>
                </a:prstGeom>
                <a:solidFill>
                  <a:srgbClr val="FF9966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600" b="1">
                      <a:latin typeface="宋体" pitchFamily="2" charset="-122"/>
                    </a:rPr>
                    <a:t>a, c, b</a:t>
                  </a:r>
                </a:p>
              </p:txBody>
            </p:sp>
            <p:sp>
              <p:nvSpPr>
                <p:cNvPr id="102430" name="Line 29"/>
                <p:cNvSpPr>
                  <a:spLocks noChangeShapeType="1"/>
                </p:cNvSpPr>
                <p:nvPr/>
              </p:nvSpPr>
              <p:spPr bwMode="auto">
                <a:xfrm>
                  <a:off x="2880" y="1594"/>
                  <a:ext cx="0" cy="336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2431" name="AutoShape 30"/>
                <p:cNvSpPr>
                  <a:spLocks noChangeArrowheads="1"/>
                </p:cNvSpPr>
                <p:nvPr/>
              </p:nvSpPr>
              <p:spPr bwMode="auto">
                <a:xfrm>
                  <a:off x="3302" y="3370"/>
                  <a:ext cx="720" cy="230"/>
                </a:xfrm>
                <a:prstGeom prst="flowChartProcess">
                  <a:avLst/>
                </a:prstGeom>
                <a:solidFill>
                  <a:srgbClr val="FFFFFF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600" b="1">
                      <a:latin typeface="宋体" pitchFamily="2" charset="-122"/>
                    </a:rPr>
                    <a:t>a, b, c</a:t>
                  </a:r>
                  <a:endParaRPr kumimoji="1" lang="en-US" altLang="zh-CN" sz="1600">
                    <a:latin typeface="Times New Roman" pitchFamily="18" charset="0"/>
                  </a:endParaRPr>
                </a:p>
              </p:txBody>
            </p:sp>
            <p:sp>
              <p:nvSpPr>
                <p:cNvPr id="102432" name="Line 31"/>
                <p:cNvSpPr>
                  <a:spLocks noChangeShapeType="1"/>
                </p:cNvSpPr>
                <p:nvPr/>
              </p:nvSpPr>
              <p:spPr bwMode="auto">
                <a:xfrm>
                  <a:off x="3649" y="2698"/>
                  <a:ext cx="0" cy="672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2433" name="Line 32"/>
                <p:cNvSpPr>
                  <a:spLocks noChangeShapeType="1"/>
                </p:cNvSpPr>
                <p:nvPr/>
              </p:nvSpPr>
              <p:spPr bwMode="auto">
                <a:xfrm>
                  <a:off x="5328" y="2890"/>
                  <a:ext cx="0" cy="499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2434" name="Line 33"/>
                <p:cNvSpPr>
                  <a:spLocks noChangeShapeType="1"/>
                </p:cNvSpPr>
                <p:nvPr/>
              </p:nvSpPr>
              <p:spPr bwMode="auto">
                <a:xfrm>
                  <a:off x="4464" y="3082"/>
                  <a:ext cx="0" cy="288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2435" name="Line 34"/>
                <p:cNvSpPr>
                  <a:spLocks noChangeShapeType="1"/>
                </p:cNvSpPr>
                <p:nvPr/>
              </p:nvSpPr>
              <p:spPr bwMode="auto">
                <a:xfrm>
                  <a:off x="4176" y="2506"/>
                  <a:ext cx="288" cy="0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2436" name="Line 35"/>
                <p:cNvSpPr>
                  <a:spLocks noChangeShapeType="1"/>
                </p:cNvSpPr>
                <p:nvPr/>
              </p:nvSpPr>
              <p:spPr bwMode="auto">
                <a:xfrm>
                  <a:off x="4992" y="2890"/>
                  <a:ext cx="336" cy="0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102437" name="Group 36"/>
                <p:cNvGrpSpPr>
                  <a:grpSpLocks/>
                </p:cNvGrpSpPr>
                <p:nvPr/>
              </p:nvGrpSpPr>
              <p:grpSpPr bwMode="auto">
                <a:xfrm>
                  <a:off x="1544" y="2112"/>
                  <a:ext cx="1028" cy="576"/>
                  <a:chOff x="1544" y="2112"/>
                  <a:chExt cx="1028" cy="576"/>
                </a:xfrm>
              </p:grpSpPr>
              <p:sp>
                <p:nvSpPr>
                  <p:cNvPr id="102449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2112"/>
                    <a:ext cx="298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02450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2112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bg2"/>
                    </a:solidFill>
                    <a:round/>
                    <a:headEnd/>
                    <a:tailEnd type="stealth" w="med" len="med"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02451" name="AutoShape 39"/>
                  <p:cNvSpPr>
                    <a:spLocks noChangeArrowheads="1"/>
                  </p:cNvSpPr>
                  <p:nvPr/>
                </p:nvSpPr>
                <p:spPr bwMode="auto">
                  <a:xfrm>
                    <a:off x="1544" y="2304"/>
                    <a:ext cx="1028" cy="384"/>
                  </a:xfrm>
                  <a:prstGeom prst="flowChartDecision">
                    <a:avLst/>
                  </a:prstGeom>
                  <a:solidFill>
                    <a:srgbClr val="FFCCFF"/>
                  </a:solidFill>
                  <a:ln w="2857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 b="1">
                        <a:latin typeface="宋体" pitchFamily="2" charset="-122"/>
                      </a:rPr>
                      <a:t>a &lt; c ?</a:t>
                    </a:r>
                    <a:endParaRPr kumimoji="1" lang="en-US" altLang="zh-CN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102438" name="Group 40"/>
                <p:cNvGrpSpPr>
                  <a:grpSpLocks/>
                </p:cNvGrpSpPr>
                <p:nvPr/>
              </p:nvGrpSpPr>
              <p:grpSpPr bwMode="auto">
                <a:xfrm>
                  <a:off x="741" y="2496"/>
                  <a:ext cx="1028" cy="576"/>
                  <a:chOff x="741" y="2496"/>
                  <a:chExt cx="1028" cy="576"/>
                </a:xfrm>
              </p:grpSpPr>
              <p:sp>
                <p:nvSpPr>
                  <p:cNvPr id="102446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1261" y="2496"/>
                    <a:ext cx="298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02447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1261" y="2496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bg2"/>
                    </a:solidFill>
                    <a:round/>
                    <a:headEnd/>
                    <a:tailEnd type="stealth" w="med" len="med"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02448" name="AutoShape 43"/>
                  <p:cNvSpPr>
                    <a:spLocks noChangeArrowheads="1"/>
                  </p:cNvSpPr>
                  <p:nvPr/>
                </p:nvSpPr>
                <p:spPr bwMode="auto">
                  <a:xfrm>
                    <a:off x="741" y="2688"/>
                    <a:ext cx="1028" cy="384"/>
                  </a:xfrm>
                  <a:prstGeom prst="flowChartDecision">
                    <a:avLst/>
                  </a:prstGeom>
                  <a:solidFill>
                    <a:srgbClr val="FFCCFF"/>
                  </a:solidFill>
                  <a:ln w="2857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 b="1">
                        <a:latin typeface="宋体" pitchFamily="2" charset="-122"/>
                      </a:rPr>
                      <a:t>b &lt; c ?</a:t>
                    </a:r>
                    <a:endParaRPr kumimoji="1" lang="en-US" altLang="zh-CN"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102439" name="Line 44"/>
                <p:cNvSpPr>
                  <a:spLocks noChangeShapeType="1"/>
                </p:cNvSpPr>
                <p:nvPr/>
              </p:nvSpPr>
              <p:spPr bwMode="auto">
                <a:xfrm>
                  <a:off x="432" y="2880"/>
                  <a:ext cx="336" cy="0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2440" name="Line 45"/>
                <p:cNvSpPr>
                  <a:spLocks noChangeShapeType="1"/>
                </p:cNvSpPr>
                <p:nvPr/>
              </p:nvSpPr>
              <p:spPr bwMode="auto">
                <a:xfrm>
                  <a:off x="432" y="2880"/>
                  <a:ext cx="0" cy="499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2441" name="AutoShape 46"/>
                <p:cNvSpPr>
                  <a:spLocks noChangeArrowheads="1"/>
                </p:cNvSpPr>
                <p:nvPr/>
              </p:nvSpPr>
              <p:spPr bwMode="auto">
                <a:xfrm>
                  <a:off x="1722" y="3360"/>
                  <a:ext cx="720" cy="230"/>
                </a:xfrm>
                <a:prstGeom prst="flowChartProcess">
                  <a:avLst/>
                </a:prstGeom>
                <a:solidFill>
                  <a:srgbClr val="FFFFFF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600" b="1">
                      <a:latin typeface="宋体" pitchFamily="2" charset="-122"/>
                    </a:rPr>
                    <a:t>b, a, c</a:t>
                  </a:r>
                </a:p>
              </p:txBody>
            </p:sp>
            <p:sp>
              <p:nvSpPr>
                <p:cNvPr id="102442" name="Line 47"/>
                <p:cNvSpPr>
                  <a:spLocks noChangeShapeType="1"/>
                </p:cNvSpPr>
                <p:nvPr/>
              </p:nvSpPr>
              <p:spPr bwMode="auto">
                <a:xfrm>
                  <a:off x="1248" y="3072"/>
                  <a:ext cx="0" cy="288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2443" name="AutoShape 48"/>
                <p:cNvSpPr>
                  <a:spLocks noChangeArrowheads="1"/>
                </p:cNvSpPr>
                <p:nvPr/>
              </p:nvSpPr>
              <p:spPr bwMode="auto">
                <a:xfrm>
                  <a:off x="864" y="3370"/>
                  <a:ext cx="720" cy="230"/>
                </a:xfrm>
                <a:prstGeom prst="flowChartProcess">
                  <a:avLst/>
                </a:prstGeom>
                <a:solidFill>
                  <a:srgbClr val="FF9966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600" b="1">
                      <a:latin typeface="宋体" pitchFamily="2" charset="-122"/>
                    </a:rPr>
                    <a:t>b, c, a</a:t>
                  </a:r>
                </a:p>
              </p:txBody>
            </p:sp>
            <p:sp>
              <p:nvSpPr>
                <p:cNvPr id="102444" name="AutoShape 49"/>
                <p:cNvSpPr>
                  <a:spLocks noChangeArrowheads="1"/>
                </p:cNvSpPr>
                <p:nvPr/>
              </p:nvSpPr>
              <p:spPr bwMode="auto">
                <a:xfrm>
                  <a:off x="48" y="3360"/>
                  <a:ext cx="720" cy="230"/>
                </a:xfrm>
                <a:prstGeom prst="flowChartProcess">
                  <a:avLst/>
                </a:prstGeom>
                <a:solidFill>
                  <a:srgbClr val="FF9966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600" b="1">
                      <a:latin typeface="宋体" pitchFamily="2" charset="-122"/>
                    </a:rPr>
                    <a:t>c, b, a</a:t>
                  </a:r>
                </a:p>
              </p:txBody>
            </p:sp>
            <p:sp>
              <p:nvSpPr>
                <p:cNvPr id="102445" name="Line 50"/>
                <p:cNvSpPr>
                  <a:spLocks noChangeShapeType="1"/>
                </p:cNvSpPr>
                <p:nvPr/>
              </p:nvSpPr>
              <p:spPr bwMode="auto">
                <a:xfrm>
                  <a:off x="2064" y="2688"/>
                  <a:ext cx="0" cy="672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02409" name="Text Box 51"/>
            <p:cNvSpPr txBox="1">
              <a:spLocks noChangeArrowheads="1"/>
            </p:cNvSpPr>
            <p:nvPr/>
          </p:nvSpPr>
          <p:spPr bwMode="auto">
            <a:xfrm>
              <a:off x="1712" y="1968"/>
              <a:ext cx="3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b a</a:t>
              </a:r>
            </a:p>
          </p:txBody>
        </p:sp>
        <p:sp>
          <p:nvSpPr>
            <p:cNvPr id="102410" name="Text Box 52"/>
            <p:cNvSpPr txBox="1">
              <a:spLocks noChangeArrowheads="1"/>
            </p:cNvSpPr>
            <p:nvPr/>
          </p:nvSpPr>
          <p:spPr bwMode="auto">
            <a:xfrm>
              <a:off x="3728" y="1968"/>
              <a:ext cx="3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a b</a:t>
              </a:r>
            </a:p>
          </p:txBody>
        </p:sp>
      </p:grpSp>
      <p:sp>
        <p:nvSpPr>
          <p:cNvPr id="102406" name="Oval 53"/>
          <p:cNvSpPr>
            <a:spLocks noChangeArrowheads="1"/>
          </p:cNvSpPr>
          <p:nvPr/>
        </p:nvSpPr>
        <p:spPr bwMode="auto">
          <a:xfrm>
            <a:off x="6097588" y="1027113"/>
            <a:ext cx="2589212" cy="12255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FF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B2B2B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kumimoji="1" lang="zh-CN" altLang="en-US" sz="2000" b="1" i="1">
                <a:solidFill>
                  <a:srgbClr val="FF3300"/>
                </a:solidFill>
                <a:latin typeface="Times New Roman" pitchFamily="18" charset="0"/>
              </a:rPr>
              <a:t>最</a:t>
            </a:r>
            <a:r>
              <a:rPr kumimoji="1" lang="zh-CN" altLang="en-US" sz="2000" b="1" i="1">
                <a:latin typeface="Times New Roman" pitchFamily="18" charset="0"/>
              </a:rPr>
              <a:t>坏</a:t>
            </a:r>
            <a:r>
              <a:rPr kumimoji="1" lang="zh-CN" altLang="en-US" sz="2000" b="1" i="1">
                <a:solidFill>
                  <a:srgbClr val="FF3300"/>
                </a:solidFill>
                <a:latin typeface="Times New Roman" pitchFamily="18" charset="0"/>
              </a:rPr>
              <a:t>情况</a:t>
            </a:r>
          </a:p>
          <a:p>
            <a:pPr algn="ctr" eaLnBrk="1" hangingPunct="1">
              <a:lnSpc>
                <a:spcPct val="130000"/>
              </a:lnSpc>
            </a:pPr>
            <a:r>
              <a:rPr kumimoji="1" lang="zh-CN" altLang="en-US" sz="2000" b="1" i="1">
                <a:solidFill>
                  <a:srgbClr val="FF3300"/>
                </a:solidFill>
                <a:latin typeface="Times New Roman" pitchFamily="18" charset="0"/>
              </a:rPr>
              <a:t>做</a:t>
            </a:r>
            <a:r>
              <a:rPr kumimoji="1" lang="en-US" altLang="zh-CN" sz="2000" b="1" i="1">
                <a:latin typeface="Times New Roman" pitchFamily="18" charset="0"/>
              </a:rPr>
              <a:t>3</a:t>
            </a:r>
            <a:r>
              <a:rPr kumimoji="1" lang="zh-CN" altLang="en-US" sz="2000" b="1" i="1">
                <a:solidFill>
                  <a:srgbClr val="FF3300"/>
                </a:solidFill>
                <a:latin typeface="Times New Roman" pitchFamily="18" charset="0"/>
              </a:rPr>
              <a:t>次关系运算</a:t>
            </a:r>
          </a:p>
        </p:txBody>
      </p:sp>
      <p:sp>
        <p:nvSpPr>
          <p:cNvPr id="102407" name="Rectangle 5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-26988"/>
            <a:ext cx="1104900" cy="228601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2.1.1  if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5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2.1.1  if 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103427" name="Text Box 6"/>
          <p:cNvSpPr txBox="1">
            <a:spLocks noChangeArrowheads="1"/>
          </p:cNvSpPr>
          <p:nvPr/>
        </p:nvSpPr>
        <p:spPr bwMode="auto">
          <a:xfrm>
            <a:off x="457200" y="908050"/>
            <a:ext cx="5408613" cy="3968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2-2</a:t>
            </a:r>
            <a:r>
              <a:rPr kumimoji="1" lang="en-US" altLang="zh-CN" sz="2000" b="1">
                <a:latin typeface="Times New Roman" pitchFamily="18" charset="0"/>
              </a:rPr>
              <a:t>    </a:t>
            </a:r>
            <a:r>
              <a:rPr kumimoji="1" lang="zh-CN" altLang="en-US" sz="2000" b="1">
                <a:latin typeface="Times New Roman" pitchFamily="18" charset="0"/>
              </a:rPr>
              <a:t>输入三个整数，按从小到大顺序输出。</a:t>
            </a:r>
          </a:p>
        </p:txBody>
      </p:sp>
      <p:sp>
        <p:nvSpPr>
          <p:cNvPr id="103428" name="Text Box 7"/>
          <p:cNvSpPr txBox="1">
            <a:spLocks noChangeArrowheads="1"/>
          </p:cNvSpPr>
          <p:nvPr/>
        </p:nvSpPr>
        <p:spPr bwMode="auto">
          <a:xfrm>
            <a:off x="457200" y="1393825"/>
            <a:ext cx="2847975" cy="457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zh-CN" altLang="zh-CN" sz="2000" b="1" i="1">
                <a:latin typeface="宋体" pitchFamily="2" charset="-122"/>
              </a:rPr>
              <a:t>解法二  </a:t>
            </a:r>
            <a:r>
              <a:rPr kumimoji="1" lang="zh-CN" altLang="zh-CN" sz="2000" b="1">
                <a:latin typeface="宋体" pitchFamily="2" charset="-122"/>
              </a:rPr>
              <a:t>改变输出顺序:</a:t>
            </a:r>
          </a:p>
        </p:txBody>
      </p:sp>
      <p:grpSp>
        <p:nvGrpSpPr>
          <p:cNvPr id="103429" name="Group 8"/>
          <p:cNvGrpSpPr>
            <a:grpSpLocks/>
          </p:cNvGrpSpPr>
          <p:nvPr/>
        </p:nvGrpSpPr>
        <p:grpSpPr bwMode="auto">
          <a:xfrm>
            <a:off x="76200" y="2036763"/>
            <a:ext cx="8915400" cy="3184525"/>
            <a:chOff x="48" y="1594"/>
            <a:chExt cx="5616" cy="2006"/>
          </a:xfrm>
        </p:grpSpPr>
        <p:grpSp>
          <p:nvGrpSpPr>
            <p:cNvPr id="103432" name="Group 9"/>
            <p:cNvGrpSpPr>
              <a:grpSpLocks/>
            </p:cNvGrpSpPr>
            <p:nvPr/>
          </p:nvGrpSpPr>
          <p:grpSpPr bwMode="auto">
            <a:xfrm>
              <a:off x="48" y="1594"/>
              <a:ext cx="5616" cy="2006"/>
              <a:chOff x="48" y="1594"/>
              <a:chExt cx="5616" cy="2006"/>
            </a:xfrm>
          </p:grpSpPr>
          <p:sp>
            <p:nvSpPr>
              <p:cNvPr id="103435" name="Text Box 10"/>
              <p:cNvSpPr txBox="1">
                <a:spLocks noChangeArrowheads="1"/>
              </p:cNvSpPr>
              <p:nvPr/>
            </p:nvSpPr>
            <p:spPr bwMode="auto">
              <a:xfrm>
                <a:off x="4094" y="3024"/>
                <a:ext cx="370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solidFill>
                      <a:srgbClr val="009900"/>
                    </a:solidFill>
                    <a:latin typeface="Times New Roman" pitchFamily="18" charset="0"/>
                  </a:rPr>
                  <a:t>true</a:t>
                </a:r>
                <a:endParaRPr kumimoji="1" lang="en-US" altLang="zh-CN">
                  <a:solidFill>
                    <a:srgbClr val="0099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436" name="Text Box 11"/>
              <p:cNvSpPr txBox="1">
                <a:spLocks noChangeArrowheads="1"/>
              </p:cNvSpPr>
              <p:nvPr/>
            </p:nvSpPr>
            <p:spPr bwMode="auto">
              <a:xfrm>
                <a:off x="2112" y="1920"/>
                <a:ext cx="394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solidFill>
                      <a:schemeClr val="accent2"/>
                    </a:solidFill>
                    <a:latin typeface="Times New Roman" pitchFamily="18" charset="0"/>
                  </a:rPr>
                  <a:t>false</a:t>
                </a:r>
              </a:p>
            </p:txBody>
          </p:sp>
          <p:sp>
            <p:nvSpPr>
              <p:cNvPr id="103437" name="Text Box 12"/>
              <p:cNvSpPr txBox="1">
                <a:spLocks noChangeArrowheads="1"/>
              </p:cNvSpPr>
              <p:nvPr/>
            </p:nvSpPr>
            <p:spPr bwMode="auto">
              <a:xfrm>
                <a:off x="2064" y="2640"/>
                <a:ext cx="370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solidFill>
                      <a:srgbClr val="009900"/>
                    </a:solidFill>
                    <a:latin typeface="Times New Roman" pitchFamily="18" charset="0"/>
                  </a:rPr>
                  <a:t>true</a:t>
                </a:r>
                <a:endParaRPr kumimoji="1" lang="en-US" altLang="zh-CN">
                  <a:solidFill>
                    <a:srgbClr val="0099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438" name="Text Box 13"/>
              <p:cNvSpPr txBox="1">
                <a:spLocks noChangeArrowheads="1"/>
              </p:cNvSpPr>
              <p:nvPr/>
            </p:nvSpPr>
            <p:spPr bwMode="auto">
              <a:xfrm>
                <a:off x="3326" y="1929"/>
                <a:ext cx="370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solidFill>
                      <a:srgbClr val="009900"/>
                    </a:solidFill>
                    <a:latin typeface="Times New Roman" pitchFamily="18" charset="0"/>
                  </a:rPr>
                  <a:t>true</a:t>
                </a:r>
                <a:endParaRPr kumimoji="1" lang="en-US" altLang="zh-CN">
                  <a:solidFill>
                    <a:srgbClr val="0099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439" name="Text Box 14"/>
              <p:cNvSpPr txBox="1">
                <a:spLocks noChangeArrowheads="1"/>
              </p:cNvSpPr>
              <p:nvPr/>
            </p:nvSpPr>
            <p:spPr bwMode="auto">
              <a:xfrm>
                <a:off x="3264" y="2640"/>
                <a:ext cx="370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solidFill>
                      <a:srgbClr val="009900"/>
                    </a:solidFill>
                    <a:latin typeface="Times New Roman" pitchFamily="18" charset="0"/>
                  </a:rPr>
                  <a:t>true</a:t>
                </a:r>
                <a:endParaRPr kumimoji="1" lang="en-US" altLang="zh-CN">
                  <a:solidFill>
                    <a:srgbClr val="0099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440" name="Text Box 15"/>
              <p:cNvSpPr txBox="1">
                <a:spLocks noChangeArrowheads="1"/>
              </p:cNvSpPr>
              <p:nvPr/>
            </p:nvSpPr>
            <p:spPr bwMode="auto">
              <a:xfrm>
                <a:off x="1238" y="2313"/>
                <a:ext cx="394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solidFill>
                      <a:schemeClr val="accent2"/>
                    </a:solidFill>
                    <a:latin typeface="Times New Roman" pitchFamily="18" charset="0"/>
                  </a:rPr>
                  <a:t>false</a:t>
                </a:r>
              </a:p>
            </p:txBody>
          </p:sp>
          <p:sp>
            <p:nvSpPr>
              <p:cNvPr id="103441" name="Text Box 16"/>
              <p:cNvSpPr txBox="1">
                <a:spLocks noChangeArrowheads="1"/>
              </p:cNvSpPr>
              <p:nvPr/>
            </p:nvSpPr>
            <p:spPr bwMode="auto">
              <a:xfrm>
                <a:off x="4118" y="2304"/>
                <a:ext cx="394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solidFill>
                      <a:schemeClr val="accent2"/>
                    </a:solidFill>
                    <a:latin typeface="Times New Roman" pitchFamily="18" charset="0"/>
                  </a:rPr>
                  <a:t>false</a:t>
                </a:r>
              </a:p>
            </p:txBody>
          </p:sp>
          <p:sp>
            <p:nvSpPr>
              <p:cNvPr id="103442" name="Text Box 17"/>
              <p:cNvSpPr txBox="1">
                <a:spLocks noChangeArrowheads="1"/>
              </p:cNvSpPr>
              <p:nvPr/>
            </p:nvSpPr>
            <p:spPr bwMode="auto">
              <a:xfrm>
                <a:off x="4934" y="2688"/>
                <a:ext cx="394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solidFill>
                      <a:schemeClr val="accent2"/>
                    </a:solidFill>
                    <a:latin typeface="Times New Roman" pitchFamily="18" charset="0"/>
                  </a:rPr>
                  <a:t>false</a:t>
                </a:r>
              </a:p>
            </p:txBody>
          </p:sp>
          <p:sp>
            <p:nvSpPr>
              <p:cNvPr id="103443" name="Text Box 18"/>
              <p:cNvSpPr txBox="1">
                <a:spLocks noChangeArrowheads="1"/>
              </p:cNvSpPr>
              <p:nvPr/>
            </p:nvSpPr>
            <p:spPr bwMode="auto">
              <a:xfrm>
                <a:off x="470" y="2688"/>
                <a:ext cx="394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solidFill>
                      <a:schemeClr val="accent2"/>
                    </a:solidFill>
                    <a:latin typeface="Times New Roman" pitchFamily="18" charset="0"/>
                  </a:rPr>
                  <a:t>false</a:t>
                </a:r>
              </a:p>
            </p:txBody>
          </p:sp>
          <p:sp>
            <p:nvSpPr>
              <p:cNvPr id="103444" name="Text Box 19"/>
              <p:cNvSpPr txBox="1">
                <a:spLocks noChangeArrowheads="1"/>
              </p:cNvSpPr>
              <p:nvPr/>
            </p:nvSpPr>
            <p:spPr bwMode="auto">
              <a:xfrm>
                <a:off x="1248" y="3024"/>
                <a:ext cx="370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solidFill>
                      <a:srgbClr val="009900"/>
                    </a:solidFill>
                    <a:latin typeface="Times New Roman" pitchFamily="18" charset="0"/>
                  </a:rPr>
                  <a:t>true</a:t>
                </a:r>
                <a:endParaRPr kumimoji="1" lang="en-US" altLang="zh-CN">
                  <a:solidFill>
                    <a:srgbClr val="0099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103445" name="Group 20"/>
              <p:cNvGrpSpPr>
                <a:grpSpLocks/>
              </p:cNvGrpSpPr>
              <p:nvPr/>
            </p:nvGrpSpPr>
            <p:grpSpPr bwMode="auto">
              <a:xfrm>
                <a:off x="48" y="1594"/>
                <a:ext cx="5616" cy="2006"/>
                <a:chOff x="48" y="1594"/>
                <a:chExt cx="5616" cy="2006"/>
              </a:xfrm>
            </p:grpSpPr>
            <p:sp>
              <p:nvSpPr>
                <p:cNvPr id="103446" name="AutoShape 21"/>
                <p:cNvSpPr>
                  <a:spLocks noChangeArrowheads="1"/>
                </p:cNvSpPr>
                <p:nvPr/>
              </p:nvSpPr>
              <p:spPr bwMode="auto">
                <a:xfrm>
                  <a:off x="2373" y="1930"/>
                  <a:ext cx="1028" cy="384"/>
                </a:xfrm>
                <a:prstGeom prst="flowChartDecision">
                  <a:avLst/>
                </a:prstGeom>
                <a:solidFill>
                  <a:srgbClr val="FFFFFF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600" b="1">
                      <a:latin typeface="宋体" pitchFamily="2" charset="-122"/>
                    </a:rPr>
                    <a:t>a &lt; b ?</a:t>
                  </a:r>
                  <a:endParaRPr kumimoji="1" lang="en-US" altLang="zh-CN" sz="1600">
                    <a:latin typeface="宋体" pitchFamily="2" charset="-122"/>
                  </a:endParaRPr>
                </a:p>
              </p:txBody>
            </p:sp>
            <p:sp>
              <p:nvSpPr>
                <p:cNvPr id="103447" name="AutoShape 22"/>
                <p:cNvSpPr>
                  <a:spLocks noChangeArrowheads="1"/>
                </p:cNvSpPr>
                <p:nvPr/>
              </p:nvSpPr>
              <p:spPr bwMode="auto">
                <a:xfrm>
                  <a:off x="3141" y="2314"/>
                  <a:ext cx="1028" cy="384"/>
                </a:xfrm>
                <a:prstGeom prst="flowChartDecision">
                  <a:avLst/>
                </a:prstGeom>
                <a:solidFill>
                  <a:srgbClr val="FFFFFF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600" b="1">
                      <a:latin typeface="宋体" pitchFamily="2" charset="-122"/>
                    </a:rPr>
                    <a:t>b &lt; c ?</a:t>
                  </a:r>
                  <a:endParaRPr kumimoji="1" lang="en-US" altLang="zh-CN">
                    <a:latin typeface="Times New Roman" pitchFamily="18" charset="0"/>
                  </a:endParaRPr>
                </a:p>
              </p:txBody>
            </p:sp>
            <p:sp>
              <p:nvSpPr>
                <p:cNvPr id="103448" name="Line 23"/>
                <p:cNvSpPr>
                  <a:spLocks noChangeShapeType="1"/>
                </p:cNvSpPr>
                <p:nvPr/>
              </p:nvSpPr>
              <p:spPr bwMode="auto">
                <a:xfrm>
                  <a:off x="3398" y="2122"/>
                  <a:ext cx="298" cy="0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3449" name="Line 24"/>
                <p:cNvSpPr>
                  <a:spLocks noChangeShapeType="1"/>
                </p:cNvSpPr>
                <p:nvPr/>
              </p:nvSpPr>
              <p:spPr bwMode="auto">
                <a:xfrm>
                  <a:off x="3668" y="2122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stealth" w="med" len="med"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3450" name="AutoShape 25"/>
                <p:cNvSpPr>
                  <a:spLocks noChangeArrowheads="1"/>
                </p:cNvSpPr>
                <p:nvPr/>
              </p:nvSpPr>
              <p:spPr bwMode="auto">
                <a:xfrm>
                  <a:off x="3944" y="2698"/>
                  <a:ext cx="1028" cy="384"/>
                </a:xfrm>
                <a:prstGeom prst="flowChartDecision">
                  <a:avLst/>
                </a:prstGeom>
                <a:solidFill>
                  <a:srgbClr val="FFFFFF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600" b="1">
                      <a:latin typeface="宋体" pitchFamily="2" charset="-122"/>
                    </a:rPr>
                    <a:t>a &lt; c ?</a:t>
                  </a:r>
                  <a:endParaRPr kumimoji="1" lang="en-US" altLang="zh-CN">
                    <a:latin typeface="Times New Roman" pitchFamily="18" charset="0"/>
                  </a:endParaRPr>
                </a:p>
              </p:txBody>
            </p:sp>
            <p:sp>
              <p:nvSpPr>
                <p:cNvPr id="103451" name="Line 26"/>
                <p:cNvSpPr>
                  <a:spLocks noChangeShapeType="1"/>
                </p:cNvSpPr>
                <p:nvPr/>
              </p:nvSpPr>
              <p:spPr bwMode="auto">
                <a:xfrm>
                  <a:off x="4464" y="2496"/>
                  <a:ext cx="0" cy="204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stealth" w="med" len="med"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3452" name="AutoShape 27"/>
                <p:cNvSpPr>
                  <a:spLocks noChangeArrowheads="1"/>
                </p:cNvSpPr>
                <p:nvPr/>
              </p:nvSpPr>
              <p:spPr bwMode="auto">
                <a:xfrm>
                  <a:off x="4944" y="3370"/>
                  <a:ext cx="720" cy="230"/>
                </a:xfrm>
                <a:prstGeom prst="flowChartProcess">
                  <a:avLst/>
                </a:prstGeom>
                <a:solidFill>
                  <a:srgbClr val="FFFFFF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600" b="1">
                      <a:latin typeface="宋体" pitchFamily="2" charset="-122"/>
                    </a:rPr>
                    <a:t>c, a, b</a:t>
                  </a:r>
                  <a:endParaRPr kumimoji="1" lang="en-US" altLang="zh-CN" sz="1600">
                    <a:latin typeface="Times New Roman" pitchFamily="18" charset="0"/>
                  </a:endParaRPr>
                </a:p>
              </p:txBody>
            </p:sp>
            <p:sp>
              <p:nvSpPr>
                <p:cNvPr id="103453" name="AutoShape 28"/>
                <p:cNvSpPr>
                  <a:spLocks noChangeArrowheads="1"/>
                </p:cNvSpPr>
                <p:nvPr/>
              </p:nvSpPr>
              <p:spPr bwMode="auto">
                <a:xfrm>
                  <a:off x="4128" y="3370"/>
                  <a:ext cx="720" cy="230"/>
                </a:xfrm>
                <a:prstGeom prst="flowChartProcess">
                  <a:avLst/>
                </a:prstGeom>
                <a:solidFill>
                  <a:srgbClr val="FFFFFF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600" b="1">
                      <a:latin typeface="宋体" pitchFamily="2" charset="-122"/>
                    </a:rPr>
                    <a:t>a, c, b</a:t>
                  </a:r>
                </a:p>
              </p:txBody>
            </p:sp>
            <p:sp>
              <p:nvSpPr>
                <p:cNvPr id="103454" name="Line 29"/>
                <p:cNvSpPr>
                  <a:spLocks noChangeShapeType="1"/>
                </p:cNvSpPr>
                <p:nvPr/>
              </p:nvSpPr>
              <p:spPr bwMode="auto">
                <a:xfrm>
                  <a:off x="2880" y="1594"/>
                  <a:ext cx="0" cy="336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3455" name="AutoShape 30"/>
                <p:cNvSpPr>
                  <a:spLocks noChangeArrowheads="1"/>
                </p:cNvSpPr>
                <p:nvPr/>
              </p:nvSpPr>
              <p:spPr bwMode="auto">
                <a:xfrm>
                  <a:off x="3302" y="3370"/>
                  <a:ext cx="720" cy="230"/>
                </a:xfrm>
                <a:prstGeom prst="flowChartProcess">
                  <a:avLst/>
                </a:prstGeom>
                <a:solidFill>
                  <a:srgbClr val="FFFFFF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600" b="1">
                      <a:latin typeface="宋体" pitchFamily="2" charset="-122"/>
                    </a:rPr>
                    <a:t>a, b, c</a:t>
                  </a:r>
                  <a:endParaRPr kumimoji="1" lang="en-US" altLang="zh-CN" sz="1600">
                    <a:latin typeface="Times New Roman" pitchFamily="18" charset="0"/>
                  </a:endParaRPr>
                </a:p>
              </p:txBody>
            </p:sp>
            <p:sp>
              <p:nvSpPr>
                <p:cNvPr id="103456" name="Line 31"/>
                <p:cNvSpPr>
                  <a:spLocks noChangeShapeType="1"/>
                </p:cNvSpPr>
                <p:nvPr/>
              </p:nvSpPr>
              <p:spPr bwMode="auto">
                <a:xfrm>
                  <a:off x="3649" y="2698"/>
                  <a:ext cx="0" cy="672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3457" name="Line 32"/>
                <p:cNvSpPr>
                  <a:spLocks noChangeShapeType="1"/>
                </p:cNvSpPr>
                <p:nvPr/>
              </p:nvSpPr>
              <p:spPr bwMode="auto">
                <a:xfrm>
                  <a:off x="5328" y="2890"/>
                  <a:ext cx="0" cy="499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3458" name="Line 33"/>
                <p:cNvSpPr>
                  <a:spLocks noChangeShapeType="1"/>
                </p:cNvSpPr>
                <p:nvPr/>
              </p:nvSpPr>
              <p:spPr bwMode="auto">
                <a:xfrm>
                  <a:off x="4464" y="3082"/>
                  <a:ext cx="0" cy="288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3459" name="Line 34"/>
                <p:cNvSpPr>
                  <a:spLocks noChangeShapeType="1"/>
                </p:cNvSpPr>
                <p:nvPr/>
              </p:nvSpPr>
              <p:spPr bwMode="auto">
                <a:xfrm>
                  <a:off x="4176" y="2506"/>
                  <a:ext cx="288" cy="0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3460" name="Line 35"/>
                <p:cNvSpPr>
                  <a:spLocks noChangeShapeType="1"/>
                </p:cNvSpPr>
                <p:nvPr/>
              </p:nvSpPr>
              <p:spPr bwMode="auto">
                <a:xfrm>
                  <a:off x="4992" y="2890"/>
                  <a:ext cx="336" cy="0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103461" name="Group 36"/>
                <p:cNvGrpSpPr>
                  <a:grpSpLocks/>
                </p:cNvGrpSpPr>
                <p:nvPr/>
              </p:nvGrpSpPr>
              <p:grpSpPr bwMode="auto">
                <a:xfrm>
                  <a:off x="1544" y="2112"/>
                  <a:ext cx="1028" cy="576"/>
                  <a:chOff x="1544" y="2112"/>
                  <a:chExt cx="1028" cy="576"/>
                </a:xfrm>
              </p:grpSpPr>
              <p:sp>
                <p:nvSpPr>
                  <p:cNvPr id="103473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2112"/>
                    <a:ext cx="298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474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2112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bg2"/>
                    </a:solidFill>
                    <a:round/>
                    <a:headEnd/>
                    <a:tailEnd type="stealth" w="med" len="med"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475" name="AutoShape 39"/>
                  <p:cNvSpPr>
                    <a:spLocks noChangeArrowheads="1"/>
                  </p:cNvSpPr>
                  <p:nvPr/>
                </p:nvSpPr>
                <p:spPr bwMode="auto">
                  <a:xfrm>
                    <a:off x="1544" y="2304"/>
                    <a:ext cx="1028" cy="384"/>
                  </a:xfrm>
                  <a:prstGeom prst="flowChartDecision">
                    <a:avLst/>
                  </a:prstGeom>
                  <a:solidFill>
                    <a:srgbClr val="FFFFFF"/>
                  </a:solidFill>
                  <a:ln w="2857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 b="1">
                        <a:latin typeface="宋体" pitchFamily="2" charset="-122"/>
                      </a:rPr>
                      <a:t>a &lt; c ?</a:t>
                    </a:r>
                    <a:endParaRPr kumimoji="1" lang="en-US" altLang="zh-CN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103462" name="Group 40"/>
                <p:cNvGrpSpPr>
                  <a:grpSpLocks/>
                </p:cNvGrpSpPr>
                <p:nvPr/>
              </p:nvGrpSpPr>
              <p:grpSpPr bwMode="auto">
                <a:xfrm>
                  <a:off x="741" y="2496"/>
                  <a:ext cx="1028" cy="576"/>
                  <a:chOff x="741" y="2496"/>
                  <a:chExt cx="1028" cy="576"/>
                </a:xfrm>
              </p:grpSpPr>
              <p:sp>
                <p:nvSpPr>
                  <p:cNvPr id="103470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1261" y="2496"/>
                    <a:ext cx="298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471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1261" y="2496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bg2"/>
                    </a:solidFill>
                    <a:round/>
                    <a:headEnd/>
                    <a:tailEnd type="stealth" w="med" len="med"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472" name="AutoShape 43"/>
                  <p:cNvSpPr>
                    <a:spLocks noChangeArrowheads="1"/>
                  </p:cNvSpPr>
                  <p:nvPr/>
                </p:nvSpPr>
                <p:spPr bwMode="auto">
                  <a:xfrm>
                    <a:off x="741" y="2688"/>
                    <a:ext cx="1028" cy="384"/>
                  </a:xfrm>
                  <a:prstGeom prst="flowChartDecision">
                    <a:avLst/>
                  </a:prstGeom>
                  <a:solidFill>
                    <a:srgbClr val="FFFFFF"/>
                  </a:solidFill>
                  <a:ln w="2857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 b="1">
                        <a:latin typeface="宋体" pitchFamily="2" charset="-122"/>
                      </a:rPr>
                      <a:t>b &lt; c ?</a:t>
                    </a:r>
                    <a:endParaRPr kumimoji="1" lang="en-US" altLang="zh-CN"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103463" name="Line 44"/>
                <p:cNvSpPr>
                  <a:spLocks noChangeShapeType="1"/>
                </p:cNvSpPr>
                <p:nvPr/>
              </p:nvSpPr>
              <p:spPr bwMode="auto">
                <a:xfrm>
                  <a:off x="432" y="2880"/>
                  <a:ext cx="336" cy="0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3464" name="Line 45"/>
                <p:cNvSpPr>
                  <a:spLocks noChangeShapeType="1"/>
                </p:cNvSpPr>
                <p:nvPr/>
              </p:nvSpPr>
              <p:spPr bwMode="auto">
                <a:xfrm>
                  <a:off x="432" y="2880"/>
                  <a:ext cx="0" cy="499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3465" name="AutoShape 46"/>
                <p:cNvSpPr>
                  <a:spLocks noChangeArrowheads="1"/>
                </p:cNvSpPr>
                <p:nvPr/>
              </p:nvSpPr>
              <p:spPr bwMode="auto">
                <a:xfrm>
                  <a:off x="1722" y="3360"/>
                  <a:ext cx="720" cy="230"/>
                </a:xfrm>
                <a:prstGeom prst="flowChartProcess">
                  <a:avLst/>
                </a:prstGeom>
                <a:solidFill>
                  <a:srgbClr val="FFFFFF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600" b="1">
                      <a:latin typeface="宋体" pitchFamily="2" charset="-122"/>
                    </a:rPr>
                    <a:t>b, a, c</a:t>
                  </a:r>
                </a:p>
              </p:txBody>
            </p:sp>
            <p:sp>
              <p:nvSpPr>
                <p:cNvPr id="103466" name="Line 47"/>
                <p:cNvSpPr>
                  <a:spLocks noChangeShapeType="1"/>
                </p:cNvSpPr>
                <p:nvPr/>
              </p:nvSpPr>
              <p:spPr bwMode="auto">
                <a:xfrm>
                  <a:off x="1248" y="3072"/>
                  <a:ext cx="0" cy="288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3467" name="AutoShape 48"/>
                <p:cNvSpPr>
                  <a:spLocks noChangeArrowheads="1"/>
                </p:cNvSpPr>
                <p:nvPr/>
              </p:nvSpPr>
              <p:spPr bwMode="auto">
                <a:xfrm>
                  <a:off x="864" y="3370"/>
                  <a:ext cx="720" cy="230"/>
                </a:xfrm>
                <a:prstGeom prst="flowChartProcess">
                  <a:avLst/>
                </a:prstGeom>
                <a:solidFill>
                  <a:srgbClr val="FFFFFF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600" b="1">
                      <a:latin typeface="宋体" pitchFamily="2" charset="-122"/>
                    </a:rPr>
                    <a:t>b, c, a</a:t>
                  </a:r>
                </a:p>
              </p:txBody>
            </p:sp>
            <p:sp>
              <p:nvSpPr>
                <p:cNvPr id="103468" name="AutoShape 49"/>
                <p:cNvSpPr>
                  <a:spLocks noChangeArrowheads="1"/>
                </p:cNvSpPr>
                <p:nvPr/>
              </p:nvSpPr>
              <p:spPr bwMode="auto">
                <a:xfrm>
                  <a:off x="48" y="3360"/>
                  <a:ext cx="720" cy="230"/>
                </a:xfrm>
                <a:prstGeom prst="flowChartProcess">
                  <a:avLst/>
                </a:prstGeom>
                <a:solidFill>
                  <a:srgbClr val="FFFFFF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600" b="1">
                      <a:latin typeface="宋体" pitchFamily="2" charset="-122"/>
                    </a:rPr>
                    <a:t>c, b, a</a:t>
                  </a:r>
                </a:p>
              </p:txBody>
            </p:sp>
            <p:sp>
              <p:nvSpPr>
                <p:cNvPr id="103469" name="Line 50"/>
                <p:cNvSpPr>
                  <a:spLocks noChangeShapeType="1"/>
                </p:cNvSpPr>
                <p:nvPr/>
              </p:nvSpPr>
              <p:spPr bwMode="auto">
                <a:xfrm>
                  <a:off x="2064" y="2688"/>
                  <a:ext cx="0" cy="672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03433" name="Text Box 51"/>
            <p:cNvSpPr txBox="1">
              <a:spLocks noChangeArrowheads="1"/>
            </p:cNvSpPr>
            <p:nvPr/>
          </p:nvSpPr>
          <p:spPr bwMode="auto">
            <a:xfrm>
              <a:off x="1712" y="1968"/>
              <a:ext cx="3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b a</a:t>
              </a:r>
            </a:p>
          </p:txBody>
        </p:sp>
        <p:sp>
          <p:nvSpPr>
            <p:cNvPr id="103434" name="Text Box 52"/>
            <p:cNvSpPr txBox="1">
              <a:spLocks noChangeArrowheads="1"/>
            </p:cNvSpPr>
            <p:nvPr/>
          </p:nvSpPr>
          <p:spPr bwMode="auto">
            <a:xfrm>
              <a:off x="3728" y="1968"/>
              <a:ext cx="3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a b</a:t>
              </a:r>
            </a:p>
          </p:txBody>
        </p:sp>
      </p:grpSp>
      <p:sp>
        <p:nvSpPr>
          <p:cNvPr id="539701" name="Oval 53"/>
          <p:cNvSpPr>
            <a:spLocks noChangeArrowheads="1"/>
          </p:cNvSpPr>
          <p:nvPr/>
        </p:nvSpPr>
        <p:spPr bwMode="auto">
          <a:xfrm>
            <a:off x="6097588" y="1027113"/>
            <a:ext cx="2589212" cy="12255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FF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B2B2B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kumimoji="1" lang="zh-CN" altLang="en-US" sz="2000" b="1" i="1">
                <a:solidFill>
                  <a:srgbClr val="0033CC"/>
                </a:solidFill>
                <a:latin typeface="Times New Roman" pitchFamily="18" charset="0"/>
              </a:rPr>
              <a:t>最</a:t>
            </a:r>
            <a:r>
              <a:rPr kumimoji="1" lang="zh-CN" altLang="en-US" sz="2000" b="1" i="1">
                <a:solidFill>
                  <a:srgbClr val="FF3300"/>
                </a:solidFill>
                <a:latin typeface="Times New Roman" pitchFamily="18" charset="0"/>
              </a:rPr>
              <a:t>好</a:t>
            </a:r>
            <a:r>
              <a:rPr kumimoji="1" lang="zh-CN" altLang="en-US" sz="2000" b="1" i="1">
                <a:solidFill>
                  <a:srgbClr val="0033CC"/>
                </a:solidFill>
                <a:latin typeface="Times New Roman" pitchFamily="18" charset="0"/>
              </a:rPr>
              <a:t>情况</a:t>
            </a:r>
          </a:p>
          <a:p>
            <a:pPr algn="ctr" eaLnBrk="1" hangingPunct="1">
              <a:lnSpc>
                <a:spcPct val="130000"/>
              </a:lnSpc>
            </a:pPr>
            <a:r>
              <a:rPr kumimoji="1" lang="zh-CN" altLang="en-US" sz="2000" b="1" i="1">
                <a:solidFill>
                  <a:srgbClr val="0033CC"/>
                </a:solidFill>
                <a:latin typeface="Times New Roman" pitchFamily="18" charset="0"/>
              </a:rPr>
              <a:t>做</a:t>
            </a:r>
            <a:r>
              <a:rPr kumimoji="1" lang="en-US" altLang="zh-CN" sz="2000" b="1" i="1">
                <a:solidFill>
                  <a:srgbClr val="FF3300"/>
                </a:solidFill>
                <a:latin typeface="Times New Roman" pitchFamily="18" charset="0"/>
              </a:rPr>
              <a:t>2</a:t>
            </a:r>
            <a:r>
              <a:rPr kumimoji="1" lang="zh-CN" altLang="en-US" sz="2000" b="1" i="1">
                <a:solidFill>
                  <a:srgbClr val="0033CC"/>
                </a:solidFill>
                <a:latin typeface="Times New Roman" pitchFamily="18" charset="0"/>
              </a:rPr>
              <a:t>次关系运算</a:t>
            </a:r>
          </a:p>
        </p:txBody>
      </p:sp>
      <p:sp>
        <p:nvSpPr>
          <p:cNvPr id="103431" name="Rectangle 5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-26988"/>
            <a:ext cx="1104900" cy="228601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2.1.1  if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701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2"/>
          <p:cNvGrpSpPr>
            <a:grpSpLocks/>
          </p:cNvGrpSpPr>
          <p:nvPr/>
        </p:nvGrpSpPr>
        <p:grpSpPr bwMode="auto">
          <a:xfrm>
            <a:off x="5181600" y="2335213"/>
            <a:ext cx="2971800" cy="2971800"/>
            <a:chOff x="2736" y="1776"/>
            <a:chExt cx="1872" cy="1872"/>
          </a:xfrm>
        </p:grpSpPr>
        <p:sp>
          <p:nvSpPr>
            <p:cNvPr id="59407" name="Text Box 3"/>
            <p:cNvSpPr txBox="1">
              <a:spLocks noChangeArrowheads="1"/>
            </p:cNvSpPr>
            <p:nvPr/>
          </p:nvSpPr>
          <p:spPr bwMode="auto">
            <a:xfrm>
              <a:off x="4018" y="2073"/>
              <a:ext cx="5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>
                  <a:latin typeface="Times New Roman" pitchFamily="18" charset="0"/>
                </a:rPr>
                <a:t>false (0)</a:t>
              </a:r>
            </a:p>
          </p:txBody>
        </p:sp>
        <p:sp>
          <p:nvSpPr>
            <p:cNvPr id="495620" name="Text Box 4"/>
            <p:cNvSpPr txBox="1">
              <a:spLocks noChangeArrowheads="1"/>
            </p:cNvSpPr>
            <p:nvPr/>
          </p:nvSpPr>
          <p:spPr bwMode="auto">
            <a:xfrm>
              <a:off x="3408" y="2505"/>
              <a:ext cx="6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true (</a:t>
              </a:r>
              <a:r>
                <a:rPr kumimoji="1" lang="zh-CN" altLang="en-US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非</a:t>
              </a:r>
              <a:r>
                <a:rPr kumimoji="1" lang="en-US" altLang="zh-CN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0</a:t>
              </a:r>
              <a:r>
                <a:rPr kumimoji="1" lang="en-US" altLang="en-US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)</a:t>
              </a:r>
              <a:endParaRPr kumimoji="1" lang="en-US" altLang="zh-CN">
                <a:latin typeface="Times New Roman" pitchFamily="18" charset="0"/>
              </a:endParaRPr>
            </a:p>
          </p:txBody>
        </p:sp>
        <p:sp>
          <p:nvSpPr>
            <p:cNvPr id="59409" name="AutoShape 5"/>
            <p:cNvSpPr>
              <a:spLocks noChangeArrowheads="1"/>
            </p:cNvSpPr>
            <p:nvPr/>
          </p:nvSpPr>
          <p:spPr bwMode="auto">
            <a:xfrm>
              <a:off x="2737" y="2099"/>
              <a:ext cx="1344" cy="410"/>
            </a:xfrm>
            <a:prstGeom prst="flowChartDecision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>
                  <a:latin typeface="Times New Roman" pitchFamily="18" charset="0"/>
                </a:rPr>
                <a:t>   </a:t>
              </a:r>
              <a:r>
                <a:rPr kumimoji="1" lang="zh-CN" altLang="en-US" b="1" i="1">
                  <a:latin typeface="Times New Roman" pitchFamily="18" charset="0"/>
                </a:rPr>
                <a:t>表达式</a:t>
              </a:r>
              <a:r>
                <a:rPr kumimoji="1" lang="zh-CN" altLang="en-US" b="1" i="1">
                  <a:solidFill>
                    <a:srgbClr val="FF0000"/>
                  </a:solidFill>
                  <a:latin typeface="Times New Roman" pitchFamily="18" charset="0"/>
                </a:rPr>
                <a:t>  </a:t>
              </a:r>
              <a:endParaRPr kumimoji="1" lang="zh-CN" altLang="en-US" i="1">
                <a:latin typeface="Times New Roman" pitchFamily="18" charset="0"/>
              </a:endParaRPr>
            </a:p>
          </p:txBody>
        </p:sp>
        <p:sp>
          <p:nvSpPr>
            <p:cNvPr id="59410" name="AutoShape 6"/>
            <p:cNvSpPr>
              <a:spLocks noChangeArrowheads="1"/>
            </p:cNvSpPr>
            <p:nvPr/>
          </p:nvSpPr>
          <p:spPr bwMode="auto">
            <a:xfrm>
              <a:off x="2736" y="2880"/>
              <a:ext cx="1344" cy="237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zh-CN" altLang="en-US" b="1" i="1">
                  <a:latin typeface="Times New Roman" pitchFamily="18" charset="0"/>
                </a:rPr>
                <a:t>语    句</a:t>
              </a:r>
              <a:endParaRPr kumimoji="1" lang="zh-CN" altLang="en-US" i="1">
                <a:latin typeface="Times New Roman" pitchFamily="18" charset="0"/>
              </a:endParaRPr>
            </a:p>
          </p:txBody>
        </p:sp>
        <p:sp>
          <p:nvSpPr>
            <p:cNvPr id="59411" name="Line 7"/>
            <p:cNvSpPr>
              <a:spLocks noChangeShapeType="1"/>
            </p:cNvSpPr>
            <p:nvPr/>
          </p:nvSpPr>
          <p:spPr bwMode="auto">
            <a:xfrm>
              <a:off x="3408" y="1776"/>
              <a:ext cx="0" cy="336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9412" name="Line 8"/>
            <p:cNvSpPr>
              <a:spLocks noChangeShapeType="1"/>
            </p:cNvSpPr>
            <p:nvPr/>
          </p:nvSpPr>
          <p:spPr bwMode="auto">
            <a:xfrm>
              <a:off x="3408" y="2544"/>
              <a:ext cx="0" cy="336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9413" name="Line 9"/>
            <p:cNvSpPr>
              <a:spLocks noChangeShapeType="1"/>
            </p:cNvSpPr>
            <p:nvPr/>
          </p:nvSpPr>
          <p:spPr bwMode="auto">
            <a:xfrm>
              <a:off x="3408" y="3120"/>
              <a:ext cx="0" cy="528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9414" name="Line 10"/>
            <p:cNvSpPr>
              <a:spLocks noChangeShapeType="1"/>
            </p:cNvSpPr>
            <p:nvPr/>
          </p:nvSpPr>
          <p:spPr bwMode="auto">
            <a:xfrm>
              <a:off x="4080" y="2304"/>
              <a:ext cx="384" cy="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9415" name="Line 11"/>
            <p:cNvSpPr>
              <a:spLocks noChangeShapeType="1"/>
            </p:cNvSpPr>
            <p:nvPr/>
          </p:nvSpPr>
          <p:spPr bwMode="auto">
            <a:xfrm>
              <a:off x="4464" y="2289"/>
              <a:ext cx="0" cy="1088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9416" name="Line 12"/>
            <p:cNvSpPr>
              <a:spLocks noChangeShapeType="1"/>
            </p:cNvSpPr>
            <p:nvPr/>
          </p:nvSpPr>
          <p:spPr bwMode="auto">
            <a:xfrm flipH="1">
              <a:off x="3408" y="3360"/>
              <a:ext cx="1056" cy="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495629" name="Text Box 13"/>
          <p:cNvSpPr txBox="1">
            <a:spLocks noChangeArrowheads="1"/>
          </p:cNvSpPr>
          <p:nvPr/>
        </p:nvSpPr>
        <p:spPr bwMode="auto">
          <a:xfrm>
            <a:off x="647700" y="1039813"/>
            <a:ext cx="800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80000"/>
              </a:lnSpc>
              <a:defRPr/>
            </a:pPr>
            <a:r>
              <a:rPr kumimoji="1" lang="en-US" altLang="zh-CN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r>
              <a:rPr kumimoji="1" lang="zh-CN" altLang="en-US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．</a:t>
            </a:r>
            <a:r>
              <a:rPr kumimoji="1" lang="en-US" altLang="zh-CN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if </a:t>
            </a:r>
            <a:r>
              <a:rPr kumimoji="1" lang="zh-CN" altLang="en-US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语句的形式和执行流程 </a:t>
            </a:r>
          </a:p>
        </p:txBody>
      </p:sp>
      <p:sp>
        <p:nvSpPr>
          <p:cNvPr id="59396" name="Text Box 14"/>
          <p:cNvSpPr txBox="1">
            <a:spLocks noChangeArrowheads="1"/>
          </p:cNvSpPr>
          <p:nvPr/>
        </p:nvSpPr>
        <p:spPr bwMode="auto">
          <a:xfrm>
            <a:off x="838200" y="2471738"/>
            <a:ext cx="2895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 eaLnBrk="1" hangingPunct="1">
              <a:lnSpc>
                <a:spcPct val="150000"/>
              </a:lnSpc>
            </a:pPr>
            <a:r>
              <a:rPr kumimoji="1" lang="en-US" altLang="zh-CN" sz="2000" b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if</a:t>
            </a:r>
            <a:r>
              <a:rPr kumimoji="1" lang="zh-CN" altLang="en-US" sz="2000" b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（ </a:t>
            </a:r>
            <a:r>
              <a:rPr kumimoji="1" lang="zh-CN" altLang="en-US" sz="2000" b="1" i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表达式</a:t>
            </a:r>
            <a:r>
              <a:rPr kumimoji="1" lang="zh-CN" altLang="en-US" sz="2000" b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）</a:t>
            </a:r>
            <a:r>
              <a:rPr kumimoji="1" lang="zh-CN" altLang="en-US" sz="2000" b="1" i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语句</a:t>
            </a:r>
            <a:r>
              <a:rPr kumimoji="1" lang="zh-CN" altLang="en-US" sz="2000" b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； </a:t>
            </a:r>
          </a:p>
        </p:txBody>
      </p:sp>
      <p:sp>
        <p:nvSpPr>
          <p:cNvPr id="59397" name="Rectangle 18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2.1.1  if 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59398" name="Rectangle 19"/>
          <p:cNvSpPr>
            <a:spLocks noChangeArrowheads="1"/>
          </p:cNvSpPr>
          <p:nvPr/>
        </p:nvSpPr>
        <p:spPr bwMode="auto">
          <a:xfrm>
            <a:off x="762000" y="1862138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zh-CN" altLang="en-US" sz="2000" b="1">
                <a:latin typeface="Times New Roman" pitchFamily="18" charset="0"/>
              </a:rPr>
              <a:t>语句形式（</a:t>
            </a:r>
            <a:r>
              <a:rPr kumimoji="1" lang="en-US" altLang="zh-CN" sz="2000" b="1">
                <a:latin typeface="Times New Roman" pitchFamily="18" charset="0"/>
              </a:rPr>
              <a:t>1</a:t>
            </a:r>
            <a:r>
              <a:rPr kumimoji="1" lang="zh-CN" altLang="en-US" sz="2000" b="1">
                <a:latin typeface="Times New Roman" pitchFamily="18" charset="0"/>
              </a:rPr>
              <a:t>）</a:t>
            </a:r>
          </a:p>
        </p:txBody>
      </p:sp>
      <p:sp>
        <p:nvSpPr>
          <p:cNvPr id="59399" name="Text Box 20"/>
          <p:cNvSpPr txBox="1">
            <a:spLocks noChangeArrowheads="1"/>
          </p:cNvSpPr>
          <p:nvPr/>
        </p:nvSpPr>
        <p:spPr bwMode="auto">
          <a:xfrm>
            <a:off x="3033713" y="3644900"/>
            <a:ext cx="1233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/>
            <a:r>
              <a:rPr kumimoji="1" lang="zh-CN" altLang="en-US" b="1" i="1">
                <a:latin typeface="Times New Roman" pitchFamily="18" charset="0"/>
              </a:rPr>
              <a:t>执行流程</a:t>
            </a:r>
            <a:endParaRPr kumimoji="1" lang="zh-CN" altLang="en-US" b="1">
              <a:latin typeface="Times New Roman" pitchFamily="18" charset="0"/>
            </a:endParaRPr>
          </a:p>
        </p:txBody>
      </p:sp>
      <p:sp>
        <p:nvSpPr>
          <p:cNvPr id="495637" name="AutoShape 21"/>
          <p:cNvSpPr>
            <a:spLocks noChangeArrowheads="1"/>
          </p:cNvSpPr>
          <p:nvPr/>
        </p:nvSpPr>
        <p:spPr bwMode="auto">
          <a:xfrm>
            <a:off x="5176838" y="2868613"/>
            <a:ext cx="2133600" cy="650875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68392" dir="4091915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i="1">
                <a:latin typeface="Times New Roman" pitchFamily="18" charset="0"/>
              </a:rPr>
              <a:t>   </a:t>
            </a:r>
            <a:r>
              <a:rPr kumimoji="1" lang="zh-CN" altLang="en-US" b="1" i="1">
                <a:solidFill>
                  <a:schemeClr val="bg1"/>
                </a:solidFill>
                <a:latin typeface="Times New Roman" pitchFamily="18" charset="0"/>
              </a:rPr>
              <a:t>表达式</a:t>
            </a:r>
            <a:r>
              <a:rPr kumimoji="1" lang="zh-CN" altLang="en-US" b="1" i="1">
                <a:solidFill>
                  <a:srgbClr val="FF0000"/>
                </a:solidFill>
                <a:latin typeface="Times New Roman" pitchFamily="18" charset="0"/>
              </a:rPr>
              <a:t>  </a:t>
            </a:r>
            <a:endParaRPr kumimoji="1" lang="zh-CN" altLang="en-US" i="1">
              <a:latin typeface="Times New Roman" pitchFamily="18" charset="0"/>
            </a:endParaRPr>
          </a:p>
        </p:txBody>
      </p:sp>
      <p:sp>
        <p:nvSpPr>
          <p:cNvPr id="495638" name="Line 22"/>
          <p:cNvSpPr>
            <a:spLocks noChangeShapeType="1"/>
          </p:cNvSpPr>
          <p:nvPr/>
        </p:nvSpPr>
        <p:spPr bwMode="auto">
          <a:xfrm>
            <a:off x="6237288" y="2335213"/>
            <a:ext cx="0" cy="5334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stealth" w="med" len="med"/>
          </a:ln>
          <a:effectLst>
            <a:outerShdw dist="45791" dir="3378596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495639" name="AutoShape 23"/>
          <p:cNvSpPr>
            <a:spLocks noChangeArrowheads="1"/>
          </p:cNvSpPr>
          <p:nvPr/>
        </p:nvSpPr>
        <p:spPr bwMode="auto">
          <a:xfrm>
            <a:off x="5170488" y="4087813"/>
            <a:ext cx="2133600" cy="376237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56796" dir="38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b="1" i="1">
                <a:solidFill>
                  <a:schemeClr val="bg1"/>
                </a:solidFill>
                <a:latin typeface="Times New Roman" pitchFamily="18" charset="0"/>
              </a:rPr>
              <a:t>语    句</a:t>
            </a:r>
            <a:endParaRPr kumimoji="1" lang="zh-CN" altLang="en-US" i="1">
              <a:latin typeface="Times New Roman" pitchFamily="18" charset="0"/>
            </a:endParaRPr>
          </a:p>
        </p:txBody>
      </p:sp>
      <p:sp>
        <p:nvSpPr>
          <p:cNvPr id="495640" name="Line 24"/>
          <p:cNvSpPr>
            <a:spLocks noChangeShapeType="1"/>
          </p:cNvSpPr>
          <p:nvPr/>
        </p:nvSpPr>
        <p:spPr bwMode="auto">
          <a:xfrm>
            <a:off x="6237288" y="4468813"/>
            <a:ext cx="0" cy="838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stealth" w="med" len="med"/>
          </a:ln>
          <a:effectLst>
            <a:outerShdw dist="68392" dir="4091915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495641" name="Text Box 25"/>
          <p:cNvSpPr txBox="1">
            <a:spLocks noChangeArrowheads="1"/>
          </p:cNvSpPr>
          <p:nvPr/>
        </p:nvSpPr>
        <p:spPr bwMode="auto">
          <a:xfrm>
            <a:off x="6248400" y="3492500"/>
            <a:ext cx="1089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eaLnBrk="1" hangingPunct="1"/>
            <a:r>
              <a:rPr kumimoji="1" lang="en-US" altLang="zh-CN">
                <a:solidFill>
                  <a:srgbClr val="FF0000"/>
                </a:solidFill>
                <a:latin typeface="Times New Roman" pitchFamily="18" charset="0"/>
              </a:rPr>
              <a:t>true (</a:t>
            </a:r>
            <a:r>
              <a:rPr kumimoji="1" lang="zh-CN" altLang="en-US">
                <a:solidFill>
                  <a:srgbClr val="FF0000"/>
                </a:solidFill>
                <a:latin typeface="Times New Roman" pitchFamily="18" charset="0"/>
              </a:rPr>
              <a:t>非</a:t>
            </a:r>
            <a:r>
              <a:rPr kumimoji="1" lang="en-US" altLang="zh-CN">
                <a:solidFill>
                  <a:srgbClr val="FF0000"/>
                </a:solidFill>
                <a:latin typeface="Times New Roman" pitchFamily="18" charset="0"/>
              </a:rPr>
              <a:t>0</a:t>
            </a:r>
            <a:r>
              <a:rPr kumimoji="1" lang="en-US" altLang="en-US">
                <a:solidFill>
                  <a:srgbClr val="FF0000"/>
                </a:solidFill>
                <a:latin typeface="Times New Roman" pitchFamily="18" charset="0"/>
              </a:rPr>
              <a:t>)</a:t>
            </a:r>
            <a:endParaRPr kumimoji="1" lang="en-US" altLang="zh-CN">
              <a:latin typeface="Times New Roman" pitchFamily="18" charset="0"/>
            </a:endParaRPr>
          </a:p>
        </p:txBody>
      </p:sp>
      <p:sp>
        <p:nvSpPr>
          <p:cNvPr id="495642" name="Line 26"/>
          <p:cNvSpPr>
            <a:spLocks noChangeShapeType="1"/>
          </p:cNvSpPr>
          <p:nvPr/>
        </p:nvSpPr>
        <p:spPr bwMode="auto">
          <a:xfrm>
            <a:off x="6248400" y="3554413"/>
            <a:ext cx="0" cy="5334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stealth" w="med" len="med"/>
          </a:ln>
          <a:effectLst>
            <a:outerShdw dist="45791" dir="3378596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59406" name="Rectangle 3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-26988"/>
            <a:ext cx="1104900" cy="228601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2.1.1  if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5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5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5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95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17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5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5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5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5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0"/>
                            </p:stCondLst>
                            <p:childTnLst>
                              <p:par>
                                <p:cTn id="28" presetID="17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5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5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5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5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5637" grpId="0" animBg="1" autoUpdateAnimBg="0"/>
      <p:bldP spid="495639" grpId="0" animBg="1" autoUpdateAnimBg="0"/>
      <p:bldP spid="495641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5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2.1.1  if 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104451" name="Text Box 6"/>
          <p:cNvSpPr txBox="1">
            <a:spLocks noChangeArrowheads="1"/>
          </p:cNvSpPr>
          <p:nvPr/>
        </p:nvSpPr>
        <p:spPr bwMode="auto">
          <a:xfrm>
            <a:off x="457200" y="908050"/>
            <a:ext cx="5408613" cy="3968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2-2</a:t>
            </a:r>
            <a:r>
              <a:rPr kumimoji="1" lang="en-US" altLang="zh-CN" sz="2000" b="1">
                <a:latin typeface="Times New Roman" pitchFamily="18" charset="0"/>
              </a:rPr>
              <a:t>    </a:t>
            </a:r>
            <a:r>
              <a:rPr kumimoji="1" lang="zh-CN" altLang="en-US" sz="2000" b="1">
                <a:latin typeface="Times New Roman" pitchFamily="18" charset="0"/>
              </a:rPr>
              <a:t>输入三个整数，按从小到大顺序输出。</a:t>
            </a:r>
          </a:p>
        </p:txBody>
      </p:sp>
      <p:sp>
        <p:nvSpPr>
          <p:cNvPr id="104452" name="Text Box 7"/>
          <p:cNvSpPr txBox="1">
            <a:spLocks noChangeArrowheads="1"/>
          </p:cNvSpPr>
          <p:nvPr/>
        </p:nvSpPr>
        <p:spPr bwMode="auto">
          <a:xfrm>
            <a:off x="457200" y="1393825"/>
            <a:ext cx="2847975" cy="457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zh-CN" altLang="zh-CN" sz="2000" b="1" i="1">
                <a:latin typeface="宋体" pitchFamily="2" charset="-122"/>
              </a:rPr>
              <a:t>解法二  </a:t>
            </a:r>
            <a:r>
              <a:rPr kumimoji="1" lang="zh-CN" altLang="zh-CN" sz="2000" b="1">
                <a:latin typeface="宋体" pitchFamily="2" charset="-122"/>
              </a:rPr>
              <a:t>改变输出顺序:</a:t>
            </a:r>
          </a:p>
        </p:txBody>
      </p:sp>
      <p:grpSp>
        <p:nvGrpSpPr>
          <p:cNvPr id="104453" name="Group 8"/>
          <p:cNvGrpSpPr>
            <a:grpSpLocks/>
          </p:cNvGrpSpPr>
          <p:nvPr/>
        </p:nvGrpSpPr>
        <p:grpSpPr bwMode="auto">
          <a:xfrm>
            <a:off x="76200" y="2036763"/>
            <a:ext cx="8915400" cy="3184525"/>
            <a:chOff x="48" y="1594"/>
            <a:chExt cx="5616" cy="2006"/>
          </a:xfrm>
        </p:grpSpPr>
        <p:sp>
          <p:nvSpPr>
            <p:cNvPr id="104456" name="Text Box 9"/>
            <p:cNvSpPr txBox="1">
              <a:spLocks noChangeArrowheads="1"/>
            </p:cNvSpPr>
            <p:nvPr/>
          </p:nvSpPr>
          <p:spPr bwMode="auto">
            <a:xfrm>
              <a:off x="4094" y="3024"/>
              <a:ext cx="370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b="1">
                  <a:solidFill>
                    <a:srgbClr val="009900"/>
                  </a:solidFill>
                  <a:latin typeface="Times New Roman" pitchFamily="18" charset="0"/>
                </a:rPr>
                <a:t>true</a:t>
              </a:r>
              <a:endParaRPr kumimoji="1" lang="en-US" altLang="zh-CN">
                <a:solidFill>
                  <a:srgbClr val="009900"/>
                </a:solidFill>
                <a:latin typeface="Times New Roman" pitchFamily="18" charset="0"/>
              </a:endParaRPr>
            </a:p>
          </p:txBody>
        </p:sp>
        <p:sp>
          <p:nvSpPr>
            <p:cNvPr id="104457" name="Text Box 10"/>
            <p:cNvSpPr txBox="1">
              <a:spLocks noChangeArrowheads="1"/>
            </p:cNvSpPr>
            <p:nvPr/>
          </p:nvSpPr>
          <p:spPr bwMode="auto">
            <a:xfrm>
              <a:off x="2112" y="1920"/>
              <a:ext cx="394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b="1">
                  <a:solidFill>
                    <a:schemeClr val="accent2"/>
                  </a:solidFill>
                  <a:latin typeface="Times New Roman" pitchFamily="18" charset="0"/>
                </a:rPr>
                <a:t>false</a:t>
              </a:r>
            </a:p>
          </p:txBody>
        </p:sp>
        <p:sp>
          <p:nvSpPr>
            <p:cNvPr id="104458" name="Text Box 11"/>
            <p:cNvSpPr txBox="1">
              <a:spLocks noChangeArrowheads="1"/>
            </p:cNvSpPr>
            <p:nvPr/>
          </p:nvSpPr>
          <p:spPr bwMode="auto">
            <a:xfrm>
              <a:off x="2064" y="2640"/>
              <a:ext cx="370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b="1">
                  <a:solidFill>
                    <a:srgbClr val="009900"/>
                  </a:solidFill>
                  <a:latin typeface="Times New Roman" pitchFamily="18" charset="0"/>
                </a:rPr>
                <a:t>true</a:t>
              </a:r>
              <a:endParaRPr kumimoji="1" lang="en-US" altLang="zh-CN">
                <a:solidFill>
                  <a:srgbClr val="009900"/>
                </a:solidFill>
                <a:latin typeface="Times New Roman" pitchFamily="18" charset="0"/>
              </a:endParaRPr>
            </a:p>
          </p:txBody>
        </p:sp>
        <p:sp>
          <p:nvSpPr>
            <p:cNvPr id="104459" name="Text Box 12"/>
            <p:cNvSpPr txBox="1">
              <a:spLocks noChangeArrowheads="1"/>
            </p:cNvSpPr>
            <p:nvPr/>
          </p:nvSpPr>
          <p:spPr bwMode="auto">
            <a:xfrm>
              <a:off x="3326" y="1929"/>
              <a:ext cx="370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true</a:t>
              </a:r>
              <a:endParaRPr kumimoji="1" lang="en-US" altLang="zh-CN">
                <a:latin typeface="Times New Roman" pitchFamily="18" charset="0"/>
              </a:endParaRPr>
            </a:p>
          </p:txBody>
        </p:sp>
        <p:sp>
          <p:nvSpPr>
            <p:cNvPr id="104460" name="Text Box 13"/>
            <p:cNvSpPr txBox="1">
              <a:spLocks noChangeArrowheads="1"/>
            </p:cNvSpPr>
            <p:nvPr/>
          </p:nvSpPr>
          <p:spPr bwMode="auto">
            <a:xfrm>
              <a:off x="3264" y="2640"/>
              <a:ext cx="370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b="1">
                  <a:solidFill>
                    <a:srgbClr val="009900"/>
                  </a:solidFill>
                  <a:latin typeface="Times New Roman" pitchFamily="18" charset="0"/>
                </a:rPr>
                <a:t>true</a:t>
              </a:r>
              <a:endParaRPr kumimoji="1" lang="en-US" altLang="zh-CN">
                <a:solidFill>
                  <a:srgbClr val="009900"/>
                </a:solidFill>
                <a:latin typeface="Times New Roman" pitchFamily="18" charset="0"/>
              </a:endParaRPr>
            </a:p>
          </p:txBody>
        </p:sp>
        <p:sp>
          <p:nvSpPr>
            <p:cNvPr id="104461" name="Text Box 14"/>
            <p:cNvSpPr txBox="1">
              <a:spLocks noChangeArrowheads="1"/>
            </p:cNvSpPr>
            <p:nvPr/>
          </p:nvSpPr>
          <p:spPr bwMode="auto">
            <a:xfrm>
              <a:off x="1238" y="2313"/>
              <a:ext cx="394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b="1">
                  <a:solidFill>
                    <a:schemeClr val="accent2"/>
                  </a:solidFill>
                  <a:latin typeface="Times New Roman" pitchFamily="18" charset="0"/>
                </a:rPr>
                <a:t>false</a:t>
              </a:r>
            </a:p>
          </p:txBody>
        </p:sp>
        <p:sp>
          <p:nvSpPr>
            <p:cNvPr id="104462" name="Text Box 15"/>
            <p:cNvSpPr txBox="1">
              <a:spLocks noChangeArrowheads="1"/>
            </p:cNvSpPr>
            <p:nvPr/>
          </p:nvSpPr>
          <p:spPr bwMode="auto">
            <a:xfrm>
              <a:off x="4118" y="2304"/>
              <a:ext cx="394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b="1">
                  <a:solidFill>
                    <a:schemeClr val="accent2"/>
                  </a:solidFill>
                  <a:latin typeface="Times New Roman" pitchFamily="18" charset="0"/>
                </a:rPr>
                <a:t>false</a:t>
              </a:r>
            </a:p>
          </p:txBody>
        </p:sp>
        <p:sp>
          <p:nvSpPr>
            <p:cNvPr id="104463" name="Text Box 16"/>
            <p:cNvSpPr txBox="1">
              <a:spLocks noChangeArrowheads="1"/>
            </p:cNvSpPr>
            <p:nvPr/>
          </p:nvSpPr>
          <p:spPr bwMode="auto">
            <a:xfrm>
              <a:off x="4934" y="2688"/>
              <a:ext cx="394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b="1">
                  <a:solidFill>
                    <a:schemeClr val="accent2"/>
                  </a:solidFill>
                  <a:latin typeface="Times New Roman" pitchFamily="18" charset="0"/>
                </a:rPr>
                <a:t>false</a:t>
              </a:r>
            </a:p>
          </p:txBody>
        </p:sp>
        <p:sp>
          <p:nvSpPr>
            <p:cNvPr id="104464" name="Text Box 17"/>
            <p:cNvSpPr txBox="1">
              <a:spLocks noChangeArrowheads="1"/>
            </p:cNvSpPr>
            <p:nvPr/>
          </p:nvSpPr>
          <p:spPr bwMode="auto">
            <a:xfrm>
              <a:off x="470" y="2688"/>
              <a:ext cx="394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b="1">
                  <a:solidFill>
                    <a:schemeClr val="accent2"/>
                  </a:solidFill>
                  <a:latin typeface="Times New Roman" pitchFamily="18" charset="0"/>
                </a:rPr>
                <a:t>false</a:t>
              </a:r>
            </a:p>
          </p:txBody>
        </p:sp>
        <p:sp>
          <p:nvSpPr>
            <p:cNvPr id="104465" name="Text Box 18"/>
            <p:cNvSpPr txBox="1">
              <a:spLocks noChangeArrowheads="1"/>
            </p:cNvSpPr>
            <p:nvPr/>
          </p:nvSpPr>
          <p:spPr bwMode="auto">
            <a:xfrm>
              <a:off x="1248" y="3024"/>
              <a:ext cx="370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b="1">
                  <a:solidFill>
                    <a:srgbClr val="009900"/>
                  </a:solidFill>
                  <a:latin typeface="Times New Roman" pitchFamily="18" charset="0"/>
                </a:rPr>
                <a:t>true</a:t>
              </a:r>
              <a:endParaRPr kumimoji="1" lang="en-US" altLang="zh-CN">
                <a:solidFill>
                  <a:srgbClr val="009900"/>
                </a:solidFill>
                <a:latin typeface="Times New Roman" pitchFamily="18" charset="0"/>
              </a:endParaRPr>
            </a:p>
          </p:txBody>
        </p:sp>
        <p:sp>
          <p:nvSpPr>
            <p:cNvPr id="104466" name="AutoShape 19"/>
            <p:cNvSpPr>
              <a:spLocks noChangeArrowheads="1"/>
            </p:cNvSpPr>
            <p:nvPr/>
          </p:nvSpPr>
          <p:spPr bwMode="auto">
            <a:xfrm>
              <a:off x="2373" y="1930"/>
              <a:ext cx="1028" cy="384"/>
            </a:xfrm>
            <a:prstGeom prst="flowChartDecision">
              <a:avLst/>
            </a:prstGeom>
            <a:solidFill>
              <a:srgbClr val="CCFFCC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 b="1">
                  <a:latin typeface="宋体" pitchFamily="2" charset="-122"/>
                </a:rPr>
                <a:t>a &lt; b ?</a:t>
              </a:r>
              <a:endParaRPr kumimoji="1" lang="en-US" altLang="zh-CN" sz="1600">
                <a:latin typeface="宋体" pitchFamily="2" charset="-122"/>
              </a:endParaRPr>
            </a:p>
          </p:txBody>
        </p:sp>
        <p:sp>
          <p:nvSpPr>
            <p:cNvPr id="104467" name="AutoShape 20"/>
            <p:cNvSpPr>
              <a:spLocks noChangeArrowheads="1"/>
            </p:cNvSpPr>
            <p:nvPr/>
          </p:nvSpPr>
          <p:spPr bwMode="auto">
            <a:xfrm>
              <a:off x="3141" y="2314"/>
              <a:ext cx="1028" cy="384"/>
            </a:xfrm>
            <a:prstGeom prst="flowChartDecision">
              <a:avLst/>
            </a:prstGeom>
            <a:solidFill>
              <a:srgbClr val="CCFFCC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 b="1">
                  <a:latin typeface="宋体" pitchFamily="2" charset="-122"/>
                </a:rPr>
                <a:t>b &lt; c ?</a:t>
              </a:r>
              <a:endParaRPr kumimoji="1" lang="en-US" altLang="zh-CN">
                <a:latin typeface="Times New Roman" pitchFamily="18" charset="0"/>
              </a:endParaRPr>
            </a:p>
          </p:txBody>
        </p:sp>
        <p:sp>
          <p:nvSpPr>
            <p:cNvPr id="104468" name="Line 21"/>
            <p:cNvSpPr>
              <a:spLocks noChangeShapeType="1"/>
            </p:cNvSpPr>
            <p:nvPr/>
          </p:nvSpPr>
          <p:spPr bwMode="auto">
            <a:xfrm>
              <a:off x="3398" y="2122"/>
              <a:ext cx="298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4469" name="Line 22"/>
            <p:cNvSpPr>
              <a:spLocks noChangeShapeType="1"/>
            </p:cNvSpPr>
            <p:nvPr/>
          </p:nvSpPr>
          <p:spPr bwMode="auto">
            <a:xfrm>
              <a:off x="3668" y="2122"/>
              <a:ext cx="0" cy="19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4470" name="AutoShape 23"/>
            <p:cNvSpPr>
              <a:spLocks noChangeArrowheads="1"/>
            </p:cNvSpPr>
            <p:nvPr/>
          </p:nvSpPr>
          <p:spPr bwMode="auto">
            <a:xfrm>
              <a:off x="3944" y="2698"/>
              <a:ext cx="1028" cy="384"/>
            </a:xfrm>
            <a:prstGeom prst="flowChartDecision">
              <a:avLst/>
            </a:prstGeom>
            <a:solidFill>
              <a:srgbClr val="FFFF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 b="1">
                  <a:latin typeface="宋体" pitchFamily="2" charset="-122"/>
                </a:rPr>
                <a:t>a &lt; c ?</a:t>
              </a:r>
              <a:endParaRPr kumimoji="1" lang="en-US" altLang="zh-CN">
                <a:latin typeface="Times New Roman" pitchFamily="18" charset="0"/>
              </a:endParaRPr>
            </a:p>
          </p:txBody>
        </p:sp>
        <p:sp>
          <p:nvSpPr>
            <p:cNvPr id="104471" name="Line 24"/>
            <p:cNvSpPr>
              <a:spLocks noChangeShapeType="1"/>
            </p:cNvSpPr>
            <p:nvPr/>
          </p:nvSpPr>
          <p:spPr bwMode="auto">
            <a:xfrm>
              <a:off x="4464" y="2496"/>
              <a:ext cx="0" cy="204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4472" name="AutoShape 25"/>
            <p:cNvSpPr>
              <a:spLocks noChangeArrowheads="1"/>
            </p:cNvSpPr>
            <p:nvPr/>
          </p:nvSpPr>
          <p:spPr bwMode="auto">
            <a:xfrm>
              <a:off x="4944" y="3370"/>
              <a:ext cx="720" cy="230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 b="1">
                  <a:latin typeface="宋体" pitchFamily="2" charset="-122"/>
                </a:rPr>
                <a:t>c, a, b</a:t>
              </a:r>
              <a:endParaRPr kumimoji="1" lang="en-US" altLang="zh-CN" sz="1600">
                <a:latin typeface="Times New Roman" pitchFamily="18" charset="0"/>
              </a:endParaRPr>
            </a:p>
          </p:txBody>
        </p:sp>
        <p:sp>
          <p:nvSpPr>
            <p:cNvPr id="104473" name="AutoShape 26"/>
            <p:cNvSpPr>
              <a:spLocks noChangeArrowheads="1"/>
            </p:cNvSpPr>
            <p:nvPr/>
          </p:nvSpPr>
          <p:spPr bwMode="auto">
            <a:xfrm>
              <a:off x="4128" y="3370"/>
              <a:ext cx="720" cy="230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 b="1">
                  <a:latin typeface="宋体" pitchFamily="2" charset="-122"/>
                </a:rPr>
                <a:t>a, c, b</a:t>
              </a:r>
            </a:p>
          </p:txBody>
        </p:sp>
        <p:sp>
          <p:nvSpPr>
            <p:cNvPr id="104474" name="Line 27"/>
            <p:cNvSpPr>
              <a:spLocks noChangeShapeType="1"/>
            </p:cNvSpPr>
            <p:nvPr/>
          </p:nvSpPr>
          <p:spPr bwMode="auto">
            <a:xfrm>
              <a:off x="2880" y="1594"/>
              <a:ext cx="0" cy="336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4475" name="AutoShape 28"/>
            <p:cNvSpPr>
              <a:spLocks noChangeArrowheads="1"/>
            </p:cNvSpPr>
            <p:nvPr/>
          </p:nvSpPr>
          <p:spPr bwMode="auto">
            <a:xfrm>
              <a:off x="3302" y="3370"/>
              <a:ext cx="720" cy="230"/>
            </a:xfrm>
            <a:prstGeom prst="flowChartProcess">
              <a:avLst/>
            </a:prstGeom>
            <a:solidFill>
              <a:srgbClr val="66FF66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 b="1">
                  <a:latin typeface="宋体" pitchFamily="2" charset="-122"/>
                </a:rPr>
                <a:t>a, b, c</a:t>
              </a:r>
              <a:endParaRPr kumimoji="1" lang="en-US" altLang="zh-CN" sz="1600">
                <a:latin typeface="Times New Roman" pitchFamily="18" charset="0"/>
              </a:endParaRPr>
            </a:p>
          </p:txBody>
        </p:sp>
        <p:sp>
          <p:nvSpPr>
            <p:cNvPr id="104476" name="Line 29"/>
            <p:cNvSpPr>
              <a:spLocks noChangeShapeType="1"/>
            </p:cNvSpPr>
            <p:nvPr/>
          </p:nvSpPr>
          <p:spPr bwMode="auto">
            <a:xfrm>
              <a:off x="3649" y="2698"/>
              <a:ext cx="0" cy="67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4477" name="Line 30"/>
            <p:cNvSpPr>
              <a:spLocks noChangeShapeType="1"/>
            </p:cNvSpPr>
            <p:nvPr/>
          </p:nvSpPr>
          <p:spPr bwMode="auto">
            <a:xfrm>
              <a:off x="5328" y="2890"/>
              <a:ext cx="0" cy="499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4478" name="Line 31"/>
            <p:cNvSpPr>
              <a:spLocks noChangeShapeType="1"/>
            </p:cNvSpPr>
            <p:nvPr/>
          </p:nvSpPr>
          <p:spPr bwMode="auto">
            <a:xfrm>
              <a:off x="4464" y="3082"/>
              <a:ext cx="0" cy="288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4479" name="Line 32"/>
            <p:cNvSpPr>
              <a:spLocks noChangeShapeType="1"/>
            </p:cNvSpPr>
            <p:nvPr/>
          </p:nvSpPr>
          <p:spPr bwMode="auto">
            <a:xfrm>
              <a:off x="4176" y="2506"/>
              <a:ext cx="288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4480" name="Line 33"/>
            <p:cNvSpPr>
              <a:spLocks noChangeShapeType="1"/>
            </p:cNvSpPr>
            <p:nvPr/>
          </p:nvSpPr>
          <p:spPr bwMode="auto">
            <a:xfrm>
              <a:off x="4992" y="2890"/>
              <a:ext cx="336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104481" name="Group 34"/>
            <p:cNvGrpSpPr>
              <a:grpSpLocks/>
            </p:cNvGrpSpPr>
            <p:nvPr/>
          </p:nvGrpSpPr>
          <p:grpSpPr bwMode="auto">
            <a:xfrm>
              <a:off x="1544" y="2112"/>
              <a:ext cx="1028" cy="576"/>
              <a:chOff x="1544" y="2112"/>
              <a:chExt cx="1028" cy="576"/>
            </a:xfrm>
          </p:grpSpPr>
          <p:sp>
            <p:nvSpPr>
              <p:cNvPr id="104495" name="Line 35"/>
              <p:cNvSpPr>
                <a:spLocks noChangeShapeType="1"/>
              </p:cNvSpPr>
              <p:nvPr/>
            </p:nvSpPr>
            <p:spPr bwMode="auto">
              <a:xfrm>
                <a:off x="2064" y="2112"/>
                <a:ext cx="298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04496" name="Line 36"/>
              <p:cNvSpPr>
                <a:spLocks noChangeShapeType="1"/>
              </p:cNvSpPr>
              <p:nvPr/>
            </p:nvSpPr>
            <p:spPr bwMode="auto">
              <a:xfrm>
                <a:off x="2064" y="2112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stealth" w="med" len="med"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04497" name="AutoShape 37"/>
              <p:cNvSpPr>
                <a:spLocks noChangeArrowheads="1"/>
              </p:cNvSpPr>
              <p:nvPr/>
            </p:nvSpPr>
            <p:spPr bwMode="auto">
              <a:xfrm>
                <a:off x="1544" y="2304"/>
                <a:ext cx="1028" cy="384"/>
              </a:xfrm>
              <a:prstGeom prst="flowChartDecision">
                <a:avLst/>
              </a:prstGeom>
              <a:solidFill>
                <a:srgbClr val="CCFFCC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600" b="1">
                    <a:latin typeface="宋体" pitchFamily="2" charset="-122"/>
                  </a:rPr>
                  <a:t>a &lt; c ?</a:t>
                </a:r>
                <a:endParaRPr kumimoji="1" lang="en-US" altLang="zh-CN">
                  <a:latin typeface="Times New Roman" pitchFamily="18" charset="0"/>
                </a:endParaRPr>
              </a:p>
            </p:txBody>
          </p:sp>
        </p:grpSp>
        <p:grpSp>
          <p:nvGrpSpPr>
            <p:cNvPr id="104482" name="Group 38"/>
            <p:cNvGrpSpPr>
              <a:grpSpLocks/>
            </p:cNvGrpSpPr>
            <p:nvPr/>
          </p:nvGrpSpPr>
          <p:grpSpPr bwMode="auto">
            <a:xfrm>
              <a:off x="741" y="2496"/>
              <a:ext cx="1028" cy="576"/>
              <a:chOff x="741" y="2496"/>
              <a:chExt cx="1028" cy="576"/>
            </a:xfrm>
          </p:grpSpPr>
          <p:sp>
            <p:nvSpPr>
              <p:cNvPr id="104492" name="Line 39"/>
              <p:cNvSpPr>
                <a:spLocks noChangeShapeType="1"/>
              </p:cNvSpPr>
              <p:nvPr/>
            </p:nvSpPr>
            <p:spPr bwMode="auto">
              <a:xfrm>
                <a:off x="1261" y="2496"/>
                <a:ext cx="298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04493" name="Line 40"/>
              <p:cNvSpPr>
                <a:spLocks noChangeShapeType="1"/>
              </p:cNvSpPr>
              <p:nvPr/>
            </p:nvSpPr>
            <p:spPr bwMode="auto">
              <a:xfrm>
                <a:off x="1261" y="2496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stealth" w="med" len="med"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04494" name="AutoShape 41"/>
              <p:cNvSpPr>
                <a:spLocks noChangeArrowheads="1"/>
              </p:cNvSpPr>
              <p:nvPr/>
            </p:nvSpPr>
            <p:spPr bwMode="auto">
              <a:xfrm>
                <a:off x="741" y="2688"/>
                <a:ext cx="1028" cy="384"/>
              </a:xfrm>
              <a:prstGeom prst="flowChartDecision">
                <a:avLst/>
              </a:prstGeom>
              <a:solidFill>
                <a:srgbClr val="FFFFFF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600" b="1">
                    <a:latin typeface="宋体" pitchFamily="2" charset="-122"/>
                  </a:rPr>
                  <a:t>b &lt; c ?</a:t>
                </a:r>
                <a:endParaRPr kumimoji="1" lang="en-US" altLang="zh-CN">
                  <a:latin typeface="Times New Roman" pitchFamily="18" charset="0"/>
                </a:endParaRPr>
              </a:p>
            </p:txBody>
          </p:sp>
        </p:grpSp>
        <p:sp>
          <p:nvSpPr>
            <p:cNvPr id="104483" name="Line 42"/>
            <p:cNvSpPr>
              <a:spLocks noChangeShapeType="1"/>
            </p:cNvSpPr>
            <p:nvPr/>
          </p:nvSpPr>
          <p:spPr bwMode="auto">
            <a:xfrm>
              <a:off x="432" y="2880"/>
              <a:ext cx="336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4484" name="Line 43"/>
            <p:cNvSpPr>
              <a:spLocks noChangeShapeType="1"/>
            </p:cNvSpPr>
            <p:nvPr/>
          </p:nvSpPr>
          <p:spPr bwMode="auto">
            <a:xfrm>
              <a:off x="432" y="2880"/>
              <a:ext cx="0" cy="499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4485" name="AutoShape 44"/>
            <p:cNvSpPr>
              <a:spLocks noChangeArrowheads="1"/>
            </p:cNvSpPr>
            <p:nvPr/>
          </p:nvSpPr>
          <p:spPr bwMode="auto">
            <a:xfrm>
              <a:off x="1722" y="3360"/>
              <a:ext cx="720" cy="230"/>
            </a:xfrm>
            <a:prstGeom prst="flowChartProcess">
              <a:avLst/>
            </a:prstGeom>
            <a:solidFill>
              <a:srgbClr val="66FF66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 b="1">
                  <a:latin typeface="宋体" pitchFamily="2" charset="-122"/>
                </a:rPr>
                <a:t>b, a, c</a:t>
              </a:r>
            </a:p>
          </p:txBody>
        </p:sp>
        <p:sp>
          <p:nvSpPr>
            <p:cNvPr id="104486" name="Line 45"/>
            <p:cNvSpPr>
              <a:spLocks noChangeShapeType="1"/>
            </p:cNvSpPr>
            <p:nvPr/>
          </p:nvSpPr>
          <p:spPr bwMode="auto">
            <a:xfrm>
              <a:off x="1248" y="3072"/>
              <a:ext cx="0" cy="288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4487" name="AutoShape 46"/>
            <p:cNvSpPr>
              <a:spLocks noChangeArrowheads="1"/>
            </p:cNvSpPr>
            <p:nvPr/>
          </p:nvSpPr>
          <p:spPr bwMode="auto">
            <a:xfrm>
              <a:off x="864" y="3370"/>
              <a:ext cx="720" cy="230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 b="1">
                  <a:latin typeface="宋体" pitchFamily="2" charset="-122"/>
                </a:rPr>
                <a:t>b, c, a</a:t>
              </a:r>
            </a:p>
          </p:txBody>
        </p:sp>
        <p:sp>
          <p:nvSpPr>
            <p:cNvPr id="104488" name="AutoShape 47"/>
            <p:cNvSpPr>
              <a:spLocks noChangeArrowheads="1"/>
            </p:cNvSpPr>
            <p:nvPr/>
          </p:nvSpPr>
          <p:spPr bwMode="auto">
            <a:xfrm>
              <a:off x="48" y="3360"/>
              <a:ext cx="720" cy="230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 b="1">
                  <a:latin typeface="宋体" pitchFamily="2" charset="-122"/>
                </a:rPr>
                <a:t>c, b, a</a:t>
              </a:r>
            </a:p>
          </p:txBody>
        </p:sp>
        <p:sp>
          <p:nvSpPr>
            <p:cNvPr id="104489" name="Line 48"/>
            <p:cNvSpPr>
              <a:spLocks noChangeShapeType="1"/>
            </p:cNvSpPr>
            <p:nvPr/>
          </p:nvSpPr>
          <p:spPr bwMode="auto">
            <a:xfrm>
              <a:off x="2064" y="2688"/>
              <a:ext cx="0" cy="67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4490" name="Text Box 49"/>
            <p:cNvSpPr txBox="1">
              <a:spLocks noChangeArrowheads="1"/>
            </p:cNvSpPr>
            <p:nvPr/>
          </p:nvSpPr>
          <p:spPr bwMode="auto">
            <a:xfrm>
              <a:off x="1712" y="1968"/>
              <a:ext cx="3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b a</a:t>
              </a:r>
            </a:p>
          </p:txBody>
        </p:sp>
        <p:sp>
          <p:nvSpPr>
            <p:cNvPr id="104491" name="Text Box 50"/>
            <p:cNvSpPr txBox="1">
              <a:spLocks noChangeArrowheads="1"/>
            </p:cNvSpPr>
            <p:nvPr/>
          </p:nvSpPr>
          <p:spPr bwMode="auto">
            <a:xfrm>
              <a:off x="3728" y="1968"/>
              <a:ext cx="3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a b</a:t>
              </a:r>
            </a:p>
          </p:txBody>
        </p:sp>
      </p:grpSp>
      <p:sp>
        <p:nvSpPr>
          <p:cNvPr id="104454" name="Oval 51"/>
          <p:cNvSpPr>
            <a:spLocks noChangeArrowheads="1"/>
          </p:cNvSpPr>
          <p:nvPr/>
        </p:nvSpPr>
        <p:spPr bwMode="auto">
          <a:xfrm>
            <a:off x="6097588" y="1027113"/>
            <a:ext cx="2589212" cy="12255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FF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B2B2B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kumimoji="1" lang="zh-CN" altLang="en-US" sz="2000" b="1" i="1">
                <a:solidFill>
                  <a:srgbClr val="0033CC"/>
                </a:solidFill>
                <a:latin typeface="Times New Roman" pitchFamily="18" charset="0"/>
              </a:rPr>
              <a:t>最</a:t>
            </a:r>
            <a:r>
              <a:rPr kumimoji="1" lang="zh-CN" altLang="en-US" sz="2000" b="1" i="1">
                <a:solidFill>
                  <a:srgbClr val="FF3300"/>
                </a:solidFill>
                <a:latin typeface="Times New Roman" pitchFamily="18" charset="0"/>
              </a:rPr>
              <a:t>好</a:t>
            </a:r>
            <a:r>
              <a:rPr kumimoji="1" lang="zh-CN" altLang="en-US" sz="2000" b="1" i="1">
                <a:solidFill>
                  <a:srgbClr val="0033CC"/>
                </a:solidFill>
                <a:latin typeface="Times New Roman" pitchFamily="18" charset="0"/>
              </a:rPr>
              <a:t>情况</a:t>
            </a:r>
          </a:p>
          <a:p>
            <a:pPr algn="ctr" eaLnBrk="1" hangingPunct="1">
              <a:lnSpc>
                <a:spcPct val="130000"/>
              </a:lnSpc>
            </a:pPr>
            <a:r>
              <a:rPr kumimoji="1" lang="zh-CN" altLang="en-US" sz="2000" b="1" i="1">
                <a:solidFill>
                  <a:srgbClr val="0033CC"/>
                </a:solidFill>
                <a:latin typeface="Times New Roman" pitchFamily="18" charset="0"/>
              </a:rPr>
              <a:t>做</a:t>
            </a:r>
            <a:r>
              <a:rPr kumimoji="1" lang="en-US" altLang="zh-CN" sz="2000" b="1" i="1">
                <a:solidFill>
                  <a:srgbClr val="FF3300"/>
                </a:solidFill>
                <a:latin typeface="Times New Roman" pitchFamily="18" charset="0"/>
              </a:rPr>
              <a:t>2</a:t>
            </a:r>
            <a:r>
              <a:rPr kumimoji="1" lang="zh-CN" altLang="en-US" sz="2000" b="1" i="1">
                <a:solidFill>
                  <a:srgbClr val="0033CC"/>
                </a:solidFill>
                <a:latin typeface="Times New Roman" pitchFamily="18" charset="0"/>
              </a:rPr>
              <a:t>次关系运算</a:t>
            </a:r>
          </a:p>
        </p:txBody>
      </p:sp>
      <p:sp>
        <p:nvSpPr>
          <p:cNvPr id="104455" name="Rectangle 5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-26988"/>
            <a:ext cx="1104900" cy="228601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2.1.1  if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5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2.1.1  if 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105475" name="Text Box 6"/>
          <p:cNvSpPr txBox="1">
            <a:spLocks noChangeArrowheads="1"/>
          </p:cNvSpPr>
          <p:nvPr/>
        </p:nvSpPr>
        <p:spPr bwMode="auto">
          <a:xfrm>
            <a:off x="457200" y="908050"/>
            <a:ext cx="5408613" cy="3968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2-2</a:t>
            </a:r>
            <a:r>
              <a:rPr kumimoji="1" lang="en-US" altLang="zh-CN" sz="2000" b="1">
                <a:latin typeface="Times New Roman" pitchFamily="18" charset="0"/>
              </a:rPr>
              <a:t>    </a:t>
            </a:r>
            <a:r>
              <a:rPr kumimoji="1" lang="zh-CN" altLang="en-US" sz="2000" b="1">
                <a:latin typeface="Times New Roman" pitchFamily="18" charset="0"/>
              </a:rPr>
              <a:t>输入三个整数，按从小到大顺序输出。</a:t>
            </a:r>
          </a:p>
        </p:txBody>
      </p:sp>
      <p:sp>
        <p:nvSpPr>
          <p:cNvPr id="105476" name="Text Box 7"/>
          <p:cNvSpPr txBox="1">
            <a:spLocks noChangeArrowheads="1"/>
          </p:cNvSpPr>
          <p:nvPr/>
        </p:nvSpPr>
        <p:spPr bwMode="auto">
          <a:xfrm>
            <a:off x="457200" y="1393825"/>
            <a:ext cx="2847975" cy="457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zh-CN" altLang="zh-CN" sz="2000" b="1" i="1">
                <a:latin typeface="宋体" pitchFamily="2" charset="-122"/>
              </a:rPr>
              <a:t>解法二  </a:t>
            </a:r>
            <a:r>
              <a:rPr kumimoji="1" lang="zh-CN" altLang="zh-CN" sz="2000" b="1">
                <a:latin typeface="宋体" pitchFamily="2" charset="-122"/>
              </a:rPr>
              <a:t>改变输出顺序:</a:t>
            </a:r>
          </a:p>
        </p:txBody>
      </p:sp>
      <p:grpSp>
        <p:nvGrpSpPr>
          <p:cNvPr id="105477" name="Group 8"/>
          <p:cNvGrpSpPr>
            <a:grpSpLocks/>
          </p:cNvGrpSpPr>
          <p:nvPr/>
        </p:nvGrpSpPr>
        <p:grpSpPr bwMode="auto">
          <a:xfrm>
            <a:off x="2133600" y="1255713"/>
            <a:ext cx="6934200" cy="2365375"/>
            <a:chOff x="1152" y="1863"/>
            <a:chExt cx="4368" cy="1490"/>
          </a:xfrm>
        </p:grpSpPr>
        <p:grpSp>
          <p:nvGrpSpPr>
            <p:cNvPr id="105481" name="Group 9"/>
            <p:cNvGrpSpPr>
              <a:grpSpLocks/>
            </p:cNvGrpSpPr>
            <p:nvPr/>
          </p:nvGrpSpPr>
          <p:grpSpPr bwMode="auto">
            <a:xfrm>
              <a:off x="1152" y="1863"/>
              <a:ext cx="4368" cy="1490"/>
              <a:chOff x="1152" y="1863"/>
              <a:chExt cx="4368" cy="1490"/>
            </a:xfrm>
          </p:grpSpPr>
          <p:sp>
            <p:nvSpPr>
              <p:cNvPr id="105484" name="Text Box 10"/>
              <p:cNvSpPr txBox="1">
                <a:spLocks noChangeArrowheads="1"/>
              </p:cNvSpPr>
              <p:nvPr/>
            </p:nvSpPr>
            <p:spPr bwMode="auto">
              <a:xfrm>
                <a:off x="4302" y="2915"/>
                <a:ext cx="285" cy="17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200" b="1">
                    <a:solidFill>
                      <a:srgbClr val="B2B2B2"/>
                    </a:solidFill>
                    <a:latin typeface="Times New Roman" pitchFamily="18" charset="0"/>
                  </a:rPr>
                  <a:t>true</a:t>
                </a:r>
                <a:endParaRPr kumimoji="1" lang="en-US" altLang="zh-CN" sz="1200">
                  <a:solidFill>
                    <a:srgbClr val="B2B2B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485" name="Text Box 11"/>
              <p:cNvSpPr txBox="1">
                <a:spLocks noChangeArrowheads="1"/>
              </p:cNvSpPr>
              <p:nvPr/>
            </p:nvSpPr>
            <p:spPr bwMode="auto">
              <a:xfrm>
                <a:off x="2762" y="2102"/>
                <a:ext cx="301" cy="17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200" b="1">
                    <a:solidFill>
                      <a:srgbClr val="B2B2B2"/>
                    </a:solidFill>
                    <a:latin typeface="Times New Roman" pitchFamily="18" charset="0"/>
                  </a:rPr>
                  <a:t>false</a:t>
                </a:r>
              </a:p>
            </p:txBody>
          </p:sp>
          <p:sp>
            <p:nvSpPr>
              <p:cNvPr id="105486" name="Text Box 12"/>
              <p:cNvSpPr txBox="1">
                <a:spLocks noChangeArrowheads="1"/>
              </p:cNvSpPr>
              <p:nvPr/>
            </p:nvSpPr>
            <p:spPr bwMode="auto">
              <a:xfrm>
                <a:off x="2723" y="2632"/>
                <a:ext cx="285" cy="17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200" b="1">
                    <a:solidFill>
                      <a:srgbClr val="B2B2B2"/>
                    </a:solidFill>
                    <a:latin typeface="Times New Roman" pitchFamily="18" charset="0"/>
                  </a:rPr>
                  <a:t>true</a:t>
                </a:r>
                <a:endParaRPr kumimoji="1" lang="en-US" altLang="zh-CN" sz="1200">
                  <a:solidFill>
                    <a:srgbClr val="B2B2B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487" name="Text Box 13"/>
              <p:cNvSpPr txBox="1">
                <a:spLocks noChangeArrowheads="1"/>
              </p:cNvSpPr>
              <p:nvPr/>
            </p:nvSpPr>
            <p:spPr bwMode="auto">
              <a:xfrm>
                <a:off x="3704" y="2108"/>
                <a:ext cx="285" cy="17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200" b="1">
                    <a:solidFill>
                      <a:srgbClr val="B2B2B2"/>
                    </a:solidFill>
                    <a:latin typeface="Times New Roman" pitchFamily="18" charset="0"/>
                  </a:rPr>
                  <a:t>true</a:t>
                </a:r>
                <a:endParaRPr kumimoji="1" lang="en-US" altLang="zh-CN" sz="1200">
                  <a:solidFill>
                    <a:srgbClr val="B2B2B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488" name="Text Box 14"/>
              <p:cNvSpPr txBox="1">
                <a:spLocks noChangeArrowheads="1"/>
              </p:cNvSpPr>
              <p:nvPr/>
            </p:nvSpPr>
            <p:spPr bwMode="auto">
              <a:xfrm>
                <a:off x="3657" y="2632"/>
                <a:ext cx="285" cy="17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200" b="1">
                    <a:solidFill>
                      <a:srgbClr val="B2B2B2"/>
                    </a:solidFill>
                    <a:latin typeface="Times New Roman" pitchFamily="18" charset="0"/>
                  </a:rPr>
                  <a:t>true</a:t>
                </a:r>
                <a:endParaRPr kumimoji="1" lang="en-US" altLang="zh-CN" sz="1200">
                  <a:solidFill>
                    <a:srgbClr val="B2B2B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489" name="Text Box 15"/>
              <p:cNvSpPr txBox="1">
                <a:spLocks noChangeArrowheads="1"/>
              </p:cNvSpPr>
              <p:nvPr/>
            </p:nvSpPr>
            <p:spPr bwMode="auto">
              <a:xfrm>
                <a:off x="2083" y="2392"/>
                <a:ext cx="301" cy="17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200" b="1">
                    <a:solidFill>
                      <a:srgbClr val="B2B2B2"/>
                    </a:solidFill>
                    <a:latin typeface="Times New Roman" pitchFamily="18" charset="0"/>
                  </a:rPr>
                  <a:t>false</a:t>
                </a:r>
              </a:p>
            </p:txBody>
          </p:sp>
          <p:sp>
            <p:nvSpPr>
              <p:cNvPr id="105490" name="Text Box 16"/>
              <p:cNvSpPr txBox="1">
                <a:spLocks noChangeArrowheads="1"/>
              </p:cNvSpPr>
              <p:nvPr/>
            </p:nvSpPr>
            <p:spPr bwMode="auto">
              <a:xfrm>
                <a:off x="4321" y="2384"/>
                <a:ext cx="301" cy="17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200" b="1">
                    <a:solidFill>
                      <a:srgbClr val="B2B2B2"/>
                    </a:solidFill>
                    <a:latin typeface="Times New Roman" pitchFamily="18" charset="0"/>
                  </a:rPr>
                  <a:t>false</a:t>
                </a:r>
              </a:p>
            </p:txBody>
          </p:sp>
          <p:sp>
            <p:nvSpPr>
              <p:cNvPr id="105491" name="Text Box 17"/>
              <p:cNvSpPr txBox="1">
                <a:spLocks noChangeArrowheads="1"/>
              </p:cNvSpPr>
              <p:nvPr/>
            </p:nvSpPr>
            <p:spPr bwMode="auto">
              <a:xfrm>
                <a:off x="4957" y="2668"/>
                <a:ext cx="301" cy="17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200" b="1">
                    <a:solidFill>
                      <a:srgbClr val="B2B2B2"/>
                    </a:solidFill>
                    <a:latin typeface="Times New Roman" pitchFamily="18" charset="0"/>
                  </a:rPr>
                  <a:t>false</a:t>
                </a:r>
              </a:p>
            </p:txBody>
          </p:sp>
          <p:sp>
            <p:nvSpPr>
              <p:cNvPr id="105492" name="Text Box 18"/>
              <p:cNvSpPr txBox="1">
                <a:spLocks noChangeArrowheads="1"/>
              </p:cNvSpPr>
              <p:nvPr/>
            </p:nvSpPr>
            <p:spPr bwMode="auto">
              <a:xfrm>
                <a:off x="1484" y="2668"/>
                <a:ext cx="301" cy="17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200" b="1">
                    <a:solidFill>
                      <a:srgbClr val="B2B2B2"/>
                    </a:solidFill>
                    <a:latin typeface="Times New Roman" pitchFamily="18" charset="0"/>
                  </a:rPr>
                  <a:t>false</a:t>
                </a:r>
              </a:p>
            </p:txBody>
          </p:sp>
          <p:sp>
            <p:nvSpPr>
              <p:cNvPr id="105493" name="Text Box 19"/>
              <p:cNvSpPr txBox="1">
                <a:spLocks noChangeArrowheads="1"/>
              </p:cNvSpPr>
              <p:nvPr/>
            </p:nvSpPr>
            <p:spPr bwMode="auto">
              <a:xfrm>
                <a:off x="2090" y="2915"/>
                <a:ext cx="285" cy="17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200" b="1">
                    <a:solidFill>
                      <a:srgbClr val="B2B2B2"/>
                    </a:solidFill>
                    <a:latin typeface="Times New Roman" pitchFamily="18" charset="0"/>
                  </a:rPr>
                  <a:t>true</a:t>
                </a:r>
                <a:endParaRPr kumimoji="1" lang="en-US" altLang="zh-CN" sz="1200">
                  <a:solidFill>
                    <a:srgbClr val="B2B2B2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105494" name="Group 20"/>
              <p:cNvGrpSpPr>
                <a:grpSpLocks/>
              </p:cNvGrpSpPr>
              <p:nvPr/>
            </p:nvGrpSpPr>
            <p:grpSpPr bwMode="auto">
              <a:xfrm>
                <a:off x="1152" y="1863"/>
                <a:ext cx="4368" cy="1490"/>
                <a:chOff x="48" y="1594"/>
                <a:chExt cx="5616" cy="2022"/>
              </a:xfrm>
            </p:grpSpPr>
            <p:sp>
              <p:nvSpPr>
                <p:cNvPr id="105495" name="AutoShape 21"/>
                <p:cNvSpPr>
                  <a:spLocks noChangeArrowheads="1"/>
                </p:cNvSpPr>
                <p:nvPr/>
              </p:nvSpPr>
              <p:spPr bwMode="auto">
                <a:xfrm>
                  <a:off x="2370" y="1916"/>
                  <a:ext cx="1034" cy="416"/>
                </a:xfrm>
                <a:prstGeom prst="flowChartDecision">
                  <a:avLst/>
                </a:prstGeom>
                <a:solidFill>
                  <a:srgbClr val="FFFFFF"/>
                </a:solidFill>
                <a:ln w="28575">
                  <a:solidFill>
                    <a:srgbClr val="B2B2B2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200" b="1">
                      <a:solidFill>
                        <a:srgbClr val="B2B2B2"/>
                      </a:solidFill>
                      <a:latin typeface="宋体" pitchFamily="2" charset="-122"/>
                    </a:rPr>
                    <a:t>a &lt; b ?</a:t>
                  </a:r>
                  <a:endParaRPr kumimoji="1" lang="en-US" altLang="zh-CN" sz="1200">
                    <a:solidFill>
                      <a:srgbClr val="B2B2B2"/>
                    </a:solidFill>
                    <a:latin typeface="宋体" pitchFamily="2" charset="-122"/>
                  </a:endParaRPr>
                </a:p>
              </p:txBody>
            </p:sp>
            <p:sp>
              <p:nvSpPr>
                <p:cNvPr id="105496" name="AutoShape 22"/>
                <p:cNvSpPr>
                  <a:spLocks noChangeArrowheads="1"/>
                </p:cNvSpPr>
                <p:nvPr/>
              </p:nvSpPr>
              <p:spPr bwMode="auto">
                <a:xfrm>
                  <a:off x="3138" y="2296"/>
                  <a:ext cx="1033" cy="416"/>
                </a:xfrm>
                <a:prstGeom prst="flowChartDecision">
                  <a:avLst/>
                </a:prstGeom>
                <a:solidFill>
                  <a:srgbClr val="FFFFFF"/>
                </a:solidFill>
                <a:ln w="28575">
                  <a:solidFill>
                    <a:srgbClr val="B2B2B2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200" b="1">
                      <a:solidFill>
                        <a:srgbClr val="B2B2B2"/>
                      </a:solidFill>
                      <a:latin typeface="宋体" pitchFamily="2" charset="-122"/>
                    </a:rPr>
                    <a:t>b &lt; c ?</a:t>
                  </a:r>
                  <a:endParaRPr kumimoji="1" lang="en-US" altLang="zh-CN" sz="1200">
                    <a:solidFill>
                      <a:srgbClr val="B2B2B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05497" name="Line 23"/>
                <p:cNvSpPr>
                  <a:spLocks noChangeShapeType="1"/>
                </p:cNvSpPr>
                <p:nvPr/>
              </p:nvSpPr>
              <p:spPr bwMode="auto">
                <a:xfrm>
                  <a:off x="3398" y="2122"/>
                  <a:ext cx="298" cy="0"/>
                </a:xfrm>
                <a:prstGeom prst="line">
                  <a:avLst/>
                </a:prstGeom>
                <a:noFill/>
                <a:ln w="381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5498" name="Line 24"/>
                <p:cNvSpPr>
                  <a:spLocks noChangeShapeType="1"/>
                </p:cNvSpPr>
                <p:nvPr/>
              </p:nvSpPr>
              <p:spPr bwMode="auto">
                <a:xfrm>
                  <a:off x="3668" y="2122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B2B2B2"/>
                  </a:solidFill>
                  <a:round/>
                  <a:headEnd/>
                  <a:tailEnd type="stealth" w="med" len="med"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5499" name="AutoShape 25"/>
                <p:cNvSpPr>
                  <a:spLocks noChangeArrowheads="1"/>
                </p:cNvSpPr>
                <p:nvPr/>
              </p:nvSpPr>
              <p:spPr bwMode="auto">
                <a:xfrm>
                  <a:off x="3941" y="2681"/>
                  <a:ext cx="1034" cy="417"/>
                </a:xfrm>
                <a:prstGeom prst="flowChartDecision">
                  <a:avLst/>
                </a:prstGeom>
                <a:solidFill>
                  <a:srgbClr val="FFFFFF"/>
                </a:solidFill>
                <a:ln w="28575">
                  <a:solidFill>
                    <a:srgbClr val="B2B2B2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200" b="1">
                      <a:solidFill>
                        <a:srgbClr val="B2B2B2"/>
                      </a:solidFill>
                      <a:latin typeface="宋体" pitchFamily="2" charset="-122"/>
                    </a:rPr>
                    <a:t>a &lt; c ?</a:t>
                  </a:r>
                  <a:endParaRPr kumimoji="1" lang="en-US" altLang="zh-CN" sz="1200">
                    <a:solidFill>
                      <a:srgbClr val="B2B2B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05500" name="Line 26"/>
                <p:cNvSpPr>
                  <a:spLocks noChangeShapeType="1"/>
                </p:cNvSpPr>
                <p:nvPr/>
              </p:nvSpPr>
              <p:spPr bwMode="auto">
                <a:xfrm>
                  <a:off x="4464" y="2496"/>
                  <a:ext cx="0" cy="204"/>
                </a:xfrm>
                <a:prstGeom prst="line">
                  <a:avLst/>
                </a:prstGeom>
                <a:noFill/>
                <a:ln w="38100">
                  <a:solidFill>
                    <a:srgbClr val="B2B2B2"/>
                  </a:solidFill>
                  <a:round/>
                  <a:headEnd/>
                  <a:tailEnd type="stealth" w="med" len="med"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5501" name="AutoShape 27"/>
                <p:cNvSpPr>
                  <a:spLocks noChangeArrowheads="1"/>
                </p:cNvSpPr>
                <p:nvPr/>
              </p:nvSpPr>
              <p:spPr bwMode="auto">
                <a:xfrm>
                  <a:off x="4945" y="3357"/>
                  <a:ext cx="719" cy="259"/>
                </a:xfrm>
                <a:prstGeom prst="flowChartProcess">
                  <a:avLst/>
                </a:prstGeom>
                <a:solidFill>
                  <a:srgbClr val="FFFFFF"/>
                </a:solidFill>
                <a:ln w="28575">
                  <a:solidFill>
                    <a:srgbClr val="B2B2B2"/>
                  </a:solidFill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200" b="1">
                      <a:solidFill>
                        <a:srgbClr val="B2B2B2"/>
                      </a:solidFill>
                      <a:latin typeface="宋体" pitchFamily="2" charset="-122"/>
                    </a:rPr>
                    <a:t>c, a, b</a:t>
                  </a:r>
                  <a:endParaRPr kumimoji="1" lang="en-US" altLang="zh-CN" sz="1200">
                    <a:solidFill>
                      <a:srgbClr val="B2B2B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05502" name="AutoShape 28"/>
                <p:cNvSpPr>
                  <a:spLocks noChangeArrowheads="1"/>
                </p:cNvSpPr>
                <p:nvPr/>
              </p:nvSpPr>
              <p:spPr bwMode="auto">
                <a:xfrm>
                  <a:off x="4128" y="3357"/>
                  <a:ext cx="720" cy="259"/>
                </a:xfrm>
                <a:prstGeom prst="flowChartProcess">
                  <a:avLst/>
                </a:prstGeom>
                <a:solidFill>
                  <a:srgbClr val="FFFFFF"/>
                </a:solidFill>
                <a:ln w="28575">
                  <a:solidFill>
                    <a:srgbClr val="B2B2B2"/>
                  </a:solidFill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200" b="1">
                      <a:solidFill>
                        <a:srgbClr val="B2B2B2"/>
                      </a:solidFill>
                      <a:latin typeface="宋体" pitchFamily="2" charset="-122"/>
                    </a:rPr>
                    <a:t>a, c, b</a:t>
                  </a:r>
                </a:p>
              </p:txBody>
            </p:sp>
            <p:sp>
              <p:nvSpPr>
                <p:cNvPr id="105503" name="Line 29"/>
                <p:cNvSpPr>
                  <a:spLocks noChangeShapeType="1"/>
                </p:cNvSpPr>
                <p:nvPr/>
              </p:nvSpPr>
              <p:spPr bwMode="auto">
                <a:xfrm>
                  <a:off x="2880" y="1594"/>
                  <a:ext cx="0" cy="336"/>
                </a:xfrm>
                <a:prstGeom prst="line">
                  <a:avLst/>
                </a:prstGeom>
                <a:noFill/>
                <a:ln w="38100">
                  <a:solidFill>
                    <a:srgbClr val="B2B2B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5504" name="AutoShape 30"/>
                <p:cNvSpPr>
                  <a:spLocks noChangeArrowheads="1"/>
                </p:cNvSpPr>
                <p:nvPr/>
              </p:nvSpPr>
              <p:spPr bwMode="auto">
                <a:xfrm>
                  <a:off x="3302" y="3357"/>
                  <a:ext cx="720" cy="259"/>
                </a:xfrm>
                <a:prstGeom prst="flowChartProcess">
                  <a:avLst/>
                </a:prstGeom>
                <a:solidFill>
                  <a:srgbClr val="FFFFFF"/>
                </a:solidFill>
                <a:ln w="28575">
                  <a:solidFill>
                    <a:srgbClr val="B2B2B2"/>
                  </a:solidFill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200" b="1">
                      <a:solidFill>
                        <a:srgbClr val="B2B2B2"/>
                      </a:solidFill>
                      <a:latin typeface="宋体" pitchFamily="2" charset="-122"/>
                    </a:rPr>
                    <a:t>a, b, c</a:t>
                  </a:r>
                  <a:endParaRPr kumimoji="1" lang="en-US" altLang="zh-CN" sz="1200">
                    <a:solidFill>
                      <a:srgbClr val="B2B2B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05505" name="Line 31"/>
                <p:cNvSpPr>
                  <a:spLocks noChangeShapeType="1"/>
                </p:cNvSpPr>
                <p:nvPr/>
              </p:nvSpPr>
              <p:spPr bwMode="auto">
                <a:xfrm>
                  <a:off x="3649" y="2698"/>
                  <a:ext cx="0" cy="672"/>
                </a:xfrm>
                <a:prstGeom prst="line">
                  <a:avLst/>
                </a:prstGeom>
                <a:noFill/>
                <a:ln w="38100">
                  <a:solidFill>
                    <a:srgbClr val="B2B2B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5506" name="Line 32"/>
                <p:cNvSpPr>
                  <a:spLocks noChangeShapeType="1"/>
                </p:cNvSpPr>
                <p:nvPr/>
              </p:nvSpPr>
              <p:spPr bwMode="auto">
                <a:xfrm>
                  <a:off x="5328" y="2890"/>
                  <a:ext cx="0" cy="499"/>
                </a:xfrm>
                <a:prstGeom prst="line">
                  <a:avLst/>
                </a:prstGeom>
                <a:noFill/>
                <a:ln w="38100">
                  <a:solidFill>
                    <a:srgbClr val="B2B2B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5507" name="Line 33"/>
                <p:cNvSpPr>
                  <a:spLocks noChangeShapeType="1"/>
                </p:cNvSpPr>
                <p:nvPr/>
              </p:nvSpPr>
              <p:spPr bwMode="auto">
                <a:xfrm>
                  <a:off x="4464" y="3082"/>
                  <a:ext cx="0" cy="288"/>
                </a:xfrm>
                <a:prstGeom prst="line">
                  <a:avLst/>
                </a:prstGeom>
                <a:noFill/>
                <a:ln w="38100">
                  <a:solidFill>
                    <a:srgbClr val="B2B2B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5508" name="Line 34"/>
                <p:cNvSpPr>
                  <a:spLocks noChangeShapeType="1"/>
                </p:cNvSpPr>
                <p:nvPr/>
              </p:nvSpPr>
              <p:spPr bwMode="auto">
                <a:xfrm>
                  <a:off x="4176" y="2506"/>
                  <a:ext cx="288" cy="0"/>
                </a:xfrm>
                <a:prstGeom prst="line">
                  <a:avLst/>
                </a:prstGeom>
                <a:noFill/>
                <a:ln w="381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5509" name="Line 35"/>
                <p:cNvSpPr>
                  <a:spLocks noChangeShapeType="1"/>
                </p:cNvSpPr>
                <p:nvPr/>
              </p:nvSpPr>
              <p:spPr bwMode="auto">
                <a:xfrm>
                  <a:off x="4992" y="2890"/>
                  <a:ext cx="336" cy="0"/>
                </a:xfrm>
                <a:prstGeom prst="line">
                  <a:avLst/>
                </a:prstGeom>
                <a:noFill/>
                <a:ln w="381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105510" name="Group 36"/>
                <p:cNvGrpSpPr>
                  <a:grpSpLocks/>
                </p:cNvGrpSpPr>
                <p:nvPr/>
              </p:nvGrpSpPr>
              <p:grpSpPr bwMode="auto">
                <a:xfrm>
                  <a:off x="1543" y="2112"/>
                  <a:ext cx="1034" cy="594"/>
                  <a:chOff x="1543" y="2112"/>
                  <a:chExt cx="1034" cy="594"/>
                </a:xfrm>
              </p:grpSpPr>
              <p:sp>
                <p:nvSpPr>
                  <p:cNvPr id="105522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2112"/>
                    <a:ext cx="298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B2B2B2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05523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2112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rgbClr val="B2B2B2"/>
                    </a:solidFill>
                    <a:round/>
                    <a:headEnd/>
                    <a:tailEnd type="stealth" w="med" len="med"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05524" name="AutoShape 39"/>
                  <p:cNvSpPr>
                    <a:spLocks noChangeArrowheads="1"/>
                  </p:cNvSpPr>
                  <p:nvPr/>
                </p:nvSpPr>
                <p:spPr bwMode="auto">
                  <a:xfrm>
                    <a:off x="1543" y="2289"/>
                    <a:ext cx="1034" cy="417"/>
                  </a:xfrm>
                  <a:prstGeom prst="flowChartDecision">
                    <a:avLst/>
                  </a:prstGeom>
                  <a:solidFill>
                    <a:srgbClr val="FFFFFF"/>
                  </a:solidFill>
                  <a:ln w="28575">
                    <a:solidFill>
                      <a:srgbClr val="B2B2B2"/>
                    </a:solidFill>
                    <a:miter lim="800000"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200" b="1">
                        <a:solidFill>
                          <a:srgbClr val="B2B2B2"/>
                        </a:solidFill>
                        <a:latin typeface="宋体" pitchFamily="2" charset="-122"/>
                      </a:rPr>
                      <a:t>a &lt; c ?</a:t>
                    </a:r>
                    <a:endParaRPr kumimoji="1" lang="en-US" altLang="zh-CN" sz="1200">
                      <a:solidFill>
                        <a:srgbClr val="B2B2B2"/>
                      </a:solidFill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105511" name="Group 40"/>
                <p:cNvGrpSpPr>
                  <a:grpSpLocks/>
                </p:cNvGrpSpPr>
                <p:nvPr/>
              </p:nvGrpSpPr>
              <p:grpSpPr bwMode="auto">
                <a:xfrm>
                  <a:off x="741" y="2496"/>
                  <a:ext cx="1034" cy="593"/>
                  <a:chOff x="741" y="2496"/>
                  <a:chExt cx="1034" cy="593"/>
                </a:xfrm>
              </p:grpSpPr>
              <p:sp>
                <p:nvSpPr>
                  <p:cNvPr id="105519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1261" y="2496"/>
                    <a:ext cx="298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B2B2B2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05520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1261" y="2496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rgbClr val="B2B2B2"/>
                    </a:solidFill>
                    <a:round/>
                    <a:headEnd/>
                    <a:tailEnd type="stealth" w="med" len="med"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05521" name="AutoShape 43"/>
                  <p:cNvSpPr>
                    <a:spLocks noChangeArrowheads="1"/>
                  </p:cNvSpPr>
                  <p:nvPr/>
                </p:nvSpPr>
                <p:spPr bwMode="auto">
                  <a:xfrm>
                    <a:off x="741" y="2673"/>
                    <a:ext cx="1034" cy="416"/>
                  </a:xfrm>
                  <a:prstGeom prst="flowChartDecision">
                    <a:avLst/>
                  </a:prstGeom>
                  <a:solidFill>
                    <a:srgbClr val="FFFFFF"/>
                  </a:solidFill>
                  <a:ln w="28575">
                    <a:solidFill>
                      <a:srgbClr val="B2B2B2"/>
                    </a:solidFill>
                    <a:miter lim="800000"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200" b="1">
                        <a:solidFill>
                          <a:srgbClr val="B2B2B2"/>
                        </a:solidFill>
                        <a:latin typeface="宋体" pitchFamily="2" charset="-122"/>
                      </a:rPr>
                      <a:t>b &lt; c ?</a:t>
                    </a:r>
                    <a:endParaRPr kumimoji="1" lang="en-US" altLang="zh-CN" sz="1200">
                      <a:solidFill>
                        <a:srgbClr val="B2B2B2"/>
                      </a:solidFill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105512" name="Line 44"/>
                <p:cNvSpPr>
                  <a:spLocks noChangeShapeType="1"/>
                </p:cNvSpPr>
                <p:nvPr/>
              </p:nvSpPr>
              <p:spPr bwMode="auto">
                <a:xfrm>
                  <a:off x="432" y="2880"/>
                  <a:ext cx="336" cy="0"/>
                </a:xfrm>
                <a:prstGeom prst="line">
                  <a:avLst/>
                </a:prstGeom>
                <a:noFill/>
                <a:ln w="381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5513" name="Line 45"/>
                <p:cNvSpPr>
                  <a:spLocks noChangeShapeType="1"/>
                </p:cNvSpPr>
                <p:nvPr/>
              </p:nvSpPr>
              <p:spPr bwMode="auto">
                <a:xfrm>
                  <a:off x="432" y="2880"/>
                  <a:ext cx="0" cy="499"/>
                </a:xfrm>
                <a:prstGeom prst="line">
                  <a:avLst/>
                </a:prstGeom>
                <a:noFill/>
                <a:ln w="38100">
                  <a:solidFill>
                    <a:srgbClr val="B2B2B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5514" name="AutoShape 46"/>
                <p:cNvSpPr>
                  <a:spLocks noChangeArrowheads="1"/>
                </p:cNvSpPr>
                <p:nvPr/>
              </p:nvSpPr>
              <p:spPr bwMode="auto">
                <a:xfrm>
                  <a:off x="1722" y="3345"/>
                  <a:ext cx="720" cy="259"/>
                </a:xfrm>
                <a:prstGeom prst="flowChartProcess">
                  <a:avLst/>
                </a:prstGeom>
                <a:solidFill>
                  <a:srgbClr val="FFFFFF"/>
                </a:solidFill>
                <a:ln w="28575">
                  <a:solidFill>
                    <a:srgbClr val="B2B2B2"/>
                  </a:solidFill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200" b="1">
                      <a:solidFill>
                        <a:srgbClr val="B2B2B2"/>
                      </a:solidFill>
                      <a:latin typeface="宋体" pitchFamily="2" charset="-122"/>
                    </a:rPr>
                    <a:t>b, a, c</a:t>
                  </a:r>
                </a:p>
              </p:txBody>
            </p:sp>
            <p:sp>
              <p:nvSpPr>
                <p:cNvPr id="105515" name="Line 47"/>
                <p:cNvSpPr>
                  <a:spLocks noChangeShapeType="1"/>
                </p:cNvSpPr>
                <p:nvPr/>
              </p:nvSpPr>
              <p:spPr bwMode="auto">
                <a:xfrm>
                  <a:off x="1248" y="3072"/>
                  <a:ext cx="0" cy="288"/>
                </a:xfrm>
                <a:prstGeom prst="line">
                  <a:avLst/>
                </a:prstGeom>
                <a:noFill/>
                <a:ln w="38100">
                  <a:solidFill>
                    <a:srgbClr val="B2B2B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5516" name="AutoShape 48"/>
                <p:cNvSpPr>
                  <a:spLocks noChangeArrowheads="1"/>
                </p:cNvSpPr>
                <p:nvPr/>
              </p:nvSpPr>
              <p:spPr bwMode="auto">
                <a:xfrm>
                  <a:off x="864" y="3356"/>
                  <a:ext cx="720" cy="259"/>
                </a:xfrm>
                <a:prstGeom prst="flowChartProcess">
                  <a:avLst/>
                </a:prstGeom>
                <a:solidFill>
                  <a:srgbClr val="FFFFFF"/>
                </a:solidFill>
                <a:ln w="28575">
                  <a:solidFill>
                    <a:srgbClr val="B2B2B2"/>
                  </a:solidFill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200" b="1">
                      <a:solidFill>
                        <a:srgbClr val="B2B2B2"/>
                      </a:solidFill>
                      <a:latin typeface="宋体" pitchFamily="2" charset="-122"/>
                    </a:rPr>
                    <a:t>b, c, a</a:t>
                  </a:r>
                </a:p>
              </p:txBody>
            </p:sp>
            <p:sp>
              <p:nvSpPr>
                <p:cNvPr id="105517" name="AutoShape 49"/>
                <p:cNvSpPr>
                  <a:spLocks noChangeArrowheads="1"/>
                </p:cNvSpPr>
                <p:nvPr/>
              </p:nvSpPr>
              <p:spPr bwMode="auto">
                <a:xfrm>
                  <a:off x="48" y="3345"/>
                  <a:ext cx="719" cy="259"/>
                </a:xfrm>
                <a:prstGeom prst="flowChartProcess">
                  <a:avLst/>
                </a:prstGeom>
                <a:solidFill>
                  <a:srgbClr val="FFFFFF"/>
                </a:solidFill>
                <a:ln w="28575">
                  <a:solidFill>
                    <a:srgbClr val="B2B2B2"/>
                  </a:solidFill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200" b="1">
                      <a:solidFill>
                        <a:srgbClr val="B2B2B2"/>
                      </a:solidFill>
                      <a:latin typeface="宋体" pitchFamily="2" charset="-122"/>
                    </a:rPr>
                    <a:t>c, b, a</a:t>
                  </a:r>
                </a:p>
              </p:txBody>
            </p:sp>
            <p:sp>
              <p:nvSpPr>
                <p:cNvPr id="105518" name="Line 50"/>
                <p:cNvSpPr>
                  <a:spLocks noChangeShapeType="1"/>
                </p:cNvSpPr>
                <p:nvPr/>
              </p:nvSpPr>
              <p:spPr bwMode="auto">
                <a:xfrm>
                  <a:off x="2064" y="2688"/>
                  <a:ext cx="0" cy="672"/>
                </a:xfrm>
                <a:prstGeom prst="line">
                  <a:avLst/>
                </a:prstGeom>
                <a:noFill/>
                <a:ln w="38100">
                  <a:solidFill>
                    <a:srgbClr val="B2B2B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05482" name="Text Box 51"/>
            <p:cNvSpPr txBox="1">
              <a:spLocks noChangeArrowheads="1"/>
            </p:cNvSpPr>
            <p:nvPr/>
          </p:nvSpPr>
          <p:spPr bwMode="auto">
            <a:xfrm>
              <a:off x="2446" y="2139"/>
              <a:ext cx="24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Times New Roman" pitchFamily="18" charset="0"/>
                </a:rPr>
                <a:t>b a</a:t>
              </a:r>
            </a:p>
          </p:txBody>
        </p:sp>
        <p:sp>
          <p:nvSpPr>
            <p:cNvPr id="105483" name="Text Box 52"/>
            <p:cNvSpPr txBox="1">
              <a:spLocks noChangeArrowheads="1"/>
            </p:cNvSpPr>
            <p:nvPr/>
          </p:nvSpPr>
          <p:spPr bwMode="auto">
            <a:xfrm>
              <a:off x="4013" y="2139"/>
              <a:ext cx="24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Times New Roman" pitchFamily="18" charset="0"/>
                </a:rPr>
                <a:t>a b</a:t>
              </a:r>
            </a:p>
          </p:txBody>
        </p:sp>
      </p:grpSp>
      <p:sp>
        <p:nvSpPr>
          <p:cNvPr id="541749" name="Text Box 53"/>
          <p:cNvSpPr txBox="1">
            <a:spLocks noChangeArrowheads="1"/>
          </p:cNvSpPr>
          <p:nvPr/>
        </p:nvSpPr>
        <p:spPr bwMode="auto">
          <a:xfrm>
            <a:off x="763588" y="1809750"/>
            <a:ext cx="5143500" cy="47148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int main()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{ int a, b, c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cout &lt;&lt; " Please input three integer numbers: "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cin  &gt;&gt; a &gt;&gt; b &gt;&gt; c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if  ( a &lt; b 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if  ( b &lt; c )  cout &lt;&lt; a &lt;&lt; b &lt;&lt; c &lt;&lt; endl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else  if  ( a&lt; c )  cout &lt;&lt; a &lt;&lt; c &lt;&lt; b &lt;&lt; endl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        else cout &lt;&lt; c &lt;&lt; a &lt;&lt; b &lt;&lt; endl;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else  if  ( a &lt; c )  cout &lt;&lt; b &lt;&lt; a &lt;&lt; c &lt;&lt; endl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    else  if  ( b &lt; c )  cout &lt;&lt; b &lt;&lt; c &lt;&lt; a &lt;&lt; endl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	  else  cout &lt;&lt; c &lt;&lt; b &lt;&lt; a &lt;&lt; endl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  <p:sp>
        <p:nvSpPr>
          <p:cNvPr id="541750" name="AutoShape 54"/>
          <p:cNvSpPr>
            <a:spLocks noChangeArrowheads="1"/>
          </p:cNvSpPr>
          <p:nvPr/>
        </p:nvSpPr>
        <p:spPr bwMode="auto">
          <a:xfrm>
            <a:off x="5181600" y="1335088"/>
            <a:ext cx="3200400" cy="1371600"/>
          </a:xfrm>
          <a:prstGeom prst="cloudCallout">
            <a:avLst>
              <a:gd name="adj1" fmla="val -81796"/>
              <a:gd name="adj2" fmla="val 146759"/>
            </a:avLst>
          </a:prstGeom>
          <a:gradFill rotWithShape="0">
            <a:gsLst>
              <a:gs pos="0">
                <a:srgbClr val="FFFFFF"/>
              </a:gs>
              <a:gs pos="50000">
                <a:srgbClr val="FFCCFF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anchor="ctr"/>
          <a:lstStyle/>
          <a:p>
            <a:pPr algn="ctr" eaLnBrk="1" hangingPunct="1">
              <a:lnSpc>
                <a:spcPct val="130000"/>
              </a:lnSpc>
              <a:defRPr/>
            </a:pPr>
            <a:r>
              <a:rPr kumimoji="1" lang="zh-CN" altLang="en-US" sz="2000" b="1" i="1">
                <a:solidFill>
                  <a:schemeClr val="accent2"/>
                </a:solidFill>
                <a:latin typeface="Times New Roman" pitchFamily="18" charset="0"/>
              </a:rPr>
              <a:t>注意</a:t>
            </a:r>
          </a:p>
          <a:p>
            <a:pPr algn="ctr" eaLnBrk="1" hangingPunct="1">
              <a:lnSpc>
                <a:spcPct val="130000"/>
              </a:lnSpc>
              <a:defRPr/>
            </a:pPr>
            <a:r>
              <a:rPr kumimoji="1" lang="en-US" altLang="zh-CN" sz="2000" b="1" i="1">
                <a:latin typeface="Times New Roman" pitchFamily="18" charset="0"/>
              </a:rPr>
              <a:t>if – else </a:t>
            </a:r>
            <a:r>
              <a:rPr kumimoji="1" lang="zh-CN" altLang="en-US" sz="2000" b="1" i="1">
                <a:latin typeface="Times New Roman" pitchFamily="18" charset="0"/>
              </a:rPr>
              <a:t>的匹配</a:t>
            </a:r>
          </a:p>
        </p:txBody>
      </p:sp>
      <p:sp>
        <p:nvSpPr>
          <p:cNvPr id="105480" name="Rectangle 5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-26988"/>
            <a:ext cx="1104900" cy="228601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2.1.1  if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4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54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4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54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541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5417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5417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5417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500"/>
                                        <p:tgtEl>
                                          <p:spTgt spid="5417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5417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5417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1" dur="500"/>
                                        <p:tgtEl>
                                          <p:spTgt spid="5417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5" dur="500"/>
                                        <p:tgtEl>
                                          <p:spTgt spid="5417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9" dur="500"/>
                                        <p:tgtEl>
                                          <p:spTgt spid="5417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54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54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1749" grpId="0" build="p" autoUpdateAnimBg="0" advAuto="1000"/>
      <p:bldP spid="541750" grpId="0" animBg="1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498" name="Group 2"/>
          <p:cNvGrpSpPr>
            <a:grpSpLocks/>
          </p:cNvGrpSpPr>
          <p:nvPr/>
        </p:nvGrpSpPr>
        <p:grpSpPr bwMode="auto">
          <a:xfrm>
            <a:off x="2133600" y="1255713"/>
            <a:ext cx="6934200" cy="2365375"/>
            <a:chOff x="1344" y="1102"/>
            <a:chExt cx="4368" cy="1490"/>
          </a:xfrm>
        </p:grpSpPr>
        <p:sp>
          <p:nvSpPr>
            <p:cNvPr id="106504" name="Text Box 3"/>
            <p:cNvSpPr txBox="1">
              <a:spLocks noChangeArrowheads="1"/>
            </p:cNvSpPr>
            <p:nvPr/>
          </p:nvSpPr>
          <p:spPr bwMode="auto">
            <a:xfrm>
              <a:off x="4494" y="2154"/>
              <a:ext cx="285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Times New Roman" pitchFamily="18" charset="0"/>
                </a:rPr>
                <a:t>true</a:t>
              </a:r>
              <a:endParaRPr kumimoji="1" lang="en-US" altLang="zh-CN" sz="1200">
                <a:solidFill>
                  <a:srgbClr val="B2B2B2"/>
                </a:solidFill>
                <a:latin typeface="Times New Roman" pitchFamily="18" charset="0"/>
              </a:endParaRPr>
            </a:p>
          </p:txBody>
        </p:sp>
        <p:sp>
          <p:nvSpPr>
            <p:cNvPr id="106505" name="Text Box 4"/>
            <p:cNvSpPr txBox="1">
              <a:spLocks noChangeArrowheads="1"/>
            </p:cNvSpPr>
            <p:nvPr/>
          </p:nvSpPr>
          <p:spPr bwMode="auto">
            <a:xfrm>
              <a:off x="2954" y="1341"/>
              <a:ext cx="301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Times New Roman" pitchFamily="18" charset="0"/>
                </a:rPr>
                <a:t>false</a:t>
              </a:r>
            </a:p>
          </p:txBody>
        </p:sp>
        <p:sp>
          <p:nvSpPr>
            <p:cNvPr id="106506" name="Text Box 5"/>
            <p:cNvSpPr txBox="1">
              <a:spLocks noChangeArrowheads="1"/>
            </p:cNvSpPr>
            <p:nvPr/>
          </p:nvSpPr>
          <p:spPr bwMode="auto">
            <a:xfrm>
              <a:off x="2915" y="1871"/>
              <a:ext cx="285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Times New Roman" pitchFamily="18" charset="0"/>
                </a:rPr>
                <a:t>true</a:t>
              </a:r>
              <a:endParaRPr kumimoji="1" lang="en-US" altLang="zh-CN" sz="1200">
                <a:solidFill>
                  <a:srgbClr val="B2B2B2"/>
                </a:solidFill>
                <a:latin typeface="Times New Roman" pitchFamily="18" charset="0"/>
              </a:endParaRPr>
            </a:p>
          </p:txBody>
        </p:sp>
        <p:sp>
          <p:nvSpPr>
            <p:cNvPr id="106507" name="Text Box 6"/>
            <p:cNvSpPr txBox="1">
              <a:spLocks noChangeArrowheads="1"/>
            </p:cNvSpPr>
            <p:nvPr/>
          </p:nvSpPr>
          <p:spPr bwMode="auto">
            <a:xfrm>
              <a:off x="3896" y="1347"/>
              <a:ext cx="285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Times New Roman" pitchFamily="18" charset="0"/>
                </a:rPr>
                <a:t>true</a:t>
              </a:r>
              <a:endParaRPr kumimoji="1" lang="en-US" altLang="zh-CN" sz="1200">
                <a:solidFill>
                  <a:srgbClr val="B2B2B2"/>
                </a:solidFill>
                <a:latin typeface="Times New Roman" pitchFamily="18" charset="0"/>
              </a:endParaRPr>
            </a:p>
          </p:txBody>
        </p:sp>
        <p:sp>
          <p:nvSpPr>
            <p:cNvPr id="106508" name="Text Box 7"/>
            <p:cNvSpPr txBox="1">
              <a:spLocks noChangeArrowheads="1"/>
            </p:cNvSpPr>
            <p:nvPr/>
          </p:nvSpPr>
          <p:spPr bwMode="auto">
            <a:xfrm>
              <a:off x="3849" y="1871"/>
              <a:ext cx="285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Times New Roman" pitchFamily="18" charset="0"/>
                </a:rPr>
                <a:t>true</a:t>
              </a:r>
              <a:endParaRPr kumimoji="1" lang="en-US" altLang="zh-CN" sz="1200">
                <a:solidFill>
                  <a:srgbClr val="B2B2B2"/>
                </a:solidFill>
                <a:latin typeface="Times New Roman" pitchFamily="18" charset="0"/>
              </a:endParaRPr>
            </a:p>
          </p:txBody>
        </p:sp>
        <p:sp>
          <p:nvSpPr>
            <p:cNvPr id="106509" name="Text Box 8"/>
            <p:cNvSpPr txBox="1">
              <a:spLocks noChangeArrowheads="1"/>
            </p:cNvSpPr>
            <p:nvPr/>
          </p:nvSpPr>
          <p:spPr bwMode="auto">
            <a:xfrm>
              <a:off x="2275" y="1631"/>
              <a:ext cx="301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Times New Roman" pitchFamily="18" charset="0"/>
                </a:rPr>
                <a:t>false</a:t>
              </a:r>
            </a:p>
          </p:txBody>
        </p:sp>
        <p:sp>
          <p:nvSpPr>
            <p:cNvPr id="106510" name="Text Box 9"/>
            <p:cNvSpPr txBox="1">
              <a:spLocks noChangeArrowheads="1"/>
            </p:cNvSpPr>
            <p:nvPr/>
          </p:nvSpPr>
          <p:spPr bwMode="auto">
            <a:xfrm>
              <a:off x="4513" y="1623"/>
              <a:ext cx="301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Times New Roman" pitchFamily="18" charset="0"/>
                </a:rPr>
                <a:t>false</a:t>
              </a:r>
            </a:p>
          </p:txBody>
        </p:sp>
        <p:sp>
          <p:nvSpPr>
            <p:cNvPr id="106511" name="Text Box 10"/>
            <p:cNvSpPr txBox="1">
              <a:spLocks noChangeArrowheads="1"/>
            </p:cNvSpPr>
            <p:nvPr/>
          </p:nvSpPr>
          <p:spPr bwMode="auto">
            <a:xfrm>
              <a:off x="5149" y="1907"/>
              <a:ext cx="301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Times New Roman" pitchFamily="18" charset="0"/>
                </a:rPr>
                <a:t>false</a:t>
              </a:r>
            </a:p>
          </p:txBody>
        </p:sp>
        <p:sp>
          <p:nvSpPr>
            <p:cNvPr id="106512" name="Text Box 11"/>
            <p:cNvSpPr txBox="1">
              <a:spLocks noChangeArrowheads="1"/>
            </p:cNvSpPr>
            <p:nvPr/>
          </p:nvSpPr>
          <p:spPr bwMode="auto">
            <a:xfrm>
              <a:off x="1676" y="1907"/>
              <a:ext cx="301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Times New Roman" pitchFamily="18" charset="0"/>
                </a:rPr>
                <a:t>false</a:t>
              </a:r>
            </a:p>
          </p:txBody>
        </p:sp>
        <p:sp>
          <p:nvSpPr>
            <p:cNvPr id="106513" name="Text Box 12"/>
            <p:cNvSpPr txBox="1">
              <a:spLocks noChangeArrowheads="1"/>
            </p:cNvSpPr>
            <p:nvPr/>
          </p:nvSpPr>
          <p:spPr bwMode="auto">
            <a:xfrm>
              <a:off x="2282" y="2154"/>
              <a:ext cx="285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Times New Roman" pitchFamily="18" charset="0"/>
                </a:rPr>
                <a:t>true</a:t>
              </a:r>
              <a:endParaRPr kumimoji="1" lang="en-US" altLang="zh-CN" sz="1200">
                <a:solidFill>
                  <a:srgbClr val="B2B2B2"/>
                </a:solidFill>
                <a:latin typeface="Times New Roman" pitchFamily="18" charset="0"/>
              </a:endParaRPr>
            </a:p>
          </p:txBody>
        </p:sp>
        <p:sp>
          <p:nvSpPr>
            <p:cNvPr id="106514" name="AutoShape 13"/>
            <p:cNvSpPr>
              <a:spLocks noChangeArrowheads="1"/>
            </p:cNvSpPr>
            <p:nvPr/>
          </p:nvSpPr>
          <p:spPr bwMode="auto">
            <a:xfrm>
              <a:off x="3151" y="1339"/>
              <a:ext cx="804" cy="306"/>
            </a:xfrm>
            <a:prstGeom prst="flowChartDecision">
              <a:avLst/>
            </a:prstGeom>
            <a:solidFill>
              <a:srgbClr val="FFDDFF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 i="1">
                  <a:solidFill>
                    <a:schemeClr val="accent2"/>
                  </a:solidFill>
                  <a:latin typeface="宋体" pitchFamily="2" charset="-122"/>
                </a:rPr>
                <a:t>a &lt; b ?</a:t>
              </a:r>
            </a:p>
          </p:txBody>
        </p:sp>
        <p:sp>
          <p:nvSpPr>
            <p:cNvPr id="106515" name="AutoShape 14"/>
            <p:cNvSpPr>
              <a:spLocks noChangeArrowheads="1"/>
            </p:cNvSpPr>
            <p:nvPr/>
          </p:nvSpPr>
          <p:spPr bwMode="auto">
            <a:xfrm>
              <a:off x="3747" y="1619"/>
              <a:ext cx="804" cy="307"/>
            </a:xfrm>
            <a:prstGeom prst="flowChartDecision">
              <a:avLst/>
            </a:prstGeom>
            <a:solidFill>
              <a:srgbClr val="FFFFFF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宋体" pitchFamily="2" charset="-122"/>
                </a:rPr>
                <a:t>b &lt; c ?</a:t>
              </a:r>
              <a:endParaRPr kumimoji="1" lang="en-US" altLang="zh-CN" sz="1200">
                <a:solidFill>
                  <a:srgbClr val="B2B2B2"/>
                </a:solidFill>
                <a:latin typeface="Times New Roman" pitchFamily="18" charset="0"/>
              </a:endParaRPr>
            </a:p>
          </p:txBody>
        </p:sp>
        <p:sp>
          <p:nvSpPr>
            <p:cNvPr id="106516" name="Line 15"/>
            <p:cNvSpPr>
              <a:spLocks noChangeShapeType="1"/>
            </p:cNvSpPr>
            <p:nvPr/>
          </p:nvSpPr>
          <p:spPr bwMode="auto">
            <a:xfrm>
              <a:off x="3950" y="1491"/>
              <a:ext cx="231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6517" name="Line 16"/>
            <p:cNvSpPr>
              <a:spLocks noChangeShapeType="1"/>
            </p:cNvSpPr>
            <p:nvPr/>
          </p:nvSpPr>
          <p:spPr bwMode="auto">
            <a:xfrm>
              <a:off x="4160" y="1491"/>
              <a:ext cx="0" cy="142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6518" name="AutoShape 17"/>
            <p:cNvSpPr>
              <a:spLocks noChangeArrowheads="1"/>
            </p:cNvSpPr>
            <p:nvPr/>
          </p:nvSpPr>
          <p:spPr bwMode="auto">
            <a:xfrm>
              <a:off x="4372" y="1903"/>
              <a:ext cx="804" cy="307"/>
            </a:xfrm>
            <a:prstGeom prst="flowChartDecision">
              <a:avLst/>
            </a:prstGeom>
            <a:solidFill>
              <a:srgbClr val="FFFFFF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宋体" pitchFamily="2" charset="-122"/>
                </a:rPr>
                <a:t>a &lt; c ?</a:t>
              </a:r>
              <a:endParaRPr kumimoji="1" lang="en-US" altLang="zh-CN" sz="1200">
                <a:solidFill>
                  <a:srgbClr val="B2B2B2"/>
                </a:solidFill>
                <a:latin typeface="Times New Roman" pitchFamily="18" charset="0"/>
              </a:endParaRPr>
            </a:p>
          </p:txBody>
        </p:sp>
        <p:sp>
          <p:nvSpPr>
            <p:cNvPr id="106519" name="Line 18"/>
            <p:cNvSpPr>
              <a:spLocks noChangeShapeType="1"/>
            </p:cNvSpPr>
            <p:nvPr/>
          </p:nvSpPr>
          <p:spPr bwMode="auto">
            <a:xfrm>
              <a:off x="4779" y="1767"/>
              <a:ext cx="0" cy="15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6520" name="AutoShape 19"/>
            <p:cNvSpPr>
              <a:spLocks noChangeArrowheads="1"/>
            </p:cNvSpPr>
            <p:nvPr/>
          </p:nvSpPr>
          <p:spPr bwMode="auto">
            <a:xfrm>
              <a:off x="5153" y="2401"/>
              <a:ext cx="559" cy="191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宋体" pitchFamily="2" charset="-122"/>
                </a:rPr>
                <a:t>c, a, b</a:t>
              </a:r>
              <a:endParaRPr kumimoji="1" lang="en-US" altLang="zh-CN" sz="1200">
                <a:solidFill>
                  <a:srgbClr val="B2B2B2"/>
                </a:solidFill>
                <a:latin typeface="Times New Roman" pitchFamily="18" charset="0"/>
              </a:endParaRPr>
            </a:p>
          </p:txBody>
        </p:sp>
        <p:sp>
          <p:nvSpPr>
            <p:cNvPr id="106521" name="AutoShape 20"/>
            <p:cNvSpPr>
              <a:spLocks noChangeArrowheads="1"/>
            </p:cNvSpPr>
            <p:nvPr/>
          </p:nvSpPr>
          <p:spPr bwMode="auto">
            <a:xfrm>
              <a:off x="4517" y="2401"/>
              <a:ext cx="560" cy="191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宋体" pitchFamily="2" charset="-122"/>
                </a:rPr>
                <a:t>a, c, b</a:t>
              </a:r>
            </a:p>
          </p:txBody>
        </p:sp>
        <p:sp>
          <p:nvSpPr>
            <p:cNvPr id="106522" name="Line 21"/>
            <p:cNvSpPr>
              <a:spLocks noChangeShapeType="1"/>
            </p:cNvSpPr>
            <p:nvPr/>
          </p:nvSpPr>
          <p:spPr bwMode="auto">
            <a:xfrm>
              <a:off x="3547" y="1102"/>
              <a:ext cx="0" cy="248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6523" name="AutoShape 22"/>
            <p:cNvSpPr>
              <a:spLocks noChangeArrowheads="1"/>
            </p:cNvSpPr>
            <p:nvPr/>
          </p:nvSpPr>
          <p:spPr bwMode="auto">
            <a:xfrm>
              <a:off x="3875" y="2401"/>
              <a:ext cx="560" cy="191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宋体" pitchFamily="2" charset="-122"/>
                </a:rPr>
                <a:t>a, b, c</a:t>
              </a:r>
              <a:endParaRPr kumimoji="1" lang="en-US" altLang="zh-CN" sz="1200">
                <a:solidFill>
                  <a:srgbClr val="B2B2B2"/>
                </a:solidFill>
                <a:latin typeface="Times New Roman" pitchFamily="18" charset="0"/>
              </a:endParaRPr>
            </a:p>
          </p:txBody>
        </p:sp>
        <p:sp>
          <p:nvSpPr>
            <p:cNvPr id="106524" name="Line 23"/>
            <p:cNvSpPr>
              <a:spLocks noChangeShapeType="1"/>
            </p:cNvSpPr>
            <p:nvPr/>
          </p:nvSpPr>
          <p:spPr bwMode="auto">
            <a:xfrm>
              <a:off x="4145" y="1916"/>
              <a:ext cx="0" cy="495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6525" name="Line 24"/>
            <p:cNvSpPr>
              <a:spLocks noChangeShapeType="1"/>
            </p:cNvSpPr>
            <p:nvPr/>
          </p:nvSpPr>
          <p:spPr bwMode="auto">
            <a:xfrm>
              <a:off x="5451" y="2057"/>
              <a:ext cx="0" cy="368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6526" name="Line 25"/>
            <p:cNvSpPr>
              <a:spLocks noChangeShapeType="1"/>
            </p:cNvSpPr>
            <p:nvPr/>
          </p:nvSpPr>
          <p:spPr bwMode="auto">
            <a:xfrm>
              <a:off x="4779" y="2198"/>
              <a:ext cx="0" cy="213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6527" name="Line 26"/>
            <p:cNvSpPr>
              <a:spLocks noChangeShapeType="1"/>
            </p:cNvSpPr>
            <p:nvPr/>
          </p:nvSpPr>
          <p:spPr bwMode="auto">
            <a:xfrm>
              <a:off x="4555" y="1774"/>
              <a:ext cx="22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6528" name="Line 27"/>
            <p:cNvSpPr>
              <a:spLocks noChangeShapeType="1"/>
            </p:cNvSpPr>
            <p:nvPr/>
          </p:nvSpPr>
          <p:spPr bwMode="auto">
            <a:xfrm>
              <a:off x="5189" y="2057"/>
              <a:ext cx="262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6529" name="Line 28"/>
            <p:cNvSpPr>
              <a:spLocks noChangeShapeType="1"/>
            </p:cNvSpPr>
            <p:nvPr/>
          </p:nvSpPr>
          <p:spPr bwMode="auto">
            <a:xfrm>
              <a:off x="2912" y="1484"/>
              <a:ext cx="232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6530" name="Line 29"/>
            <p:cNvSpPr>
              <a:spLocks noChangeShapeType="1"/>
            </p:cNvSpPr>
            <p:nvPr/>
          </p:nvSpPr>
          <p:spPr bwMode="auto">
            <a:xfrm>
              <a:off x="2912" y="1484"/>
              <a:ext cx="0" cy="141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6531" name="AutoShape 30"/>
            <p:cNvSpPr>
              <a:spLocks noChangeArrowheads="1"/>
            </p:cNvSpPr>
            <p:nvPr/>
          </p:nvSpPr>
          <p:spPr bwMode="auto">
            <a:xfrm>
              <a:off x="2507" y="1614"/>
              <a:ext cx="804" cy="307"/>
            </a:xfrm>
            <a:prstGeom prst="flowChartDecision">
              <a:avLst/>
            </a:prstGeom>
            <a:solidFill>
              <a:srgbClr val="FFFFFF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宋体" pitchFamily="2" charset="-122"/>
                </a:rPr>
                <a:t>a &lt; c ?</a:t>
              </a:r>
              <a:endParaRPr kumimoji="1" lang="en-US" altLang="zh-CN" sz="1200">
                <a:solidFill>
                  <a:srgbClr val="B2B2B2"/>
                </a:solidFill>
                <a:latin typeface="Times New Roman" pitchFamily="18" charset="0"/>
              </a:endParaRPr>
            </a:p>
          </p:txBody>
        </p:sp>
        <p:sp>
          <p:nvSpPr>
            <p:cNvPr id="106532" name="Line 31"/>
            <p:cNvSpPr>
              <a:spLocks noChangeShapeType="1"/>
            </p:cNvSpPr>
            <p:nvPr/>
          </p:nvSpPr>
          <p:spPr bwMode="auto">
            <a:xfrm>
              <a:off x="2287" y="1767"/>
              <a:ext cx="232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6533" name="Line 32"/>
            <p:cNvSpPr>
              <a:spLocks noChangeShapeType="1"/>
            </p:cNvSpPr>
            <p:nvPr/>
          </p:nvSpPr>
          <p:spPr bwMode="auto">
            <a:xfrm>
              <a:off x="2287" y="1767"/>
              <a:ext cx="0" cy="141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6534" name="AutoShape 33"/>
            <p:cNvSpPr>
              <a:spLocks noChangeArrowheads="1"/>
            </p:cNvSpPr>
            <p:nvPr/>
          </p:nvSpPr>
          <p:spPr bwMode="auto">
            <a:xfrm>
              <a:off x="1883" y="1897"/>
              <a:ext cx="804" cy="307"/>
            </a:xfrm>
            <a:prstGeom prst="flowChartDecision">
              <a:avLst/>
            </a:prstGeom>
            <a:solidFill>
              <a:srgbClr val="FFFFFF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宋体" pitchFamily="2" charset="-122"/>
                </a:rPr>
                <a:t>b &lt; c ?</a:t>
              </a:r>
              <a:endParaRPr kumimoji="1" lang="en-US" altLang="zh-CN" sz="1200">
                <a:solidFill>
                  <a:srgbClr val="B2B2B2"/>
                </a:solidFill>
                <a:latin typeface="Times New Roman" pitchFamily="18" charset="0"/>
              </a:endParaRPr>
            </a:p>
          </p:txBody>
        </p:sp>
        <p:sp>
          <p:nvSpPr>
            <p:cNvPr id="106535" name="Line 34"/>
            <p:cNvSpPr>
              <a:spLocks noChangeShapeType="1"/>
            </p:cNvSpPr>
            <p:nvPr/>
          </p:nvSpPr>
          <p:spPr bwMode="auto">
            <a:xfrm>
              <a:off x="1643" y="2050"/>
              <a:ext cx="261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6536" name="Line 35"/>
            <p:cNvSpPr>
              <a:spLocks noChangeShapeType="1"/>
            </p:cNvSpPr>
            <p:nvPr/>
          </p:nvSpPr>
          <p:spPr bwMode="auto">
            <a:xfrm>
              <a:off x="1643" y="2050"/>
              <a:ext cx="0" cy="367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6537" name="AutoShape 36"/>
            <p:cNvSpPr>
              <a:spLocks noChangeArrowheads="1"/>
            </p:cNvSpPr>
            <p:nvPr/>
          </p:nvSpPr>
          <p:spPr bwMode="auto">
            <a:xfrm>
              <a:off x="2646" y="2392"/>
              <a:ext cx="560" cy="191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宋体" pitchFamily="2" charset="-122"/>
                </a:rPr>
                <a:t>b, a, c</a:t>
              </a:r>
            </a:p>
          </p:txBody>
        </p:sp>
        <p:sp>
          <p:nvSpPr>
            <p:cNvPr id="106538" name="Line 37"/>
            <p:cNvSpPr>
              <a:spLocks noChangeShapeType="1"/>
            </p:cNvSpPr>
            <p:nvPr/>
          </p:nvSpPr>
          <p:spPr bwMode="auto">
            <a:xfrm>
              <a:off x="2277" y="2191"/>
              <a:ext cx="0" cy="212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6539" name="AutoShape 38"/>
            <p:cNvSpPr>
              <a:spLocks noChangeArrowheads="1"/>
            </p:cNvSpPr>
            <p:nvPr/>
          </p:nvSpPr>
          <p:spPr bwMode="auto">
            <a:xfrm>
              <a:off x="1979" y="2400"/>
              <a:ext cx="560" cy="191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宋体" pitchFamily="2" charset="-122"/>
                </a:rPr>
                <a:t>b, c, a</a:t>
              </a:r>
            </a:p>
          </p:txBody>
        </p:sp>
        <p:sp>
          <p:nvSpPr>
            <p:cNvPr id="106540" name="AutoShape 39"/>
            <p:cNvSpPr>
              <a:spLocks noChangeArrowheads="1"/>
            </p:cNvSpPr>
            <p:nvPr/>
          </p:nvSpPr>
          <p:spPr bwMode="auto">
            <a:xfrm>
              <a:off x="1344" y="2392"/>
              <a:ext cx="559" cy="191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宋体" pitchFamily="2" charset="-122"/>
                </a:rPr>
                <a:t>c, b, a</a:t>
              </a:r>
            </a:p>
          </p:txBody>
        </p:sp>
        <p:sp>
          <p:nvSpPr>
            <p:cNvPr id="106541" name="Line 40"/>
            <p:cNvSpPr>
              <a:spLocks noChangeShapeType="1"/>
            </p:cNvSpPr>
            <p:nvPr/>
          </p:nvSpPr>
          <p:spPr bwMode="auto">
            <a:xfrm>
              <a:off x="2912" y="1908"/>
              <a:ext cx="0" cy="495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6542" name="Text Box 41"/>
            <p:cNvSpPr txBox="1">
              <a:spLocks noChangeArrowheads="1"/>
            </p:cNvSpPr>
            <p:nvPr/>
          </p:nvSpPr>
          <p:spPr bwMode="auto">
            <a:xfrm>
              <a:off x="2638" y="1378"/>
              <a:ext cx="24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Times New Roman" pitchFamily="18" charset="0"/>
                </a:rPr>
                <a:t>b a</a:t>
              </a:r>
            </a:p>
          </p:txBody>
        </p:sp>
        <p:sp>
          <p:nvSpPr>
            <p:cNvPr id="106543" name="Text Box 42"/>
            <p:cNvSpPr txBox="1">
              <a:spLocks noChangeArrowheads="1"/>
            </p:cNvSpPr>
            <p:nvPr/>
          </p:nvSpPr>
          <p:spPr bwMode="auto">
            <a:xfrm>
              <a:off x="4205" y="1378"/>
              <a:ext cx="24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Times New Roman" pitchFamily="18" charset="0"/>
                </a:rPr>
                <a:t>a b</a:t>
              </a:r>
            </a:p>
          </p:txBody>
        </p:sp>
      </p:grpSp>
      <p:sp>
        <p:nvSpPr>
          <p:cNvPr id="106499" name="Rectangle 46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2.1.1  if 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106500" name="Text Box 47"/>
          <p:cNvSpPr txBox="1">
            <a:spLocks noChangeArrowheads="1"/>
          </p:cNvSpPr>
          <p:nvPr/>
        </p:nvSpPr>
        <p:spPr bwMode="auto">
          <a:xfrm>
            <a:off x="457200" y="908050"/>
            <a:ext cx="5408613" cy="3968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2-2</a:t>
            </a:r>
            <a:r>
              <a:rPr kumimoji="1" lang="en-US" altLang="zh-CN" sz="2000" b="1">
                <a:latin typeface="Times New Roman" pitchFamily="18" charset="0"/>
              </a:rPr>
              <a:t>    </a:t>
            </a:r>
            <a:r>
              <a:rPr kumimoji="1" lang="zh-CN" altLang="en-US" sz="2000" b="1">
                <a:latin typeface="Times New Roman" pitchFamily="18" charset="0"/>
              </a:rPr>
              <a:t>输入三个整数，按从小到大顺序输出。</a:t>
            </a:r>
          </a:p>
        </p:txBody>
      </p:sp>
      <p:sp>
        <p:nvSpPr>
          <p:cNvPr id="106501" name="Text Box 48"/>
          <p:cNvSpPr txBox="1">
            <a:spLocks noChangeArrowheads="1"/>
          </p:cNvSpPr>
          <p:nvPr/>
        </p:nvSpPr>
        <p:spPr bwMode="auto">
          <a:xfrm>
            <a:off x="457200" y="1393825"/>
            <a:ext cx="2847975" cy="457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zh-CN" altLang="zh-CN" sz="2000" b="1" i="1">
                <a:latin typeface="宋体" pitchFamily="2" charset="-122"/>
              </a:rPr>
              <a:t>解法二  </a:t>
            </a:r>
            <a:r>
              <a:rPr kumimoji="1" lang="zh-CN" altLang="zh-CN" sz="2000" b="1">
                <a:latin typeface="宋体" pitchFamily="2" charset="-122"/>
              </a:rPr>
              <a:t>改变输出顺序:</a:t>
            </a:r>
          </a:p>
        </p:txBody>
      </p:sp>
      <p:sp>
        <p:nvSpPr>
          <p:cNvPr id="542769" name="Text Box 49"/>
          <p:cNvSpPr txBox="1">
            <a:spLocks noChangeArrowheads="1"/>
          </p:cNvSpPr>
          <p:nvPr/>
        </p:nvSpPr>
        <p:spPr bwMode="auto">
          <a:xfrm>
            <a:off x="763588" y="1809750"/>
            <a:ext cx="5143500" cy="47148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int main()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{ int a, b, c 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cout &lt;&lt; " Please input three integer numbers: " 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cin  &gt;&gt; a &gt;&gt; b &gt;&gt; c 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</a:t>
            </a:r>
            <a:r>
              <a:rPr kumimoji="1" lang="en-US" altLang="zh-CN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if</a:t>
            </a:r>
            <a:r>
              <a:rPr kumimoji="1" lang="en-US" altLang="zh-CN" b="1" i="1">
                <a:solidFill>
                  <a:schemeClr val="accent2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1" lang="en-US" altLang="zh-CN" b="1">
                <a:latin typeface="Times New Roman" pitchFamily="18" charset="0"/>
              </a:rPr>
              <a:t> ( a &lt; b )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   if  ( b &lt; c )  cout &lt;&lt; a &lt;&lt; b &lt;&lt; c &lt;&lt; endl 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   else  if  ( a&lt; c )  cout &lt;&lt; a &lt;&lt; c &lt;&lt; b &lt;&lt; endl 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           else cout &lt;&lt; c &lt;&lt; a &lt;&lt; b &lt;&lt; endl;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</a:t>
            </a:r>
            <a:r>
              <a:rPr kumimoji="1" lang="en-US" altLang="zh-CN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else</a:t>
            </a:r>
            <a:r>
              <a:rPr kumimoji="1" lang="en-US" altLang="zh-CN" b="1">
                <a:latin typeface="Times New Roman" pitchFamily="18" charset="0"/>
              </a:rPr>
              <a:t>  if  ( a &lt; c )  cout &lt;&lt; b &lt;&lt; a &lt;&lt; c &lt;&lt; endl 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       else  if  ( b &lt; c )  cout &lt;&lt; b &lt;&lt; c &lt;&lt; a &lt;&lt; endl 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	  else  cout &lt;&lt; c &lt;&lt; b &lt;&lt; a &lt;&lt; endl 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  <p:sp>
        <p:nvSpPr>
          <p:cNvPr id="106503" name="Rectangle 5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-26988"/>
            <a:ext cx="1104900" cy="228601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2.1.1  if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522" name="Group 2"/>
          <p:cNvGrpSpPr>
            <a:grpSpLocks/>
          </p:cNvGrpSpPr>
          <p:nvPr/>
        </p:nvGrpSpPr>
        <p:grpSpPr bwMode="auto">
          <a:xfrm>
            <a:off x="2133600" y="1255713"/>
            <a:ext cx="6934200" cy="2365375"/>
            <a:chOff x="1344" y="1102"/>
            <a:chExt cx="4368" cy="1490"/>
          </a:xfrm>
        </p:grpSpPr>
        <p:sp>
          <p:nvSpPr>
            <p:cNvPr id="107528" name="Text Box 3"/>
            <p:cNvSpPr txBox="1">
              <a:spLocks noChangeArrowheads="1"/>
            </p:cNvSpPr>
            <p:nvPr/>
          </p:nvSpPr>
          <p:spPr bwMode="auto">
            <a:xfrm>
              <a:off x="4494" y="2154"/>
              <a:ext cx="285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Times New Roman" pitchFamily="18" charset="0"/>
                </a:rPr>
                <a:t>true</a:t>
              </a:r>
              <a:endParaRPr kumimoji="1" lang="en-US" altLang="zh-CN" sz="1200">
                <a:solidFill>
                  <a:srgbClr val="B2B2B2"/>
                </a:solidFill>
                <a:latin typeface="Times New Roman" pitchFamily="18" charset="0"/>
              </a:endParaRPr>
            </a:p>
          </p:txBody>
        </p:sp>
        <p:sp>
          <p:nvSpPr>
            <p:cNvPr id="107529" name="Text Box 4"/>
            <p:cNvSpPr txBox="1">
              <a:spLocks noChangeArrowheads="1"/>
            </p:cNvSpPr>
            <p:nvPr/>
          </p:nvSpPr>
          <p:spPr bwMode="auto">
            <a:xfrm>
              <a:off x="2954" y="1341"/>
              <a:ext cx="301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Times New Roman" pitchFamily="18" charset="0"/>
                </a:rPr>
                <a:t>false</a:t>
              </a:r>
            </a:p>
          </p:txBody>
        </p:sp>
        <p:sp>
          <p:nvSpPr>
            <p:cNvPr id="107530" name="Text Box 5"/>
            <p:cNvSpPr txBox="1">
              <a:spLocks noChangeArrowheads="1"/>
            </p:cNvSpPr>
            <p:nvPr/>
          </p:nvSpPr>
          <p:spPr bwMode="auto">
            <a:xfrm>
              <a:off x="2915" y="1871"/>
              <a:ext cx="285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Times New Roman" pitchFamily="18" charset="0"/>
                </a:rPr>
                <a:t>true</a:t>
              </a:r>
              <a:endParaRPr kumimoji="1" lang="en-US" altLang="zh-CN" sz="1200">
                <a:solidFill>
                  <a:srgbClr val="B2B2B2"/>
                </a:solidFill>
                <a:latin typeface="Times New Roman" pitchFamily="18" charset="0"/>
              </a:endParaRPr>
            </a:p>
          </p:txBody>
        </p:sp>
        <p:sp>
          <p:nvSpPr>
            <p:cNvPr id="107531" name="Text Box 6"/>
            <p:cNvSpPr txBox="1">
              <a:spLocks noChangeArrowheads="1"/>
            </p:cNvSpPr>
            <p:nvPr/>
          </p:nvSpPr>
          <p:spPr bwMode="auto">
            <a:xfrm>
              <a:off x="3896" y="1347"/>
              <a:ext cx="285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Times New Roman" pitchFamily="18" charset="0"/>
                </a:rPr>
                <a:t>true</a:t>
              </a:r>
              <a:endParaRPr kumimoji="1" lang="en-US" altLang="zh-CN" sz="1200">
                <a:solidFill>
                  <a:srgbClr val="B2B2B2"/>
                </a:solidFill>
                <a:latin typeface="Times New Roman" pitchFamily="18" charset="0"/>
              </a:endParaRPr>
            </a:p>
          </p:txBody>
        </p:sp>
        <p:sp>
          <p:nvSpPr>
            <p:cNvPr id="107532" name="Text Box 7"/>
            <p:cNvSpPr txBox="1">
              <a:spLocks noChangeArrowheads="1"/>
            </p:cNvSpPr>
            <p:nvPr/>
          </p:nvSpPr>
          <p:spPr bwMode="auto">
            <a:xfrm>
              <a:off x="3849" y="1871"/>
              <a:ext cx="285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Times New Roman" pitchFamily="18" charset="0"/>
                </a:rPr>
                <a:t>true</a:t>
              </a:r>
              <a:endParaRPr kumimoji="1" lang="en-US" altLang="zh-CN" sz="1200">
                <a:solidFill>
                  <a:srgbClr val="B2B2B2"/>
                </a:solidFill>
                <a:latin typeface="Times New Roman" pitchFamily="18" charset="0"/>
              </a:endParaRPr>
            </a:p>
          </p:txBody>
        </p:sp>
        <p:sp>
          <p:nvSpPr>
            <p:cNvPr id="107533" name="Text Box 8"/>
            <p:cNvSpPr txBox="1">
              <a:spLocks noChangeArrowheads="1"/>
            </p:cNvSpPr>
            <p:nvPr/>
          </p:nvSpPr>
          <p:spPr bwMode="auto">
            <a:xfrm>
              <a:off x="2275" y="1631"/>
              <a:ext cx="301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Times New Roman" pitchFamily="18" charset="0"/>
                </a:rPr>
                <a:t>false</a:t>
              </a:r>
            </a:p>
          </p:txBody>
        </p:sp>
        <p:sp>
          <p:nvSpPr>
            <p:cNvPr id="107534" name="Text Box 9"/>
            <p:cNvSpPr txBox="1">
              <a:spLocks noChangeArrowheads="1"/>
            </p:cNvSpPr>
            <p:nvPr/>
          </p:nvSpPr>
          <p:spPr bwMode="auto">
            <a:xfrm>
              <a:off x="4513" y="1623"/>
              <a:ext cx="301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Times New Roman" pitchFamily="18" charset="0"/>
                </a:rPr>
                <a:t>false</a:t>
              </a:r>
            </a:p>
          </p:txBody>
        </p:sp>
        <p:sp>
          <p:nvSpPr>
            <p:cNvPr id="107535" name="Text Box 10"/>
            <p:cNvSpPr txBox="1">
              <a:spLocks noChangeArrowheads="1"/>
            </p:cNvSpPr>
            <p:nvPr/>
          </p:nvSpPr>
          <p:spPr bwMode="auto">
            <a:xfrm>
              <a:off x="5149" y="1907"/>
              <a:ext cx="301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Times New Roman" pitchFamily="18" charset="0"/>
                </a:rPr>
                <a:t>false</a:t>
              </a:r>
            </a:p>
          </p:txBody>
        </p:sp>
        <p:sp>
          <p:nvSpPr>
            <p:cNvPr id="107536" name="Text Box 11"/>
            <p:cNvSpPr txBox="1">
              <a:spLocks noChangeArrowheads="1"/>
            </p:cNvSpPr>
            <p:nvPr/>
          </p:nvSpPr>
          <p:spPr bwMode="auto">
            <a:xfrm>
              <a:off x="1676" y="1907"/>
              <a:ext cx="301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Times New Roman" pitchFamily="18" charset="0"/>
                </a:rPr>
                <a:t>false</a:t>
              </a:r>
            </a:p>
          </p:txBody>
        </p:sp>
        <p:sp>
          <p:nvSpPr>
            <p:cNvPr id="107537" name="Text Box 12"/>
            <p:cNvSpPr txBox="1">
              <a:spLocks noChangeArrowheads="1"/>
            </p:cNvSpPr>
            <p:nvPr/>
          </p:nvSpPr>
          <p:spPr bwMode="auto">
            <a:xfrm>
              <a:off x="2282" y="2154"/>
              <a:ext cx="285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Times New Roman" pitchFamily="18" charset="0"/>
                </a:rPr>
                <a:t>true</a:t>
              </a:r>
              <a:endParaRPr kumimoji="1" lang="en-US" altLang="zh-CN" sz="1200">
                <a:solidFill>
                  <a:srgbClr val="B2B2B2"/>
                </a:solidFill>
                <a:latin typeface="Times New Roman" pitchFamily="18" charset="0"/>
              </a:endParaRPr>
            </a:p>
          </p:txBody>
        </p:sp>
        <p:sp>
          <p:nvSpPr>
            <p:cNvPr id="107538" name="AutoShape 13"/>
            <p:cNvSpPr>
              <a:spLocks noChangeArrowheads="1"/>
            </p:cNvSpPr>
            <p:nvPr/>
          </p:nvSpPr>
          <p:spPr bwMode="auto">
            <a:xfrm>
              <a:off x="3151" y="1339"/>
              <a:ext cx="804" cy="306"/>
            </a:xfrm>
            <a:prstGeom prst="flowChartDecision">
              <a:avLst/>
            </a:prstGeom>
            <a:solidFill>
              <a:srgbClr val="FFDDFF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 i="1">
                  <a:solidFill>
                    <a:schemeClr val="accent2"/>
                  </a:solidFill>
                  <a:latin typeface="宋体" pitchFamily="2" charset="-122"/>
                </a:rPr>
                <a:t>a &lt; b ?</a:t>
              </a:r>
            </a:p>
          </p:txBody>
        </p:sp>
        <p:sp>
          <p:nvSpPr>
            <p:cNvPr id="107539" name="AutoShape 14"/>
            <p:cNvSpPr>
              <a:spLocks noChangeArrowheads="1"/>
            </p:cNvSpPr>
            <p:nvPr/>
          </p:nvSpPr>
          <p:spPr bwMode="auto">
            <a:xfrm>
              <a:off x="3748" y="1619"/>
              <a:ext cx="804" cy="306"/>
            </a:xfrm>
            <a:prstGeom prst="flowChartDecision">
              <a:avLst/>
            </a:prstGeom>
            <a:solidFill>
              <a:srgbClr val="CCECFF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 i="1">
                  <a:solidFill>
                    <a:srgbClr val="0000FF"/>
                  </a:solidFill>
                  <a:latin typeface="宋体" pitchFamily="2" charset="-122"/>
                </a:rPr>
                <a:t>b &lt; c ?</a:t>
              </a:r>
              <a:endParaRPr kumimoji="1" lang="en-US" altLang="zh-CN" sz="1200" b="1" i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07540" name="Line 15"/>
            <p:cNvSpPr>
              <a:spLocks noChangeShapeType="1"/>
            </p:cNvSpPr>
            <p:nvPr/>
          </p:nvSpPr>
          <p:spPr bwMode="auto">
            <a:xfrm>
              <a:off x="3950" y="1491"/>
              <a:ext cx="231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7541" name="Line 16"/>
            <p:cNvSpPr>
              <a:spLocks noChangeShapeType="1"/>
            </p:cNvSpPr>
            <p:nvPr/>
          </p:nvSpPr>
          <p:spPr bwMode="auto">
            <a:xfrm>
              <a:off x="4160" y="1491"/>
              <a:ext cx="0" cy="142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7542" name="AutoShape 17"/>
            <p:cNvSpPr>
              <a:spLocks noChangeArrowheads="1"/>
            </p:cNvSpPr>
            <p:nvPr/>
          </p:nvSpPr>
          <p:spPr bwMode="auto">
            <a:xfrm>
              <a:off x="4372" y="1903"/>
              <a:ext cx="804" cy="307"/>
            </a:xfrm>
            <a:prstGeom prst="flowChartDecision">
              <a:avLst/>
            </a:prstGeom>
            <a:solidFill>
              <a:srgbClr val="FFFFFF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宋体" pitchFamily="2" charset="-122"/>
                </a:rPr>
                <a:t>a &lt; c ?</a:t>
              </a:r>
              <a:endParaRPr kumimoji="1" lang="en-US" altLang="zh-CN" sz="1200">
                <a:solidFill>
                  <a:srgbClr val="B2B2B2"/>
                </a:solidFill>
                <a:latin typeface="Times New Roman" pitchFamily="18" charset="0"/>
              </a:endParaRPr>
            </a:p>
          </p:txBody>
        </p:sp>
        <p:sp>
          <p:nvSpPr>
            <p:cNvPr id="107543" name="Line 18"/>
            <p:cNvSpPr>
              <a:spLocks noChangeShapeType="1"/>
            </p:cNvSpPr>
            <p:nvPr/>
          </p:nvSpPr>
          <p:spPr bwMode="auto">
            <a:xfrm>
              <a:off x="4779" y="1767"/>
              <a:ext cx="0" cy="15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7544" name="AutoShape 19"/>
            <p:cNvSpPr>
              <a:spLocks noChangeArrowheads="1"/>
            </p:cNvSpPr>
            <p:nvPr/>
          </p:nvSpPr>
          <p:spPr bwMode="auto">
            <a:xfrm>
              <a:off x="5153" y="2401"/>
              <a:ext cx="559" cy="191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宋体" pitchFamily="2" charset="-122"/>
                </a:rPr>
                <a:t>c, a, b</a:t>
              </a:r>
              <a:endParaRPr kumimoji="1" lang="en-US" altLang="zh-CN" sz="1200">
                <a:solidFill>
                  <a:srgbClr val="B2B2B2"/>
                </a:solidFill>
                <a:latin typeface="Times New Roman" pitchFamily="18" charset="0"/>
              </a:endParaRPr>
            </a:p>
          </p:txBody>
        </p:sp>
        <p:sp>
          <p:nvSpPr>
            <p:cNvPr id="107545" name="AutoShape 20"/>
            <p:cNvSpPr>
              <a:spLocks noChangeArrowheads="1"/>
            </p:cNvSpPr>
            <p:nvPr/>
          </p:nvSpPr>
          <p:spPr bwMode="auto">
            <a:xfrm>
              <a:off x="4517" y="2401"/>
              <a:ext cx="560" cy="191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宋体" pitchFamily="2" charset="-122"/>
                </a:rPr>
                <a:t>a, c, b</a:t>
              </a:r>
            </a:p>
          </p:txBody>
        </p:sp>
        <p:sp>
          <p:nvSpPr>
            <p:cNvPr id="107546" name="Line 21"/>
            <p:cNvSpPr>
              <a:spLocks noChangeShapeType="1"/>
            </p:cNvSpPr>
            <p:nvPr/>
          </p:nvSpPr>
          <p:spPr bwMode="auto">
            <a:xfrm>
              <a:off x="3547" y="1102"/>
              <a:ext cx="0" cy="248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7547" name="AutoShape 22"/>
            <p:cNvSpPr>
              <a:spLocks noChangeArrowheads="1"/>
            </p:cNvSpPr>
            <p:nvPr/>
          </p:nvSpPr>
          <p:spPr bwMode="auto">
            <a:xfrm>
              <a:off x="3875" y="2401"/>
              <a:ext cx="560" cy="191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宋体" pitchFamily="2" charset="-122"/>
                </a:rPr>
                <a:t>a, b, c</a:t>
              </a:r>
              <a:endParaRPr kumimoji="1" lang="en-US" altLang="zh-CN" sz="1200">
                <a:solidFill>
                  <a:srgbClr val="B2B2B2"/>
                </a:solidFill>
                <a:latin typeface="Times New Roman" pitchFamily="18" charset="0"/>
              </a:endParaRPr>
            </a:p>
          </p:txBody>
        </p:sp>
        <p:sp>
          <p:nvSpPr>
            <p:cNvPr id="107548" name="Line 23"/>
            <p:cNvSpPr>
              <a:spLocks noChangeShapeType="1"/>
            </p:cNvSpPr>
            <p:nvPr/>
          </p:nvSpPr>
          <p:spPr bwMode="auto">
            <a:xfrm>
              <a:off x="4145" y="1916"/>
              <a:ext cx="0" cy="495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7549" name="Line 24"/>
            <p:cNvSpPr>
              <a:spLocks noChangeShapeType="1"/>
            </p:cNvSpPr>
            <p:nvPr/>
          </p:nvSpPr>
          <p:spPr bwMode="auto">
            <a:xfrm>
              <a:off x="5451" y="2057"/>
              <a:ext cx="0" cy="368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7550" name="Line 25"/>
            <p:cNvSpPr>
              <a:spLocks noChangeShapeType="1"/>
            </p:cNvSpPr>
            <p:nvPr/>
          </p:nvSpPr>
          <p:spPr bwMode="auto">
            <a:xfrm>
              <a:off x="4779" y="2198"/>
              <a:ext cx="0" cy="213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7551" name="Line 26"/>
            <p:cNvSpPr>
              <a:spLocks noChangeShapeType="1"/>
            </p:cNvSpPr>
            <p:nvPr/>
          </p:nvSpPr>
          <p:spPr bwMode="auto">
            <a:xfrm>
              <a:off x="4555" y="1774"/>
              <a:ext cx="22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7552" name="Line 27"/>
            <p:cNvSpPr>
              <a:spLocks noChangeShapeType="1"/>
            </p:cNvSpPr>
            <p:nvPr/>
          </p:nvSpPr>
          <p:spPr bwMode="auto">
            <a:xfrm>
              <a:off x="5189" y="2057"/>
              <a:ext cx="262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7553" name="Line 28"/>
            <p:cNvSpPr>
              <a:spLocks noChangeShapeType="1"/>
            </p:cNvSpPr>
            <p:nvPr/>
          </p:nvSpPr>
          <p:spPr bwMode="auto">
            <a:xfrm>
              <a:off x="2912" y="1484"/>
              <a:ext cx="232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7554" name="Line 29"/>
            <p:cNvSpPr>
              <a:spLocks noChangeShapeType="1"/>
            </p:cNvSpPr>
            <p:nvPr/>
          </p:nvSpPr>
          <p:spPr bwMode="auto">
            <a:xfrm>
              <a:off x="2912" y="1484"/>
              <a:ext cx="0" cy="141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7555" name="AutoShape 30"/>
            <p:cNvSpPr>
              <a:spLocks noChangeArrowheads="1"/>
            </p:cNvSpPr>
            <p:nvPr/>
          </p:nvSpPr>
          <p:spPr bwMode="auto">
            <a:xfrm>
              <a:off x="2508" y="1614"/>
              <a:ext cx="804" cy="306"/>
            </a:xfrm>
            <a:prstGeom prst="flowChartDecision">
              <a:avLst/>
            </a:prstGeom>
            <a:solidFill>
              <a:srgbClr val="CCECFF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 i="1">
                  <a:solidFill>
                    <a:srgbClr val="0000FF"/>
                  </a:solidFill>
                  <a:latin typeface="宋体" pitchFamily="2" charset="-122"/>
                </a:rPr>
                <a:t>a &lt; c ?</a:t>
              </a:r>
              <a:endParaRPr kumimoji="1" lang="en-US" altLang="zh-CN" sz="1200" b="1" i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07556" name="Line 31"/>
            <p:cNvSpPr>
              <a:spLocks noChangeShapeType="1"/>
            </p:cNvSpPr>
            <p:nvPr/>
          </p:nvSpPr>
          <p:spPr bwMode="auto">
            <a:xfrm>
              <a:off x="2287" y="1767"/>
              <a:ext cx="232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7557" name="Line 32"/>
            <p:cNvSpPr>
              <a:spLocks noChangeShapeType="1"/>
            </p:cNvSpPr>
            <p:nvPr/>
          </p:nvSpPr>
          <p:spPr bwMode="auto">
            <a:xfrm>
              <a:off x="2287" y="1767"/>
              <a:ext cx="0" cy="141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7558" name="AutoShape 33"/>
            <p:cNvSpPr>
              <a:spLocks noChangeArrowheads="1"/>
            </p:cNvSpPr>
            <p:nvPr/>
          </p:nvSpPr>
          <p:spPr bwMode="auto">
            <a:xfrm>
              <a:off x="1883" y="1897"/>
              <a:ext cx="804" cy="307"/>
            </a:xfrm>
            <a:prstGeom prst="flowChartDecision">
              <a:avLst/>
            </a:prstGeom>
            <a:solidFill>
              <a:srgbClr val="FFFFFF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宋体" pitchFamily="2" charset="-122"/>
                </a:rPr>
                <a:t>b &lt; c ?</a:t>
              </a:r>
              <a:endParaRPr kumimoji="1" lang="en-US" altLang="zh-CN" sz="1200">
                <a:solidFill>
                  <a:srgbClr val="B2B2B2"/>
                </a:solidFill>
                <a:latin typeface="Times New Roman" pitchFamily="18" charset="0"/>
              </a:endParaRPr>
            </a:p>
          </p:txBody>
        </p:sp>
        <p:sp>
          <p:nvSpPr>
            <p:cNvPr id="107559" name="Line 34"/>
            <p:cNvSpPr>
              <a:spLocks noChangeShapeType="1"/>
            </p:cNvSpPr>
            <p:nvPr/>
          </p:nvSpPr>
          <p:spPr bwMode="auto">
            <a:xfrm>
              <a:off x="1643" y="2050"/>
              <a:ext cx="261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7560" name="Line 35"/>
            <p:cNvSpPr>
              <a:spLocks noChangeShapeType="1"/>
            </p:cNvSpPr>
            <p:nvPr/>
          </p:nvSpPr>
          <p:spPr bwMode="auto">
            <a:xfrm>
              <a:off x="1643" y="2050"/>
              <a:ext cx="0" cy="367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7561" name="AutoShape 36"/>
            <p:cNvSpPr>
              <a:spLocks noChangeArrowheads="1"/>
            </p:cNvSpPr>
            <p:nvPr/>
          </p:nvSpPr>
          <p:spPr bwMode="auto">
            <a:xfrm>
              <a:off x="2646" y="2392"/>
              <a:ext cx="560" cy="191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宋体" pitchFamily="2" charset="-122"/>
                </a:rPr>
                <a:t>b, a, c</a:t>
              </a:r>
            </a:p>
          </p:txBody>
        </p:sp>
        <p:sp>
          <p:nvSpPr>
            <p:cNvPr id="107562" name="Line 37"/>
            <p:cNvSpPr>
              <a:spLocks noChangeShapeType="1"/>
            </p:cNvSpPr>
            <p:nvPr/>
          </p:nvSpPr>
          <p:spPr bwMode="auto">
            <a:xfrm>
              <a:off x="2277" y="2191"/>
              <a:ext cx="0" cy="212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7563" name="AutoShape 38"/>
            <p:cNvSpPr>
              <a:spLocks noChangeArrowheads="1"/>
            </p:cNvSpPr>
            <p:nvPr/>
          </p:nvSpPr>
          <p:spPr bwMode="auto">
            <a:xfrm>
              <a:off x="1979" y="2400"/>
              <a:ext cx="560" cy="191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宋体" pitchFamily="2" charset="-122"/>
                </a:rPr>
                <a:t>b, c, a</a:t>
              </a:r>
            </a:p>
          </p:txBody>
        </p:sp>
        <p:sp>
          <p:nvSpPr>
            <p:cNvPr id="107564" name="AutoShape 39"/>
            <p:cNvSpPr>
              <a:spLocks noChangeArrowheads="1"/>
            </p:cNvSpPr>
            <p:nvPr/>
          </p:nvSpPr>
          <p:spPr bwMode="auto">
            <a:xfrm>
              <a:off x="1344" y="2392"/>
              <a:ext cx="559" cy="191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宋体" pitchFamily="2" charset="-122"/>
                </a:rPr>
                <a:t>c, b, a</a:t>
              </a:r>
            </a:p>
          </p:txBody>
        </p:sp>
        <p:sp>
          <p:nvSpPr>
            <p:cNvPr id="107565" name="Line 40"/>
            <p:cNvSpPr>
              <a:spLocks noChangeShapeType="1"/>
            </p:cNvSpPr>
            <p:nvPr/>
          </p:nvSpPr>
          <p:spPr bwMode="auto">
            <a:xfrm>
              <a:off x="2912" y="1908"/>
              <a:ext cx="0" cy="495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7566" name="Text Box 41"/>
            <p:cNvSpPr txBox="1">
              <a:spLocks noChangeArrowheads="1"/>
            </p:cNvSpPr>
            <p:nvPr/>
          </p:nvSpPr>
          <p:spPr bwMode="auto">
            <a:xfrm>
              <a:off x="2638" y="1378"/>
              <a:ext cx="24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Times New Roman" pitchFamily="18" charset="0"/>
                </a:rPr>
                <a:t>b a</a:t>
              </a:r>
            </a:p>
          </p:txBody>
        </p:sp>
        <p:sp>
          <p:nvSpPr>
            <p:cNvPr id="107567" name="Text Box 42"/>
            <p:cNvSpPr txBox="1">
              <a:spLocks noChangeArrowheads="1"/>
            </p:cNvSpPr>
            <p:nvPr/>
          </p:nvSpPr>
          <p:spPr bwMode="auto">
            <a:xfrm>
              <a:off x="4205" y="1378"/>
              <a:ext cx="24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Times New Roman" pitchFamily="18" charset="0"/>
                </a:rPr>
                <a:t>a b</a:t>
              </a:r>
            </a:p>
          </p:txBody>
        </p:sp>
      </p:grpSp>
      <p:sp>
        <p:nvSpPr>
          <p:cNvPr id="107523" name="Rectangle 46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2.1.1  if 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107524" name="Text Box 47"/>
          <p:cNvSpPr txBox="1">
            <a:spLocks noChangeArrowheads="1"/>
          </p:cNvSpPr>
          <p:nvPr/>
        </p:nvSpPr>
        <p:spPr bwMode="auto">
          <a:xfrm>
            <a:off x="457200" y="908050"/>
            <a:ext cx="5408613" cy="3968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2-2</a:t>
            </a:r>
            <a:r>
              <a:rPr kumimoji="1" lang="en-US" altLang="zh-CN" sz="2000" b="1">
                <a:latin typeface="Times New Roman" pitchFamily="18" charset="0"/>
              </a:rPr>
              <a:t>    </a:t>
            </a:r>
            <a:r>
              <a:rPr kumimoji="1" lang="zh-CN" altLang="en-US" sz="2000" b="1">
                <a:latin typeface="Times New Roman" pitchFamily="18" charset="0"/>
              </a:rPr>
              <a:t>输入三个整数，按从小到大顺序输出。</a:t>
            </a:r>
          </a:p>
        </p:txBody>
      </p:sp>
      <p:sp>
        <p:nvSpPr>
          <p:cNvPr id="107525" name="Text Box 48"/>
          <p:cNvSpPr txBox="1">
            <a:spLocks noChangeArrowheads="1"/>
          </p:cNvSpPr>
          <p:nvPr/>
        </p:nvSpPr>
        <p:spPr bwMode="auto">
          <a:xfrm>
            <a:off x="457200" y="1393825"/>
            <a:ext cx="2847975" cy="457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zh-CN" altLang="zh-CN" sz="2000" b="1" i="1">
                <a:latin typeface="宋体" pitchFamily="2" charset="-122"/>
              </a:rPr>
              <a:t>解法二  </a:t>
            </a:r>
            <a:r>
              <a:rPr kumimoji="1" lang="zh-CN" altLang="zh-CN" sz="2000" b="1">
                <a:latin typeface="宋体" pitchFamily="2" charset="-122"/>
              </a:rPr>
              <a:t>改变输出顺序:</a:t>
            </a:r>
          </a:p>
        </p:txBody>
      </p:sp>
      <p:sp>
        <p:nvSpPr>
          <p:cNvPr id="543793" name="Text Box 49"/>
          <p:cNvSpPr txBox="1">
            <a:spLocks noChangeArrowheads="1"/>
          </p:cNvSpPr>
          <p:nvPr/>
        </p:nvSpPr>
        <p:spPr bwMode="auto">
          <a:xfrm>
            <a:off x="763588" y="1809750"/>
            <a:ext cx="5143500" cy="47148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int main()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{ int a, b, c 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cout &lt;&lt; " Please input three integer numbers: " 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cin  &gt;&gt; a &gt;&gt; b &gt;&gt; c 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</a:t>
            </a:r>
            <a:r>
              <a:rPr kumimoji="1" lang="en-US" altLang="zh-CN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if </a:t>
            </a:r>
            <a:r>
              <a:rPr kumimoji="1" lang="en-US" altLang="zh-CN" b="1">
                <a:latin typeface="Times New Roman" pitchFamily="18" charset="0"/>
              </a:rPr>
              <a:t> ( a &lt; b )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 </a:t>
            </a:r>
            <a:r>
              <a:rPr kumimoji="1" lang="en-US" altLang="zh-CN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if</a:t>
            </a:r>
            <a:r>
              <a:rPr kumimoji="1" lang="en-US" altLang="zh-CN" b="1">
                <a:latin typeface="Times New Roman" pitchFamily="18" charset="0"/>
              </a:rPr>
              <a:t>  ( b &lt; c )  cout &lt;&lt; a &lt;&lt; b &lt;&lt; c &lt;&lt; endl 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 </a:t>
            </a:r>
            <a:r>
              <a:rPr kumimoji="1" lang="en-US" altLang="zh-CN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else</a:t>
            </a:r>
            <a:r>
              <a:rPr kumimoji="1" lang="en-US" altLang="zh-CN" b="1">
                <a:latin typeface="Times New Roman" pitchFamily="18" charset="0"/>
              </a:rPr>
              <a:t>  if  ( a&lt; c )  cout &lt;&lt; a &lt;&lt; c &lt;&lt; b &lt;&lt; endl 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           else cout &lt;&lt; c &lt;&lt; a &lt;&lt; b &lt;&lt; endl;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</a:t>
            </a:r>
            <a:r>
              <a:rPr kumimoji="1" lang="en-US" altLang="zh-CN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else</a:t>
            </a:r>
            <a:r>
              <a:rPr kumimoji="1" lang="en-US" altLang="zh-CN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</a:t>
            </a:r>
            <a:r>
              <a:rPr kumimoji="1" lang="en-US" altLang="zh-CN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if</a:t>
            </a:r>
            <a:r>
              <a:rPr kumimoji="1" lang="en-US" altLang="zh-CN" b="1">
                <a:latin typeface="Times New Roman" pitchFamily="18" charset="0"/>
              </a:rPr>
              <a:t>  ( a &lt; c )  cout &lt;&lt; b &lt;&lt; a &lt;&lt; c &lt;&lt; endl 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     </a:t>
            </a:r>
            <a:r>
              <a:rPr kumimoji="1" lang="en-US" altLang="zh-CN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else</a:t>
            </a:r>
            <a:r>
              <a:rPr kumimoji="1" lang="en-US" altLang="zh-CN" b="1">
                <a:latin typeface="Times New Roman" pitchFamily="18" charset="0"/>
              </a:rPr>
              <a:t>  if  ( b &lt; c )  cout &lt;&lt; b &lt;&lt; c &lt;&lt; a &lt;&lt; endl 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	  else  cout &lt;&lt; c &lt;&lt; b &lt;&lt; a &lt;&lt; endl 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  <p:sp>
        <p:nvSpPr>
          <p:cNvPr id="107527" name="Rectangle 5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-26988"/>
            <a:ext cx="1104900" cy="228601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2.1.1  if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46" name="Group 2"/>
          <p:cNvGrpSpPr>
            <a:grpSpLocks/>
          </p:cNvGrpSpPr>
          <p:nvPr/>
        </p:nvGrpSpPr>
        <p:grpSpPr bwMode="auto">
          <a:xfrm>
            <a:off x="2133600" y="1255713"/>
            <a:ext cx="6934200" cy="2365375"/>
            <a:chOff x="1344" y="1102"/>
            <a:chExt cx="4368" cy="1490"/>
          </a:xfrm>
        </p:grpSpPr>
        <p:sp>
          <p:nvSpPr>
            <p:cNvPr id="108552" name="Text Box 3"/>
            <p:cNvSpPr txBox="1">
              <a:spLocks noChangeArrowheads="1"/>
            </p:cNvSpPr>
            <p:nvPr/>
          </p:nvSpPr>
          <p:spPr bwMode="auto">
            <a:xfrm>
              <a:off x="4494" y="2154"/>
              <a:ext cx="285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Times New Roman" pitchFamily="18" charset="0"/>
                </a:rPr>
                <a:t>true</a:t>
              </a:r>
              <a:endParaRPr kumimoji="1" lang="en-US" altLang="zh-CN" sz="1200">
                <a:solidFill>
                  <a:srgbClr val="B2B2B2"/>
                </a:solidFill>
                <a:latin typeface="Times New Roman" pitchFamily="18" charset="0"/>
              </a:endParaRPr>
            </a:p>
          </p:txBody>
        </p:sp>
        <p:sp>
          <p:nvSpPr>
            <p:cNvPr id="108553" name="Text Box 4"/>
            <p:cNvSpPr txBox="1">
              <a:spLocks noChangeArrowheads="1"/>
            </p:cNvSpPr>
            <p:nvPr/>
          </p:nvSpPr>
          <p:spPr bwMode="auto">
            <a:xfrm>
              <a:off x="2954" y="1341"/>
              <a:ext cx="301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Times New Roman" pitchFamily="18" charset="0"/>
                </a:rPr>
                <a:t>false</a:t>
              </a:r>
            </a:p>
          </p:txBody>
        </p:sp>
        <p:sp>
          <p:nvSpPr>
            <p:cNvPr id="108554" name="Text Box 5"/>
            <p:cNvSpPr txBox="1">
              <a:spLocks noChangeArrowheads="1"/>
            </p:cNvSpPr>
            <p:nvPr/>
          </p:nvSpPr>
          <p:spPr bwMode="auto">
            <a:xfrm>
              <a:off x="2915" y="1871"/>
              <a:ext cx="285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Times New Roman" pitchFamily="18" charset="0"/>
                </a:rPr>
                <a:t>true</a:t>
              </a:r>
              <a:endParaRPr kumimoji="1" lang="en-US" altLang="zh-CN" sz="1200">
                <a:solidFill>
                  <a:srgbClr val="B2B2B2"/>
                </a:solidFill>
                <a:latin typeface="Times New Roman" pitchFamily="18" charset="0"/>
              </a:endParaRPr>
            </a:p>
          </p:txBody>
        </p:sp>
        <p:sp>
          <p:nvSpPr>
            <p:cNvPr id="108555" name="Text Box 6"/>
            <p:cNvSpPr txBox="1">
              <a:spLocks noChangeArrowheads="1"/>
            </p:cNvSpPr>
            <p:nvPr/>
          </p:nvSpPr>
          <p:spPr bwMode="auto">
            <a:xfrm>
              <a:off x="3896" y="1347"/>
              <a:ext cx="285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Times New Roman" pitchFamily="18" charset="0"/>
                </a:rPr>
                <a:t>true</a:t>
              </a:r>
              <a:endParaRPr kumimoji="1" lang="en-US" altLang="zh-CN" sz="1200">
                <a:solidFill>
                  <a:srgbClr val="B2B2B2"/>
                </a:solidFill>
                <a:latin typeface="Times New Roman" pitchFamily="18" charset="0"/>
              </a:endParaRPr>
            </a:p>
          </p:txBody>
        </p:sp>
        <p:sp>
          <p:nvSpPr>
            <p:cNvPr id="108556" name="Text Box 7"/>
            <p:cNvSpPr txBox="1">
              <a:spLocks noChangeArrowheads="1"/>
            </p:cNvSpPr>
            <p:nvPr/>
          </p:nvSpPr>
          <p:spPr bwMode="auto">
            <a:xfrm>
              <a:off x="3849" y="1871"/>
              <a:ext cx="285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Times New Roman" pitchFamily="18" charset="0"/>
                </a:rPr>
                <a:t>true</a:t>
              </a:r>
              <a:endParaRPr kumimoji="1" lang="en-US" altLang="zh-CN" sz="1200">
                <a:solidFill>
                  <a:srgbClr val="B2B2B2"/>
                </a:solidFill>
                <a:latin typeface="Times New Roman" pitchFamily="18" charset="0"/>
              </a:endParaRPr>
            </a:p>
          </p:txBody>
        </p:sp>
        <p:sp>
          <p:nvSpPr>
            <p:cNvPr id="108557" name="Text Box 8"/>
            <p:cNvSpPr txBox="1">
              <a:spLocks noChangeArrowheads="1"/>
            </p:cNvSpPr>
            <p:nvPr/>
          </p:nvSpPr>
          <p:spPr bwMode="auto">
            <a:xfrm>
              <a:off x="2275" y="1631"/>
              <a:ext cx="301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Times New Roman" pitchFamily="18" charset="0"/>
                </a:rPr>
                <a:t>false</a:t>
              </a:r>
            </a:p>
          </p:txBody>
        </p:sp>
        <p:sp>
          <p:nvSpPr>
            <p:cNvPr id="108558" name="Text Box 9"/>
            <p:cNvSpPr txBox="1">
              <a:spLocks noChangeArrowheads="1"/>
            </p:cNvSpPr>
            <p:nvPr/>
          </p:nvSpPr>
          <p:spPr bwMode="auto">
            <a:xfrm>
              <a:off x="4513" y="1623"/>
              <a:ext cx="301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Times New Roman" pitchFamily="18" charset="0"/>
                </a:rPr>
                <a:t>false</a:t>
              </a:r>
            </a:p>
          </p:txBody>
        </p:sp>
        <p:sp>
          <p:nvSpPr>
            <p:cNvPr id="108559" name="Text Box 10"/>
            <p:cNvSpPr txBox="1">
              <a:spLocks noChangeArrowheads="1"/>
            </p:cNvSpPr>
            <p:nvPr/>
          </p:nvSpPr>
          <p:spPr bwMode="auto">
            <a:xfrm>
              <a:off x="5149" y="1907"/>
              <a:ext cx="301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Times New Roman" pitchFamily="18" charset="0"/>
                </a:rPr>
                <a:t>false</a:t>
              </a:r>
            </a:p>
          </p:txBody>
        </p:sp>
        <p:sp>
          <p:nvSpPr>
            <p:cNvPr id="108560" name="Text Box 11"/>
            <p:cNvSpPr txBox="1">
              <a:spLocks noChangeArrowheads="1"/>
            </p:cNvSpPr>
            <p:nvPr/>
          </p:nvSpPr>
          <p:spPr bwMode="auto">
            <a:xfrm>
              <a:off x="1676" y="1907"/>
              <a:ext cx="301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Times New Roman" pitchFamily="18" charset="0"/>
                </a:rPr>
                <a:t>false</a:t>
              </a:r>
            </a:p>
          </p:txBody>
        </p:sp>
        <p:sp>
          <p:nvSpPr>
            <p:cNvPr id="108561" name="Text Box 12"/>
            <p:cNvSpPr txBox="1">
              <a:spLocks noChangeArrowheads="1"/>
            </p:cNvSpPr>
            <p:nvPr/>
          </p:nvSpPr>
          <p:spPr bwMode="auto">
            <a:xfrm>
              <a:off x="2282" y="2154"/>
              <a:ext cx="285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Times New Roman" pitchFamily="18" charset="0"/>
                </a:rPr>
                <a:t>true</a:t>
              </a:r>
              <a:endParaRPr kumimoji="1" lang="en-US" altLang="zh-CN" sz="1200">
                <a:solidFill>
                  <a:srgbClr val="B2B2B2"/>
                </a:solidFill>
                <a:latin typeface="Times New Roman" pitchFamily="18" charset="0"/>
              </a:endParaRPr>
            </a:p>
          </p:txBody>
        </p:sp>
        <p:sp>
          <p:nvSpPr>
            <p:cNvPr id="108562" name="AutoShape 13"/>
            <p:cNvSpPr>
              <a:spLocks noChangeArrowheads="1"/>
            </p:cNvSpPr>
            <p:nvPr/>
          </p:nvSpPr>
          <p:spPr bwMode="auto">
            <a:xfrm>
              <a:off x="3151" y="1339"/>
              <a:ext cx="804" cy="306"/>
            </a:xfrm>
            <a:prstGeom prst="flowChartDecision">
              <a:avLst/>
            </a:prstGeom>
            <a:solidFill>
              <a:srgbClr val="FFDDFF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 i="1">
                  <a:solidFill>
                    <a:schemeClr val="accent2"/>
                  </a:solidFill>
                  <a:latin typeface="宋体" pitchFamily="2" charset="-122"/>
                </a:rPr>
                <a:t>a &lt; b ?</a:t>
              </a:r>
            </a:p>
          </p:txBody>
        </p:sp>
        <p:sp>
          <p:nvSpPr>
            <p:cNvPr id="108563" name="AutoShape 14"/>
            <p:cNvSpPr>
              <a:spLocks noChangeArrowheads="1"/>
            </p:cNvSpPr>
            <p:nvPr/>
          </p:nvSpPr>
          <p:spPr bwMode="auto">
            <a:xfrm>
              <a:off x="3748" y="1619"/>
              <a:ext cx="804" cy="306"/>
            </a:xfrm>
            <a:prstGeom prst="flowChartDecision">
              <a:avLst/>
            </a:prstGeom>
            <a:solidFill>
              <a:srgbClr val="CCECFF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 i="1">
                  <a:solidFill>
                    <a:srgbClr val="0000FF"/>
                  </a:solidFill>
                  <a:latin typeface="宋体" pitchFamily="2" charset="-122"/>
                </a:rPr>
                <a:t>b &lt; c ?</a:t>
              </a:r>
              <a:endParaRPr kumimoji="1" lang="en-US" altLang="zh-CN" sz="1200" b="1" i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08564" name="Line 15"/>
            <p:cNvSpPr>
              <a:spLocks noChangeShapeType="1"/>
            </p:cNvSpPr>
            <p:nvPr/>
          </p:nvSpPr>
          <p:spPr bwMode="auto">
            <a:xfrm>
              <a:off x="3950" y="1491"/>
              <a:ext cx="231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8565" name="Line 16"/>
            <p:cNvSpPr>
              <a:spLocks noChangeShapeType="1"/>
            </p:cNvSpPr>
            <p:nvPr/>
          </p:nvSpPr>
          <p:spPr bwMode="auto">
            <a:xfrm>
              <a:off x="4160" y="1491"/>
              <a:ext cx="0" cy="142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8566" name="AutoShape 17"/>
            <p:cNvSpPr>
              <a:spLocks noChangeArrowheads="1"/>
            </p:cNvSpPr>
            <p:nvPr/>
          </p:nvSpPr>
          <p:spPr bwMode="auto">
            <a:xfrm>
              <a:off x="4373" y="1903"/>
              <a:ext cx="804" cy="306"/>
            </a:xfrm>
            <a:prstGeom prst="flowChartDecision">
              <a:avLst/>
            </a:prstGeom>
            <a:solidFill>
              <a:srgbClr val="CCFFCC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 i="1">
                  <a:solidFill>
                    <a:srgbClr val="008000"/>
                  </a:solidFill>
                  <a:latin typeface="宋体" pitchFamily="2" charset="-122"/>
                </a:rPr>
                <a:t>a &lt; c ?</a:t>
              </a:r>
              <a:endParaRPr kumimoji="1" lang="en-US" altLang="zh-CN" sz="1200" i="1">
                <a:solidFill>
                  <a:srgbClr val="008000"/>
                </a:solidFill>
                <a:latin typeface="Times New Roman" pitchFamily="18" charset="0"/>
              </a:endParaRPr>
            </a:p>
          </p:txBody>
        </p:sp>
        <p:sp>
          <p:nvSpPr>
            <p:cNvPr id="108567" name="Line 18"/>
            <p:cNvSpPr>
              <a:spLocks noChangeShapeType="1"/>
            </p:cNvSpPr>
            <p:nvPr/>
          </p:nvSpPr>
          <p:spPr bwMode="auto">
            <a:xfrm>
              <a:off x="4779" y="1767"/>
              <a:ext cx="0" cy="15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8568" name="AutoShape 19"/>
            <p:cNvSpPr>
              <a:spLocks noChangeArrowheads="1"/>
            </p:cNvSpPr>
            <p:nvPr/>
          </p:nvSpPr>
          <p:spPr bwMode="auto">
            <a:xfrm>
              <a:off x="5153" y="2401"/>
              <a:ext cx="559" cy="191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宋体" pitchFamily="2" charset="-122"/>
                </a:rPr>
                <a:t>c, a, b</a:t>
              </a:r>
              <a:endParaRPr kumimoji="1" lang="en-US" altLang="zh-CN" sz="1200">
                <a:solidFill>
                  <a:srgbClr val="B2B2B2"/>
                </a:solidFill>
                <a:latin typeface="Times New Roman" pitchFamily="18" charset="0"/>
              </a:endParaRPr>
            </a:p>
          </p:txBody>
        </p:sp>
        <p:sp>
          <p:nvSpPr>
            <p:cNvPr id="108569" name="AutoShape 20"/>
            <p:cNvSpPr>
              <a:spLocks noChangeArrowheads="1"/>
            </p:cNvSpPr>
            <p:nvPr/>
          </p:nvSpPr>
          <p:spPr bwMode="auto">
            <a:xfrm>
              <a:off x="4517" y="2401"/>
              <a:ext cx="560" cy="191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宋体" pitchFamily="2" charset="-122"/>
                </a:rPr>
                <a:t>a, c, b</a:t>
              </a:r>
            </a:p>
          </p:txBody>
        </p:sp>
        <p:sp>
          <p:nvSpPr>
            <p:cNvPr id="108570" name="Line 21"/>
            <p:cNvSpPr>
              <a:spLocks noChangeShapeType="1"/>
            </p:cNvSpPr>
            <p:nvPr/>
          </p:nvSpPr>
          <p:spPr bwMode="auto">
            <a:xfrm>
              <a:off x="3547" y="1102"/>
              <a:ext cx="0" cy="248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8571" name="AutoShape 22"/>
            <p:cNvSpPr>
              <a:spLocks noChangeArrowheads="1"/>
            </p:cNvSpPr>
            <p:nvPr/>
          </p:nvSpPr>
          <p:spPr bwMode="auto">
            <a:xfrm>
              <a:off x="3875" y="2401"/>
              <a:ext cx="560" cy="191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宋体" pitchFamily="2" charset="-122"/>
                </a:rPr>
                <a:t>a, b, c</a:t>
              </a:r>
              <a:endParaRPr kumimoji="1" lang="en-US" altLang="zh-CN" sz="1200">
                <a:solidFill>
                  <a:srgbClr val="B2B2B2"/>
                </a:solidFill>
                <a:latin typeface="Times New Roman" pitchFamily="18" charset="0"/>
              </a:endParaRPr>
            </a:p>
          </p:txBody>
        </p:sp>
        <p:sp>
          <p:nvSpPr>
            <p:cNvPr id="108572" name="Line 23"/>
            <p:cNvSpPr>
              <a:spLocks noChangeShapeType="1"/>
            </p:cNvSpPr>
            <p:nvPr/>
          </p:nvSpPr>
          <p:spPr bwMode="auto">
            <a:xfrm>
              <a:off x="4145" y="1916"/>
              <a:ext cx="0" cy="495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8573" name="Line 24"/>
            <p:cNvSpPr>
              <a:spLocks noChangeShapeType="1"/>
            </p:cNvSpPr>
            <p:nvPr/>
          </p:nvSpPr>
          <p:spPr bwMode="auto">
            <a:xfrm>
              <a:off x="5451" y="2057"/>
              <a:ext cx="0" cy="368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8574" name="Line 25"/>
            <p:cNvSpPr>
              <a:spLocks noChangeShapeType="1"/>
            </p:cNvSpPr>
            <p:nvPr/>
          </p:nvSpPr>
          <p:spPr bwMode="auto">
            <a:xfrm>
              <a:off x="4779" y="2198"/>
              <a:ext cx="0" cy="213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8575" name="Line 26"/>
            <p:cNvSpPr>
              <a:spLocks noChangeShapeType="1"/>
            </p:cNvSpPr>
            <p:nvPr/>
          </p:nvSpPr>
          <p:spPr bwMode="auto">
            <a:xfrm>
              <a:off x="4555" y="1774"/>
              <a:ext cx="22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8576" name="Line 27"/>
            <p:cNvSpPr>
              <a:spLocks noChangeShapeType="1"/>
            </p:cNvSpPr>
            <p:nvPr/>
          </p:nvSpPr>
          <p:spPr bwMode="auto">
            <a:xfrm>
              <a:off x="5189" y="2057"/>
              <a:ext cx="262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8577" name="Line 28"/>
            <p:cNvSpPr>
              <a:spLocks noChangeShapeType="1"/>
            </p:cNvSpPr>
            <p:nvPr/>
          </p:nvSpPr>
          <p:spPr bwMode="auto">
            <a:xfrm>
              <a:off x="2912" y="1484"/>
              <a:ext cx="232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8578" name="Line 29"/>
            <p:cNvSpPr>
              <a:spLocks noChangeShapeType="1"/>
            </p:cNvSpPr>
            <p:nvPr/>
          </p:nvSpPr>
          <p:spPr bwMode="auto">
            <a:xfrm>
              <a:off x="2912" y="1484"/>
              <a:ext cx="0" cy="141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8579" name="AutoShape 30"/>
            <p:cNvSpPr>
              <a:spLocks noChangeArrowheads="1"/>
            </p:cNvSpPr>
            <p:nvPr/>
          </p:nvSpPr>
          <p:spPr bwMode="auto">
            <a:xfrm>
              <a:off x="2508" y="1614"/>
              <a:ext cx="804" cy="306"/>
            </a:xfrm>
            <a:prstGeom prst="flowChartDecision">
              <a:avLst/>
            </a:prstGeom>
            <a:solidFill>
              <a:srgbClr val="CCECFF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 i="1">
                  <a:solidFill>
                    <a:srgbClr val="0000FF"/>
                  </a:solidFill>
                  <a:latin typeface="宋体" pitchFamily="2" charset="-122"/>
                </a:rPr>
                <a:t>a &lt; c ?</a:t>
              </a:r>
              <a:endParaRPr kumimoji="1" lang="en-US" altLang="zh-CN" sz="1200" b="1" i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08580" name="Line 31"/>
            <p:cNvSpPr>
              <a:spLocks noChangeShapeType="1"/>
            </p:cNvSpPr>
            <p:nvPr/>
          </p:nvSpPr>
          <p:spPr bwMode="auto">
            <a:xfrm>
              <a:off x="2287" y="1767"/>
              <a:ext cx="232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8581" name="Line 32"/>
            <p:cNvSpPr>
              <a:spLocks noChangeShapeType="1"/>
            </p:cNvSpPr>
            <p:nvPr/>
          </p:nvSpPr>
          <p:spPr bwMode="auto">
            <a:xfrm>
              <a:off x="2287" y="1767"/>
              <a:ext cx="0" cy="141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8582" name="AutoShape 33"/>
            <p:cNvSpPr>
              <a:spLocks noChangeArrowheads="1"/>
            </p:cNvSpPr>
            <p:nvPr/>
          </p:nvSpPr>
          <p:spPr bwMode="auto">
            <a:xfrm>
              <a:off x="1884" y="1897"/>
              <a:ext cx="804" cy="306"/>
            </a:xfrm>
            <a:prstGeom prst="flowChartDecision">
              <a:avLst/>
            </a:prstGeom>
            <a:solidFill>
              <a:srgbClr val="CCFFCC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 i="1">
                  <a:solidFill>
                    <a:srgbClr val="008000"/>
                  </a:solidFill>
                  <a:latin typeface="宋体" pitchFamily="2" charset="-122"/>
                </a:rPr>
                <a:t>b &lt; c ?</a:t>
              </a:r>
              <a:endParaRPr kumimoji="1" lang="en-US" altLang="zh-CN" sz="1200" i="1">
                <a:solidFill>
                  <a:srgbClr val="008000"/>
                </a:solidFill>
                <a:latin typeface="Times New Roman" pitchFamily="18" charset="0"/>
              </a:endParaRPr>
            </a:p>
          </p:txBody>
        </p:sp>
        <p:sp>
          <p:nvSpPr>
            <p:cNvPr id="108583" name="Line 34"/>
            <p:cNvSpPr>
              <a:spLocks noChangeShapeType="1"/>
            </p:cNvSpPr>
            <p:nvPr/>
          </p:nvSpPr>
          <p:spPr bwMode="auto">
            <a:xfrm>
              <a:off x="1643" y="2050"/>
              <a:ext cx="261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8584" name="Line 35"/>
            <p:cNvSpPr>
              <a:spLocks noChangeShapeType="1"/>
            </p:cNvSpPr>
            <p:nvPr/>
          </p:nvSpPr>
          <p:spPr bwMode="auto">
            <a:xfrm>
              <a:off x="1643" y="2050"/>
              <a:ext cx="0" cy="367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8585" name="AutoShape 36"/>
            <p:cNvSpPr>
              <a:spLocks noChangeArrowheads="1"/>
            </p:cNvSpPr>
            <p:nvPr/>
          </p:nvSpPr>
          <p:spPr bwMode="auto">
            <a:xfrm>
              <a:off x="2646" y="2392"/>
              <a:ext cx="560" cy="191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宋体" pitchFamily="2" charset="-122"/>
                </a:rPr>
                <a:t>b, a, c</a:t>
              </a:r>
            </a:p>
          </p:txBody>
        </p:sp>
        <p:sp>
          <p:nvSpPr>
            <p:cNvPr id="108586" name="Line 37"/>
            <p:cNvSpPr>
              <a:spLocks noChangeShapeType="1"/>
            </p:cNvSpPr>
            <p:nvPr/>
          </p:nvSpPr>
          <p:spPr bwMode="auto">
            <a:xfrm>
              <a:off x="2277" y="2191"/>
              <a:ext cx="0" cy="212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8587" name="AutoShape 38"/>
            <p:cNvSpPr>
              <a:spLocks noChangeArrowheads="1"/>
            </p:cNvSpPr>
            <p:nvPr/>
          </p:nvSpPr>
          <p:spPr bwMode="auto">
            <a:xfrm>
              <a:off x="1979" y="2400"/>
              <a:ext cx="560" cy="191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宋体" pitchFamily="2" charset="-122"/>
                </a:rPr>
                <a:t>b, c, a</a:t>
              </a:r>
            </a:p>
          </p:txBody>
        </p:sp>
        <p:sp>
          <p:nvSpPr>
            <p:cNvPr id="108588" name="Line 39"/>
            <p:cNvSpPr>
              <a:spLocks noChangeShapeType="1"/>
            </p:cNvSpPr>
            <p:nvPr/>
          </p:nvSpPr>
          <p:spPr bwMode="auto">
            <a:xfrm>
              <a:off x="2912" y="1908"/>
              <a:ext cx="0" cy="495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8589" name="Text Box 40"/>
            <p:cNvSpPr txBox="1">
              <a:spLocks noChangeArrowheads="1"/>
            </p:cNvSpPr>
            <p:nvPr/>
          </p:nvSpPr>
          <p:spPr bwMode="auto">
            <a:xfrm>
              <a:off x="2638" y="1378"/>
              <a:ext cx="24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Times New Roman" pitchFamily="18" charset="0"/>
                </a:rPr>
                <a:t>b a</a:t>
              </a:r>
            </a:p>
          </p:txBody>
        </p:sp>
        <p:sp>
          <p:nvSpPr>
            <p:cNvPr id="108590" name="Text Box 41"/>
            <p:cNvSpPr txBox="1">
              <a:spLocks noChangeArrowheads="1"/>
            </p:cNvSpPr>
            <p:nvPr/>
          </p:nvSpPr>
          <p:spPr bwMode="auto">
            <a:xfrm>
              <a:off x="4205" y="1378"/>
              <a:ext cx="24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Times New Roman" pitchFamily="18" charset="0"/>
                </a:rPr>
                <a:t>a b</a:t>
              </a:r>
            </a:p>
          </p:txBody>
        </p:sp>
        <p:sp>
          <p:nvSpPr>
            <p:cNvPr id="108591" name="AutoShape 42"/>
            <p:cNvSpPr>
              <a:spLocks noChangeArrowheads="1"/>
            </p:cNvSpPr>
            <p:nvPr/>
          </p:nvSpPr>
          <p:spPr bwMode="auto">
            <a:xfrm>
              <a:off x="1344" y="2392"/>
              <a:ext cx="559" cy="191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宋体" pitchFamily="2" charset="-122"/>
                </a:rPr>
                <a:t>c, b, a</a:t>
              </a:r>
            </a:p>
          </p:txBody>
        </p:sp>
      </p:grpSp>
      <p:sp>
        <p:nvSpPr>
          <p:cNvPr id="108547" name="Rectangle 46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2.1.1  if 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544817" name="Text Box 49"/>
          <p:cNvSpPr txBox="1">
            <a:spLocks noChangeArrowheads="1"/>
          </p:cNvSpPr>
          <p:nvPr/>
        </p:nvSpPr>
        <p:spPr bwMode="auto">
          <a:xfrm>
            <a:off x="763588" y="1809750"/>
            <a:ext cx="5143500" cy="47148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int main()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{ int a, b, c 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cout &lt;&lt; " Please input three integer numbers: " 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cin  &gt;&gt; a &gt;&gt; b &gt;&gt; c 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</a:t>
            </a:r>
            <a:r>
              <a:rPr kumimoji="1" lang="en-US" altLang="zh-CN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if</a:t>
            </a:r>
            <a:r>
              <a:rPr kumimoji="1" lang="en-US" altLang="zh-CN" b="1" i="1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kumimoji="1" lang="en-US" altLang="zh-CN" b="1">
                <a:latin typeface="Times New Roman" pitchFamily="18" charset="0"/>
              </a:rPr>
              <a:t> ( a &lt; b )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 </a:t>
            </a:r>
            <a:r>
              <a:rPr kumimoji="1" lang="en-US" altLang="zh-CN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if</a:t>
            </a:r>
            <a:r>
              <a:rPr kumimoji="1" lang="en-US" altLang="zh-CN" b="1">
                <a:latin typeface="Times New Roman" pitchFamily="18" charset="0"/>
              </a:rPr>
              <a:t>  ( b &lt; c )  cout &lt;&lt; a &lt;&lt; b &lt;&lt; c &lt;&lt; endl 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   </a:t>
            </a:r>
            <a:r>
              <a:rPr kumimoji="1" lang="en-US" altLang="zh-CN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else</a:t>
            </a:r>
            <a:r>
              <a:rPr kumimoji="1" lang="en-US" altLang="zh-CN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kumimoji="1" lang="en-US" altLang="zh-CN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if</a:t>
            </a:r>
            <a:r>
              <a:rPr kumimoji="1" lang="en-US" altLang="zh-CN" b="1">
                <a:latin typeface="Times New Roman" pitchFamily="18" charset="0"/>
              </a:rPr>
              <a:t>  ( a&lt; c )  cout &lt;&lt; a &lt;&lt; c &lt;&lt; b &lt;&lt; endl 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           </a:t>
            </a:r>
            <a:r>
              <a:rPr kumimoji="1" lang="en-US" altLang="zh-CN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else</a:t>
            </a:r>
            <a:r>
              <a:rPr kumimoji="1" lang="en-US" altLang="zh-CN" b="1">
                <a:latin typeface="Times New Roman" pitchFamily="18" charset="0"/>
              </a:rPr>
              <a:t> cout &lt;&lt; c &lt;&lt; a &lt;&lt; b &lt;&lt; endl;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</a:t>
            </a:r>
            <a:r>
              <a:rPr kumimoji="1" lang="en-US" altLang="zh-CN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else</a:t>
            </a:r>
            <a:r>
              <a:rPr kumimoji="1" lang="en-US" altLang="zh-CN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</a:t>
            </a:r>
            <a:r>
              <a:rPr kumimoji="1" lang="en-US" altLang="zh-CN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if</a:t>
            </a:r>
            <a:r>
              <a:rPr kumimoji="1" lang="en-US" altLang="zh-CN" b="1">
                <a:latin typeface="Times New Roman" pitchFamily="18" charset="0"/>
              </a:rPr>
              <a:t>  ( a &lt; c )  cout &lt;&lt; b &lt;&lt; a &lt;&lt; c &lt;&lt; endl 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       </a:t>
            </a:r>
            <a:r>
              <a:rPr kumimoji="1" lang="en-US" altLang="zh-CN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else</a:t>
            </a:r>
            <a:r>
              <a:rPr kumimoji="1" lang="en-US" altLang="zh-CN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</a:t>
            </a:r>
            <a:r>
              <a:rPr kumimoji="1" lang="en-US" altLang="zh-CN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if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kumimoji="1" lang="en-US" altLang="zh-CN" b="1">
                <a:latin typeface="Times New Roman" pitchFamily="18" charset="0"/>
              </a:rPr>
              <a:t> ( b &lt; c )  cout &lt;&lt; b &lt;&lt; c &lt;&lt; a &lt;&lt; endl 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	  </a:t>
            </a:r>
            <a:r>
              <a:rPr kumimoji="1" lang="en-US" altLang="zh-CN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else</a:t>
            </a:r>
            <a:r>
              <a:rPr kumimoji="1" lang="en-US" altLang="zh-CN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kumimoji="1" lang="en-US" altLang="zh-CN" b="1">
                <a:latin typeface="Times New Roman" pitchFamily="18" charset="0"/>
              </a:rPr>
              <a:t> cout &lt;&lt; c &lt;&lt; b &lt;&lt; a &lt;&lt; endl 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  <p:sp>
        <p:nvSpPr>
          <p:cNvPr id="108549" name="Rectangle 5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-26988"/>
            <a:ext cx="1104900" cy="228601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2.1.1  if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  <p:sp>
        <p:nvSpPr>
          <p:cNvPr id="108550" name="Text Box 54"/>
          <p:cNvSpPr txBox="1">
            <a:spLocks noChangeArrowheads="1"/>
          </p:cNvSpPr>
          <p:nvPr/>
        </p:nvSpPr>
        <p:spPr bwMode="auto">
          <a:xfrm>
            <a:off x="457200" y="908050"/>
            <a:ext cx="5408613" cy="3968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2-2</a:t>
            </a:r>
            <a:r>
              <a:rPr kumimoji="1" lang="en-US" altLang="zh-CN" sz="2000" b="1">
                <a:latin typeface="Times New Roman" pitchFamily="18" charset="0"/>
              </a:rPr>
              <a:t>    </a:t>
            </a:r>
            <a:r>
              <a:rPr kumimoji="1" lang="zh-CN" altLang="en-US" sz="2000" b="1">
                <a:latin typeface="Times New Roman" pitchFamily="18" charset="0"/>
              </a:rPr>
              <a:t>输入三个整数，按从小到大顺序输出。</a:t>
            </a:r>
          </a:p>
        </p:txBody>
      </p:sp>
      <p:sp>
        <p:nvSpPr>
          <p:cNvPr id="108551" name="Text Box 55"/>
          <p:cNvSpPr txBox="1">
            <a:spLocks noChangeArrowheads="1"/>
          </p:cNvSpPr>
          <p:nvPr/>
        </p:nvSpPr>
        <p:spPr bwMode="auto">
          <a:xfrm>
            <a:off x="457200" y="1393825"/>
            <a:ext cx="2847975" cy="457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zh-CN" altLang="zh-CN" sz="2000" b="1" i="1">
                <a:latin typeface="宋体" pitchFamily="2" charset="-122"/>
              </a:rPr>
              <a:t>解法二  </a:t>
            </a:r>
            <a:r>
              <a:rPr kumimoji="1" lang="zh-CN" altLang="zh-CN" sz="2000" b="1">
                <a:latin typeface="宋体" pitchFamily="2" charset="-122"/>
              </a:rPr>
              <a:t>改变输出顺序: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5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2.1.1  if 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545798" name="Text Box 6"/>
          <p:cNvSpPr txBox="1">
            <a:spLocks noChangeArrowheads="1"/>
          </p:cNvSpPr>
          <p:nvPr/>
        </p:nvSpPr>
        <p:spPr bwMode="auto">
          <a:xfrm>
            <a:off x="1104900" y="2333625"/>
            <a:ext cx="2744788" cy="11874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if  ( </a:t>
            </a:r>
            <a:r>
              <a:rPr kumimoji="1" lang="en-US" altLang="zh-CN" sz="2000" b="1" i="1">
                <a:latin typeface="Times New Roman" pitchFamily="18" charset="0"/>
              </a:rPr>
              <a:t>E1</a:t>
            </a:r>
            <a:r>
              <a:rPr kumimoji="1" lang="en-US" altLang="zh-CN" sz="2000" b="1">
                <a:latin typeface="Times New Roman" pitchFamily="18" charset="0"/>
              </a:rPr>
              <a:t> )  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    if  ( </a:t>
            </a:r>
            <a:r>
              <a:rPr kumimoji="1" lang="en-US" altLang="zh-CN" sz="2000" b="1" i="1">
                <a:latin typeface="Times New Roman" pitchFamily="18" charset="0"/>
              </a:rPr>
              <a:t>E2</a:t>
            </a:r>
            <a:r>
              <a:rPr kumimoji="1" lang="en-US" altLang="zh-CN" sz="2000" b="1">
                <a:latin typeface="Times New Roman" pitchFamily="18" charset="0"/>
              </a:rPr>
              <a:t> )  </a:t>
            </a:r>
            <a:r>
              <a:rPr kumimoji="1" lang="en-US" altLang="zh-CN" sz="2000" b="1" i="1">
                <a:latin typeface="Times New Roman" pitchFamily="18" charset="0"/>
              </a:rPr>
              <a:t>S1</a:t>
            </a:r>
            <a:r>
              <a:rPr kumimoji="1" lang="en-US" altLang="zh-CN" sz="2000" b="1">
                <a:latin typeface="Times New Roman" pitchFamily="18" charset="0"/>
              </a:rPr>
              <a:t>  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    else  </a:t>
            </a:r>
            <a:r>
              <a:rPr kumimoji="1" lang="en-US" altLang="zh-CN" sz="2000" b="1" i="1">
                <a:latin typeface="Times New Roman" pitchFamily="18" charset="0"/>
              </a:rPr>
              <a:t>S2</a:t>
            </a:r>
          </a:p>
        </p:txBody>
      </p:sp>
      <p:sp>
        <p:nvSpPr>
          <p:cNvPr id="545799" name="Rectangle 7"/>
          <p:cNvSpPr>
            <a:spLocks noChangeArrowheads="1"/>
          </p:cNvSpPr>
          <p:nvPr/>
        </p:nvSpPr>
        <p:spPr bwMode="auto">
          <a:xfrm>
            <a:off x="1017588" y="4127500"/>
            <a:ext cx="2881312" cy="11874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if  ( </a:t>
            </a:r>
            <a:r>
              <a:rPr kumimoji="1" lang="en-US" altLang="zh-CN" sz="2000" b="1" i="1">
                <a:latin typeface="Times New Roman" pitchFamily="18" charset="0"/>
              </a:rPr>
              <a:t>E1</a:t>
            </a:r>
            <a:r>
              <a:rPr kumimoji="1" lang="en-US" altLang="zh-CN" sz="2000" b="1">
                <a:latin typeface="Times New Roman" pitchFamily="18" charset="0"/>
              </a:rPr>
              <a:t> )  </a:t>
            </a:r>
          </a:p>
          <a:p>
            <a:pPr algn="ctr"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   </a:t>
            </a:r>
            <a:r>
              <a:rPr kumimoji="1" lang="en-US" altLang="zh-CN" sz="2000" b="1">
                <a:solidFill>
                  <a:srgbClr val="CC0000"/>
                </a:solidFill>
                <a:latin typeface="Times New Roman" pitchFamily="18" charset="0"/>
              </a:rPr>
              <a:t>{</a:t>
            </a:r>
            <a:r>
              <a:rPr kumimoji="1" lang="en-US" altLang="zh-CN" sz="2000" b="1">
                <a:latin typeface="Times New Roman" pitchFamily="18" charset="0"/>
              </a:rPr>
              <a:t> if  ( </a:t>
            </a:r>
            <a:r>
              <a:rPr kumimoji="1" lang="en-US" altLang="zh-CN" sz="2000" b="1" i="1">
                <a:latin typeface="Times New Roman" pitchFamily="18" charset="0"/>
              </a:rPr>
              <a:t>E2</a:t>
            </a:r>
            <a:r>
              <a:rPr kumimoji="1" lang="en-US" altLang="zh-CN" sz="2000" b="1">
                <a:latin typeface="Times New Roman" pitchFamily="18" charset="0"/>
              </a:rPr>
              <a:t> )  </a:t>
            </a:r>
            <a:r>
              <a:rPr kumimoji="1" lang="en-US" altLang="zh-CN" sz="2000" b="1" i="1">
                <a:latin typeface="Times New Roman" pitchFamily="18" charset="0"/>
              </a:rPr>
              <a:t>S1</a:t>
            </a:r>
            <a:r>
              <a:rPr kumimoji="1" lang="en-US" altLang="zh-CN" sz="2000" b="1">
                <a:latin typeface="Times New Roman" pitchFamily="18" charset="0"/>
              </a:rPr>
              <a:t> </a:t>
            </a:r>
            <a:r>
              <a:rPr kumimoji="1" lang="en-US" altLang="zh-CN" sz="2000" b="1">
                <a:solidFill>
                  <a:srgbClr val="CC0000"/>
                </a:solidFill>
                <a:latin typeface="Times New Roman" pitchFamily="18" charset="0"/>
              </a:rPr>
              <a:t>}</a:t>
            </a:r>
            <a:endParaRPr kumimoji="1" lang="en-US" altLang="zh-CN" sz="2000" b="1">
              <a:latin typeface="Times New Roman" pitchFamily="18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else  </a:t>
            </a:r>
            <a:r>
              <a:rPr kumimoji="1" lang="en-US" altLang="zh-CN" sz="2000" b="1" i="1">
                <a:latin typeface="Times New Roman" pitchFamily="18" charset="0"/>
              </a:rPr>
              <a:t>S2</a:t>
            </a:r>
          </a:p>
        </p:txBody>
      </p:sp>
      <p:sp>
        <p:nvSpPr>
          <p:cNvPr id="545800" name="Rectangle 8"/>
          <p:cNvSpPr>
            <a:spLocks noChangeArrowheads="1"/>
          </p:cNvSpPr>
          <p:nvPr/>
        </p:nvSpPr>
        <p:spPr bwMode="auto">
          <a:xfrm>
            <a:off x="692150" y="1587500"/>
            <a:ext cx="3321050" cy="549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分析 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S1 </a:t>
            </a:r>
            <a:r>
              <a:rPr kumimoji="1" lang="zh-CN" altLang="zh-CN" sz="2000" b="1" i="1">
                <a:solidFill>
                  <a:srgbClr val="008000"/>
                </a:solidFill>
                <a:latin typeface="Times New Roman" pitchFamily="18" charset="0"/>
              </a:rPr>
              <a:t>和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S2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的执行条件：</a:t>
            </a:r>
          </a:p>
        </p:txBody>
      </p:sp>
      <p:sp>
        <p:nvSpPr>
          <p:cNvPr id="545801" name="Text Box 9"/>
          <p:cNvSpPr txBox="1">
            <a:spLocks noChangeArrowheads="1"/>
          </p:cNvSpPr>
          <p:nvPr/>
        </p:nvSpPr>
        <p:spPr bwMode="auto">
          <a:xfrm>
            <a:off x="5137150" y="2492375"/>
            <a:ext cx="3073400" cy="885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en-US" altLang="zh-CN" sz="2000" b="1" i="1">
                <a:solidFill>
                  <a:srgbClr val="0033CC"/>
                </a:solidFill>
                <a:latin typeface="Times New Roman" pitchFamily="18" charset="0"/>
              </a:rPr>
              <a:t>E1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 &amp;&amp; </a:t>
            </a:r>
            <a:r>
              <a:rPr kumimoji="1" lang="en-US" altLang="zh-CN" sz="2000" b="1" i="1">
                <a:solidFill>
                  <a:srgbClr val="0033CC"/>
                </a:solidFill>
                <a:latin typeface="Times New Roman" pitchFamily="18" charset="0"/>
              </a:rPr>
              <a:t>E2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	</a:t>
            </a:r>
            <a:r>
              <a:rPr kumimoji="1" lang="zh-CN" altLang="en-US" sz="2000" b="1">
                <a:solidFill>
                  <a:srgbClr val="0033CC"/>
                </a:solidFill>
                <a:latin typeface="Times New Roman" pitchFamily="18" charset="0"/>
              </a:rPr>
              <a:t>执行 </a:t>
            </a:r>
            <a:r>
              <a:rPr kumimoji="1" lang="en-US" altLang="zh-CN" sz="2000" b="1" i="1">
                <a:solidFill>
                  <a:srgbClr val="0033CC"/>
                </a:solidFill>
                <a:latin typeface="Times New Roman" pitchFamily="18" charset="0"/>
              </a:rPr>
              <a:t>S1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b="1" i="1">
                <a:solidFill>
                  <a:srgbClr val="006600"/>
                </a:solidFill>
                <a:latin typeface="Times New Roman" pitchFamily="18" charset="0"/>
              </a:rPr>
              <a:t>E1</a:t>
            </a:r>
            <a:r>
              <a:rPr kumimoji="1" lang="en-US" altLang="zh-CN" sz="2000" b="1">
                <a:solidFill>
                  <a:srgbClr val="006600"/>
                </a:solidFill>
                <a:latin typeface="Times New Roman" pitchFamily="18" charset="0"/>
              </a:rPr>
              <a:t> &amp;&amp; ! </a:t>
            </a:r>
            <a:r>
              <a:rPr kumimoji="1" lang="en-US" altLang="zh-CN" sz="2000" b="1" i="1">
                <a:solidFill>
                  <a:srgbClr val="006600"/>
                </a:solidFill>
                <a:latin typeface="Times New Roman" pitchFamily="18" charset="0"/>
              </a:rPr>
              <a:t>E2 </a:t>
            </a:r>
            <a:r>
              <a:rPr kumimoji="1" lang="en-US" altLang="zh-CN" sz="2000" b="1">
                <a:solidFill>
                  <a:srgbClr val="006600"/>
                </a:solidFill>
                <a:latin typeface="Times New Roman" pitchFamily="18" charset="0"/>
              </a:rPr>
              <a:t>           </a:t>
            </a:r>
            <a:r>
              <a:rPr kumimoji="1" lang="zh-CN" altLang="en-US" sz="2000" b="1">
                <a:solidFill>
                  <a:srgbClr val="006600"/>
                </a:solidFill>
                <a:latin typeface="Times New Roman" pitchFamily="18" charset="0"/>
              </a:rPr>
              <a:t>执行 </a:t>
            </a:r>
            <a:r>
              <a:rPr kumimoji="1" lang="en-US" altLang="zh-CN" sz="2000" b="1" i="1">
                <a:solidFill>
                  <a:srgbClr val="006600"/>
                </a:solidFill>
                <a:latin typeface="Times New Roman" pitchFamily="18" charset="0"/>
              </a:rPr>
              <a:t>S2</a:t>
            </a:r>
          </a:p>
        </p:txBody>
      </p:sp>
      <p:sp>
        <p:nvSpPr>
          <p:cNvPr id="545802" name="Text Box 10"/>
          <p:cNvSpPr txBox="1">
            <a:spLocks noChangeArrowheads="1"/>
          </p:cNvSpPr>
          <p:nvPr/>
        </p:nvSpPr>
        <p:spPr bwMode="auto">
          <a:xfrm>
            <a:off x="5137150" y="4451350"/>
            <a:ext cx="3078163" cy="885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en-US" altLang="zh-CN" sz="2000" b="1" i="1">
                <a:solidFill>
                  <a:srgbClr val="0033CC"/>
                </a:solidFill>
                <a:latin typeface="Times New Roman" pitchFamily="18" charset="0"/>
              </a:rPr>
              <a:t>E1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 &amp;&amp; </a:t>
            </a:r>
            <a:r>
              <a:rPr kumimoji="1" lang="en-US" altLang="zh-CN" sz="2000" b="1" i="1">
                <a:solidFill>
                  <a:srgbClr val="0033CC"/>
                </a:solidFill>
                <a:latin typeface="Times New Roman" pitchFamily="18" charset="0"/>
              </a:rPr>
              <a:t>E2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	  </a:t>
            </a:r>
            <a:r>
              <a:rPr kumimoji="1" lang="zh-CN" altLang="en-US" sz="2000" b="1">
                <a:solidFill>
                  <a:srgbClr val="0033CC"/>
                </a:solidFill>
                <a:latin typeface="Times New Roman" pitchFamily="18" charset="0"/>
              </a:rPr>
              <a:t>执行 </a:t>
            </a:r>
            <a:r>
              <a:rPr kumimoji="1" lang="en-US" altLang="zh-CN" sz="2000" b="1" i="1">
                <a:solidFill>
                  <a:srgbClr val="0033CC"/>
                </a:solidFill>
                <a:latin typeface="Times New Roman" pitchFamily="18" charset="0"/>
              </a:rPr>
              <a:t>S1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b="1">
                <a:latin typeface="Times New Roman" pitchFamily="18" charset="0"/>
              </a:rPr>
              <a:t>    </a:t>
            </a:r>
            <a:r>
              <a:rPr kumimoji="1" lang="en-US" altLang="zh-CN" sz="2000" b="1">
                <a:solidFill>
                  <a:srgbClr val="006600"/>
                </a:solidFill>
                <a:latin typeface="Times New Roman" pitchFamily="18" charset="0"/>
              </a:rPr>
              <a:t>! </a:t>
            </a:r>
            <a:r>
              <a:rPr kumimoji="1" lang="en-US" altLang="zh-CN" sz="2000" b="1" i="1">
                <a:solidFill>
                  <a:srgbClr val="006600"/>
                </a:solidFill>
                <a:latin typeface="Times New Roman" pitchFamily="18" charset="0"/>
              </a:rPr>
              <a:t>E1</a:t>
            </a:r>
            <a:r>
              <a:rPr kumimoji="1" lang="en-US" altLang="zh-CN" sz="2000" b="1">
                <a:solidFill>
                  <a:srgbClr val="006600"/>
                </a:solidFill>
                <a:latin typeface="Times New Roman" pitchFamily="18" charset="0"/>
              </a:rPr>
              <a:t>	                  </a:t>
            </a:r>
            <a:r>
              <a:rPr kumimoji="1" lang="zh-CN" altLang="en-US" sz="2000" b="1">
                <a:solidFill>
                  <a:srgbClr val="006600"/>
                </a:solidFill>
                <a:latin typeface="Times New Roman" pitchFamily="18" charset="0"/>
              </a:rPr>
              <a:t>执行 </a:t>
            </a:r>
            <a:r>
              <a:rPr kumimoji="1" lang="en-US" altLang="zh-CN" sz="2000" b="1" i="1">
                <a:solidFill>
                  <a:srgbClr val="006600"/>
                </a:solidFill>
                <a:latin typeface="Times New Roman" pitchFamily="18" charset="0"/>
              </a:rPr>
              <a:t>S2</a:t>
            </a:r>
            <a:endParaRPr kumimoji="1" lang="en-US" altLang="zh-CN" sz="2000" i="1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545803" name="AutoShape 11"/>
          <p:cNvSpPr>
            <a:spLocks noChangeArrowheads="1"/>
          </p:cNvSpPr>
          <p:nvPr/>
        </p:nvSpPr>
        <p:spPr bwMode="auto">
          <a:xfrm>
            <a:off x="3956050" y="3368675"/>
            <a:ext cx="3130550" cy="663575"/>
          </a:xfrm>
          <a:prstGeom prst="cloudCallout">
            <a:avLst>
              <a:gd name="adj1" fmla="val -36560"/>
              <a:gd name="adj2" fmla="val 158611"/>
            </a:avLst>
          </a:prstGeom>
          <a:gradFill rotWithShape="0">
            <a:gsLst>
              <a:gs pos="0">
                <a:srgbClr val="FFFFFF"/>
              </a:gs>
              <a:gs pos="50000">
                <a:srgbClr val="FFFFCC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bg2"/>
            </a:solidFill>
            <a:round/>
            <a:headEnd/>
            <a:tailEnd/>
          </a:ln>
          <a:effectLst>
            <a:outerShdw dist="50800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r>
              <a:rPr kumimoji="1" lang="zh-CN" altLang="en-US" sz="2000" b="1" i="1">
                <a:solidFill>
                  <a:schemeClr val="accent2"/>
                </a:solidFill>
                <a:latin typeface="Times New Roman" pitchFamily="18" charset="0"/>
              </a:rPr>
              <a:t>注意括号的作用</a:t>
            </a:r>
          </a:p>
        </p:txBody>
      </p:sp>
      <p:sp>
        <p:nvSpPr>
          <p:cNvPr id="545804" name="Text Box 12"/>
          <p:cNvSpPr txBox="1">
            <a:spLocks noChangeArrowheads="1"/>
          </p:cNvSpPr>
          <p:nvPr/>
        </p:nvSpPr>
        <p:spPr bwMode="auto">
          <a:xfrm>
            <a:off x="647700" y="765175"/>
            <a:ext cx="800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80000"/>
              </a:lnSpc>
              <a:defRPr/>
            </a:pPr>
            <a:r>
              <a:rPr kumimoji="1" lang="en-US" altLang="zh-CN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r>
              <a:rPr kumimoji="1" lang="zh-CN" altLang="en-US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．</a:t>
            </a:r>
            <a:r>
              <a:rPr kumimoji="1" lang="en-US" altLang="zh-CN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if </a:t>
            </a:r>
            <a:r>
              <a:rPr kumimoji="1" lang="zh-CN" altLang="en-US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语句的嵌套 </a:t>
            </a:r>
          </a:p>
        </p:txBody>
      </p:sp>
      <p:sp>
        <p:nvSpPr>
          <p:cNvPr id="109578" name="Rectangle 1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-26988"/>
            <a:ext cx="1104900" cy="228601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2.1.1  if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45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45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45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45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545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457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5457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45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545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545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45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798" grpId="0" build="p" autoUpdateAnimBg="0" advAuto="1000"/>
      <p:bldP spid="545799" grpId="0" build="p" autoUpdateAnimBg="0" advAuto="1000"/>
      <p:bldP spid="545800" grpId="0" autoUpdateAnimBg="0"/>
      <p:bldP spid="545801" grpId="0" autoUpdateAnimBg="0"/>
      <p:bldP spid="545802" grpId="0" autoUpdateAnimBg="0"/>
      <p:bldP spid="545803" grpId="0" animBg="1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21" name="Text Box 5"/>
          <p:cNvSpPr txBox="1">
            <a:spLocks noChangeArrowheads="1"/>
          </p:cNvSpPr>
          <p:nvPr/>
        </p:nvSpPr>
        <p:spPr bwMode="auto">
          <a:xfrm>
            <a:off x="571500" y="457200"/>
            <a:ext cx="800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80000"/>
              </a:lnSpc>
              <a:defRPr/>
            </a:pPr>
            <a:r>
              <a:rPr kumimoji="1" lang="en-US" altLang="zh-CN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r>
              <a:rPr kumimoji="1" lang="zh-CN" altLang="en-US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．应用举例 </a:t>
            </a:r>
          </a:p>
        </p:txBody>
      </p:sp>
      <p:sp>
        <p:nvSpPr>
          <p:cNvPr id="546822" name="Text Box 6"/>
          <p:cNvSpPr txBox="1">
            <a:spLocks noChangeArrowheads="1"/>
          </p:cNvSpPr>
          <p:nvPr/>
        </p:nvSpPr>
        <p:spPr bwMode="auto">
          <a:xfrm>
            <a:off x="762000" y="1233488"/>
            <a:ext cx="7772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kumimoji="1" lang="en-US" altLang="zh-CN" sz="2000" b="1" i="1">
                <a:solidFill>
                  <a:schemeClr val="accent2"/>
                </a:solidFill>
                <a:latin typeface="Times New Roman" pitchFamily="18" charset="0"/>
              </a:rPr>
              <a:t>(1)</a:t>
            </a:r>
            <a:r>
              <a:rPr kumimoji="1" lang="en-US" altLang="zh-CN" sz="2000" b="1">
                <a:latin typeface="Times New Roman" pitchFamily="18" charset="0"/>
              </a:rPr>
              <a:t>  </a:t>
            </a:r>
            <a:r>
              <a:rPr kumimoji="1" lang="zh-CN" altLang="en-US" sz="2000" b="1">
                <a:latin typeface="Times New Roman" pitchFamily="18" charset="0"/>
              </a:rPr>
              <a:t>把输入字符转换为小写字母。对输入字符进行判断，如果是大写</a:t>
            </a:r>
          </a:p>
          <a:p>
            <a:pPr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       字母，则转换为小写字母；否则，不转换。 </a:t>
            </a:r>
          </a:p>
        </p:txBody>
      </p:sp>
      <p:sp>
        <p:nvSpPr>
          <p:cNvPr id="546823" name="Text Box 7"/>
          <p:cNvSpPr txBox="1">
            <a:spLocks noChangeArrowheads="1"/>
          </p:cNvSpPr>
          <p:nvPr/>
        </p:nvSpPr>
        <p:spPr bwMode="auto">
          <a:xfrm>
            <a:off x="762000" y="2362200"/>
            <a:ext cx="6096000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2-3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b="1">
                <a:latin typeface="Times New Roman" pitchFamily="18" charset="0"/>
              </a:rPr>
              <a:t>#include &lt;iostream&gt;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b="1">
                <a:latin typeface="Times New Roman" pitchFamily="18" charset="0"/>
              </a:rPr>
              <a:t>int main()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b="1">
                <a:latin typeface="Times New Roman" pitchFamily="18" charset="0"/>
              </a:rPr>
              <a:t>{  char ch;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b="1">
                <a:latin typeface="Times New Roman" pitchFamily="18" charset="0"/>
              </a:rPr>
              <a:t>    cout &lt;&lt; "ch = ";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b="1">
                <a:latin typeface="Times New Roman" pitchFamily="18" charset="0"/>
              </a:rPr>
              <a:t>    cin &gt;&gt; ch 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b="1">
                <a:latin typeface="Times New Roman" pitchFamily="18" charset="0"/>
              </a:rPr>
              <a:t>    if ( ch &gt;= 'A' &amp;&amp; ch &lt;= 'Z' )  ch += 32 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b="1">
                <a:latin typeface="Times New Roman" pitchFamily="18" charset="0"/>
              </a:rPr>
              <a:t>    cout &lt;&lt; ch &lt;&lt; endl 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b="1">
                <a:latin typeface="Times New Roman" pitchFamily="18" charset="0"/>
              </a:rPr>
              <a:t>}</a:t>
            </a:r>
          </a:p>
        </p:txBody>
      </p:sp>
      <p:sp>
        <p:nvSpPr>
          <p:cNvPr id="110597" name="Rectangle 1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228600"/>
            <a:ext cx="1104900" cy="228600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2.1.1  if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46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46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46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21" grpId="0" autoUpdateAnimBg="0"/>
      <p:bldP spid="546822" grpId="0" autoUpdateAnimBg="0"/>
      <p:bldP spid="546823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5" name="Text Box 5"/>
          <p:cNvSpPr txBox="1">
            <a:spLocks noChangeArrowheads="1"/>
          </p:cNvSpPr>
          <p:nvPr/>
        </p:nvSpPr>
        <p:spPr bwMode="auto">
          <a:xfrm>
            <a:off x="571500" y="457200"/>
            <a:ext cx="800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80000"/>
              </a:lnSpc>
              <a:defRPr/>
            </a:pPr>
            <a:r>
              <a:rPr kumimoji="1" lang="en-US" altLang="zh-CN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r>
              <a:rPr kumimoji="1" lang="zh-CN" altLang="en-US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．应用举例 </a:t>
            </a:r>
          </a:p>
        </p:txBody>
      </p:sp>
      <p:sp>
        <p:nvSpPr>
          <p:cNvPr id="111619" name="Text Box 6"/>
          <p:cNvSpPr txBox="1">
            <a:spLocks noChangeArrowheads="1"/>
          </p:cNvSpPr>
          <p:nvPr/>
        </p:nvSpPr>
        <p:spPr bwMode="auto">
          <a:xfrm>
            <a:off x="762000" y="2362200"/>
            <a:ext cx="6096000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2-3</a:t>
            </a:r>
            <a:r>
              <a:rPr kumimoji="1" lang="en-US" altLang="zh-CN" sz="2000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>
                <a:latin typeface="Times New Roman" pitchFamily="18" charset="0"/>
              </a:rPr>
              <a:t>#include &lt;iostream&gt;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>
                <a:latin typeface="Times New Roman" pitchFamily="18" charset="0"/>
              </a:rPr>
              <a:t>int main()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>
                <a:latin typeface="Times New Roman" pitchFamily="18" charset="0"/>
              </a:rPr>
              <a:t>{  char ch;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>
                <a:latin typeface="Times New Roman" pitchFamily="18" charset="0"/>
              </a:rPr>
              <a:t>    cout &lt;&lt; "ch = ";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>
                <a:latin typeface="Times New Roman" pitchFamily="18" charset="0"/>
              </a:rPr>
              <a:t>    cin &gt;&gt; ch 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>
                <a:latin typeface="Times New Roman" pitchFamily="18" charset="0"/>
              </a:rPr>
              <a:t>    if </a:t>
            </a:r>
            <a:r>
              <a:rPr kumimoji="1" lang="en-US" altLang="zh-CN" sz="2000" b="1" i="1">
                <a:solidFill>
                  <a:srgbClr val="0033CC"/>
                </a:solidFill>
                <a:latin typeface="Times New Roman" pitchFamily="18" charset="0"/>
              </a:rPr>
              <a:t>( ch &gt;= 'A' &amp;&amp; ch &lt;= 'Z' )</a:t>
            </a:r>
            <a:r>
              <a:rPr kumimoji="1" lang="en-US" altLang="zh-CN" sz="2000">
                <a:latin typeface="Times New Roman" pitchFamily="18" charset="0"/>
              </a:rPr>
              <a:t>  ch += 32 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>
                <a:latin typeface="Times New Roman" pitchFamily="18" charset="0"/>
              </a:rPr>
              <a:t>    cout &lt;&lt; ch &lt;&lt; endl 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>
                <a:latin typeface="Times New Roman" pitchFamily="18" charset="0"/>
              </a:rPr>
              <a:t>}</a:t>
            </a:r>
          </a:p>
        </p:txBody>
      </p:sp>
      <p:sp>
        <p:nvSpPr>
          <p:cNvPr id="547847" name="AutoShape 7"/>
          <p:cNvSpPr>
            <a:spLocks/>
          </p:cNvSpPr>
          <p:nvPr/>
        </p:nvSpPr>
        <p:spPr bwMode="auto">
          <a:xfrm>
            <a:off x="5486400" y="3251200"/>
            <a:ext cx="1752600" cy="609600"/>
          </a:xfrm>
          <a:prstGeom prst="borderCallout2">
            <a:avLst>
              <a:gd name="adj1" fmla="val 18750"/>
              <a:gd name="adj2" fmla="val -4347"/>
              <a:gd name="adj3" fmla="val 18750"/>
              <a:gd name="adj4" fmla="val -18296"/>
              <a:gd name="adj5" fmla="val 291926"/>
              <a:gd name="adj6" fmla="val -93116"/>
            </a:avLst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 type="oval" w="lg" len="lg"/>
          </a:ln>
        </p:spPr>
        <p:txBody>
          <a:bodyPr anchor="ctr"/>
          <a:lstStyle/>
          <a:p>
            <a:pPr algn="ctr" eaLnBrk="1" hangingPunct="1"/>
            <a:r>
              <a:rPr kumimoji="1" lang="zh-CN" altLang="en-US" b="1">
                <a:latin typeface="Times New Roman" pitchFamily="18" charset="0"/>
              </a:rPr>
              <a:t>输入大写字母</a:t>
            </a:r>
          </a:p>
        </p:txBody>
      </p:sp>
      <p:sp>
        <p:nvSpPr>
          <p:cNvPr id="111621" name="Text Box 8"/>
          <p:cNvSpPr txBox="1">
            <a:spLocks noChangeArrowheads="1"/>
          </p:cNvSpPr>
          <p:nvPr/>
        </p:nvSpPr>
        <p:spPr bwMode="auto">
          <a:xfrm>
            <a:off x="762000" y="1233488"/>
            <a:ext cx="7772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kumimoji="1" lang="en-US" altLang="zh-CN" sz="2000" b="1" i="1">
                <a:solidFill>
                  <a:schemeClr val="accent2"/>
                </a:solidFill>
                <a:latin typeface="Times New Roman" pitchFamily="18" charset="0"/>
              </a:rPr>
              <a:t>(1)</a:t>
            </a:r>
            <a:r>
              <a:rPr kumimoji="1" lang="en-US" altLang="zh-CN" sz="2000" b="1">
                <a:latin typeface="Times New Roman" pitchFamily="18" charset="0"/>
              </a:rPr>
              <a:t>  </a:t>
            </a:r>
            <a:r>
              <a:rPr kumimoji="1" lang="zh-CN" altLang="en-US" sz="2000" b="1">
                <a:latin typeface="Times New Roman" pitchFamily="18" charset="0"/>
              </a:rPr>
              <a:t>把输入字符转换为小写字母。对输入字符进行判断，如果是大写</a:t>
            </a:r>
          </a:p>
          <a:p>
            <a:pPr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       字母，则转换为小写字母；否则，不转换。 </a:t>
            </a:r>
          </a:p>
        </p:txBody>
      </p:sp>
      <p:sp>
        <p:nvSpPr>
          <p:cNvPr id="111622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228600"/>
            <a:ext cx="1104900" cy="228600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2.1.1  if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47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847" grpId="0" animBg="1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9" name="Text Box 5"/>
          <p:cNvSpPr txBox="1">
            <a:spLocks noChangeArrowheads="1"/>
          </p:cNvSpPr>
          <p:nvPr/>
        </p:nvSpPr>
        <p:spPr bwMode="auto">
          <a:xfrm>
            <a:off x="571500" y="457200"/>
            <a:ext cx="800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80000"/>
              </a:lnSpc>
              <a:defRPr/>
            </a:pPr>
            <a:r>
              <a:rPr kumimoji="1" lang="en-US" altLang="zh-CN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r>
              <a:rPr kumimoji="1" lang="zh-CN" altLang="en-US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．应用举例 </a:t>
            </a:r>
          </a:p>
        </p:txBody>
      </p:sp>
      <p:sp>
        <p:nvSpPr>
          <p:cNvPr id="112643" name="Text Box 6"/>
          <p:cNvSpPr txBox="1">
            <a:spLocks noChangeArrowheads="1"/>
          </p:cNvSpPr>
          <p:nvPr/>
        </p:nvSpPr>
        <p:spPr bwMode="auto">
          <a:xfrm>
            <a:off x="762000" y="2362200"/>
            <a:ext cx="6096000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2-3</a:t>
            </a:r>
            <a:endParaRPr kumimoji="1" lang="en-US" altLang="zh-CN" sz="2000">
              <a:latin typeface="Times New Roman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>
                <a:latin typeface="Times New Roman" pitchFamily="18" charset="0"/>
              </a:rPr>
              <a:t>#include &lt;iostream&gt;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>
                <a:latin typeface="Times New Roman" pitchFamily="18" charset="0"/>
              </a:rPr>
              <a:t>int main()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>
                <a:latin typeface="Times New Roman" pitchFamily="18" charset="0"/>
              </a:rPr>
              <a:t>{  char ch;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>
                <a:latin typeface="Times New Roman" pitchFamily="18" charset="0"/>
              </a:rPr>
              <a:t>    cout &lt;&lt; "ch = ";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>
                <a:latin typeface="Times New Roman" pitchFamily="18" charset="0"/>
              </a:rPr>
              <a:t>    cin &gt;&gt; ch 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>
                <a:latin typeface="Times New Roman" pitchFamily="18" charset="0"/>
              </a:rPr>
              <a:t>    if ( ch &gt;= 'A' &amp;&amp; ch &lt;= 'Z' )  </a:t>
            </a:r>
            <a:r>
              <a:rPr kumimoji="1" lang="en-US" altLang="zh-CN" sz="2000" b="1" i="1">
                <a:solidFill>
                  <a:srgbClr val="0033CC"/>
                </a:solidFill>
                <a:latin typeface="Times New Roman" pitchFamily="18" charset="0"/>
              </a:rPr>
              <a:t>ch += 32</a:t>
            </a:r>
            <a:r>
              <a:rPr kumimoji="1" lang="en-US" altLang="zh-CN" sz="2000">
                <a:latin typeface="Times New Roman" pitchFamily="18" charset="0"/>
              </a:rPr>
              <a:t> 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>
                <a:latin typeface="Times New Roman" pitchFamily="18" charset="0"/>
              </a:rPr>
              <a:t>    cout &lt;&lt; ch &lt;&lt; endl 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>
                <a:latin typeface="Times New Roman" pitchFamily="18" charset="0"/>
              </a:rPr>
              <a:t>}</a:t>
            </a:r>
          </a:p>
        </p:txBody>
      </p:sp>
      <p:sp>
        <p:nvSpPr>
          <p:cNvPr id="548871" name="AutoShape 7"/>
          <p:cNvSpPr>
            <a:spLocks/>
          </p:cNvSpPr>
          <p:nvPr/>
        </p:nvSpPr>
        <p:spPr bwMode="auto">
          <a:xfrm>
            <a:off x="5791200" y="3324225"/>
            <a:ext cx="2286000" cy="609600"/>
          </a:xfrm>
          <a:prstGeom prst="borderCallout2">
            <a:avLst>
              <a:gd name="adj1" fmla="val 18750"/>
              <a:gd name="adj2" fmla="val -3333"/>
              <a:gd name="adj3" fmla="val 18750"/>
              <a:gd name="adj4" fmla="val -11389"/>
              <a:gd name="adj5" fmla="val 291926"/>
              <a:gd name="adj6" fmla="val -54722"/>
            </a:avLst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 type="oval" w="lg" len="lg"/>
          </a:ln>
        </p:spPr>
        <p:txBody>
          <a:bodyPr anchor="ctr"/>
          <a:lstStyle/>
          <a:p>
            <a:pPr algn="ctr" eaLnBrk="1" hangingPunct="1"/>
            <a:r>
              <a:rPr kumimoji="1" lang="zh-CN" altLang="en-US" b="1">
                <a:latin typeface="Times New Roman" pitchFamily="18" charset="0"/>
              </a:rPr>
              <a:t>计算</a:t>
            </a:r>
            <a:r>
              <a:rPr kumimoji="1" lang="en-US" altLang="zh-CN" b="1">
                <a:latin typeface="Times New Roman" pitchFamily="18" charset="0"/>
              </a:rPr>
              <a:t>ASCII</a:t>
            </a:r>
            <a:r>
              <a:rPr kumimoji="1" lang="zh-CN" altLang="en-US" b="1">
                <a:latin typeface="Times New Roman" pitchFamily="18" charset="0"/>
              </a:rPr>
              <a:t>码偏移值</a:t>
            </a:r>
          </a:p>
        </p:txBody>
      </p:sp>
      <p:sp>
        <p:nvSpPr>
          <p:cNvPr id="112645" name="Text Box 8"/>
          <p:cNvSpPr txBox="1">
            <a:spLocks noChangeArrowheads="1"/>
          </p:cNvSpPr>
          <p:nvPr/>
        </p:nvSpPr>
        <p:spPr bwMode="auto">
          <a:xfrm>
            <a:off x="762000" y="1233488"/>
            <a:ext cx="7772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kumimoji="1" lang="en-US" altLang="zh-CN" sz="2000" b="1" i="1">
                <a:solidFill>
                  <a:schemeClr val="accent2"/>
                </a:solidFill>
                <a:latin typeface="Times New Roman" pitchFamily="18" charset="0"/>
              </a:rPr>
              <a:t>(1)</a:t>
            </a:r>
            <a:r>
              <a:rPr kumimoji="1" lang="en-US" altLang="zh-CN" sz="2000" b="1">
                <a:latin typeface="Times New Roman" pitchFamily="18" charset="0"/>
              </a:rPr>
              <a:t>  </a:t>
            </a:r>
            <a:r>
              <a:rPr kumimoji="1" lang="zh-CN" altLang="en-US" sz="2000" b="1">
                <a:latin typeface="Times New Roman" pitchFamily="18" charset="0"/>
              </a:rPr>
              <a:t>把输入字符转换为小写字母。对输入字符进行判断，如果是大写</a:t>
            </a:r>
          </a:p>
          <a:p>
            <a:pPr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       字母，则转换为小写字母；否则，不转换。 </a:t>
            </a:r>
          </a:p>
        </p:txBody>
      </p:sp>
      <p:sp>
        <p:nvSpPr>
          <p:cNvPr id="112646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228600"/>
            <a:ext cx="1104900" cy="228600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2.1.1  if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48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1" grpId="0" animBg="1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3" name="Text Box 5"/>
          <p:cNvSpPr txBox="1">
            <a:spLocks noChangeArrowheads="1"/>
          </p:cNvSpPr>
          <p:nvPr/>
        </p:nvSpPr>
        <p:spPr bwMode="auto">
          <a:xfrm>
            <a:off x="571500" y="457200"/>
            <a:ext cx="800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80000"/>
              </a:lnSpc>
              <a:defRPr/>
            </a:pPr>
            <a:r>
              <a:rPr kumimoji="1" lang="en-US" altLang="zh-CN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r>
              <a:rPr kumimoji="1" lang="zh-CN" altLang="en-US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．应用举例 </a:t>
            </a: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762000" y="2362200"/>
            <a:ext cx="6096000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2-3</a:t>
            </a:r>
            <a:endParaRPr kumimoji="1" lang="en-US" altLang="zh-CN" sz="2000" b="1">
              <a:latin typeface="Times New Roman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b="1">
                <a:latin typeface="Times New Roman" pitchFamily="18" charset="0"/>
              </a:rPr>
              <a:t>#include &lt;iostream&gt;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b="1">
                <a:latin typeface="Times New Roman" pitchFamily="18" charset="0"/>
              </a:rPr>
              <a:t>int main()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b="1">
                <a:latin typeface="Times New Roman" pitchFamily="18" charset="0"/>
              </a:rPr>
              <a:t>{  char ch;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b="1">
                <a:latin typeface="Times New Roman" pitchFamily="18" charset="0"/>
              </a:rPr>
              <a:t>    cout &lt;&lt; "ch = ";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b="1">
                <a:latin typeface="Times New Roman" pitchFamily="18" charset="0"/>
              </a:rPr>
              <a:t>    cin &gt;&gt; ch 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b="1">
                <a:latin typeface="Times New Roman" pitchFamily="18" charset="0"/>
              </a:rPr>
              <a:t>    if ( ch &gt;= 'A' &amp;&amp; ch &lt;= 'Z' )  ch += 32 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b="1">
                <a:latin typeface="Times New Roman" pitchFamily="18" charset="0"/>
              </a:rPr>
              <a:t>    cout &lt;&lt; ch &lt;&lt; endl 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b="1">
                <a:latin typeface="Times New Roman" pitchFamily="18" charset="0"/>
              </a:rPr>
              <a:t>}</a:t>
            </a: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762000" y="1233488"/>
            <a:ext cx="7772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kumimoji="1" lang="en-US" altLang="zh-CN" sz="2000" b="1" i="1">
                <a:solidFill>
                  <a:schemeClr val="accent2"/>
                </a:solidFill>
                <a:latin typeface="Times New Roman" pitchFamily="18" charset="0"/>
              </a:rPr>
              <a:t>(1)</a:t>
            </a:r>
            <a:r>
              <a:rPr kumimoji="1" lang="en-US" altLang="zh-CN" sz="2000" b="1">
                <a:latin typeface="Times New Roman" pitchFamily="18" charset="0"/>
              </a:rPr>
              <a:t>  </a:t>
            </a:r>
            <a:r>
              <a:rPr kumimoji="1" lang="zh-CN" altLang="en-US" sz="2000" b="1">
                <a:latin typeface="Times New Roman" pitchFamily="18" charset="0"/>
              </a:rPr>
              <a:t>把输入字符转换为小写字母。对输入字符进行判断，如果是大写</a:t>
            </a:r>
          </a:p>
          <a:p>
            <a:pPr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       字母，则转换为小写字母；否则，不转换。 </a:t>
            </a:r>
          </a:p>
        </p:txBody>
      </p:sp>
      <p:graphicFrame>
        <p:nvGraphicFramePr>
          <p:cNvPr id="549896" name="Object 8"/>
          <p:cNvGraphicFramePr>
            <a:graphicFrameLocks noChangeAspect="1"/>
          </p:cNvGraphicFramePr>
          <p:nvPr/>
        </p:nvGraphicFramePr>
        <p:xfrm>
          <a:off x="4876800" y="2895600"/>
          <a:ext cx="3600450" cy="1495425"/>
        </p:xfrm>
        <a:graphic>
          <a:graphicData uri="http://schemas.openxmlformats.org/presentationml/2006/ole">
            <p:oleObj spid="_x0000_s3074" name="位图图像" r:id="rId3" imgW="3600000" imgH="1495634" progId="PBrush">
              <p:embed/>
            </p:oleObj>
          </a:graphicData>
        </a:graphic>
      </p:graphicFrame>
      <p:sp>
        <p:nvSpPr>
          <p:cNvPr id="3078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228600"/>
            <a:ext cx="1104900" cy="228600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2.1.1  if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9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2"/>
          <p:cNvGrpSpPr>
            <a:grpSpLocks/>
          </p:cNvGrpSpPr>
          <p:nvPr/>
        </p:nvGrpSpPr>
        <p:grpSpPr bwMode="auto">
          <a:xfrm>
            <a:off x="5181600" y="2335213"/>
            <a:ext cx="2971800" cy="2971800"/>
            <a:chOff x="2736" y="1776"/>
            <a:chExt cx="1872" cy="1872"/>
          </a:xfrm>
        </p:grpSpPr>
        <p:sp>
          <p:nvSpPr>
            <p:cNvPr id="60433" name="Text Box 3"/>
            <p:cNvSpPr txBox="1">
              <a:spLocks noChangeArrowheads="1"/>
            </p:cNvSpPr>
            <p:nvPr/>
          </p:nvSpPr>
          <p:spPr bwMode="auto">
            <a:xfrm>
              <a:off x="4018" y="2073"/>
              <a:ext cx="5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>
                  <a:latin typeface="Times New Roman" pitchFamily="18" charset="0"/>
                </a:rPr>
                <a:t>false (0)</a:t>
              </a:r>
            </a:p>
          </p:txBody>
        </p:sp>
        <p:sp>
          <p:nvSpPr>
            <p:cNvPr id="496644" name="Text Box 4"/>
            <p:cNvSpPr txBox="1">
              <a:spLocks noChangeArrowheads="1"/>
            </p:cNvSpPr>
            <p:nvPr/>
          </p:nvSpPr>
          <p:spPr bwMode="auto">
            <a:xfrm>
              <a:off x="3408" y="2505"/>
              <a:ext cx="6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true (</a:t>
              </a:r>
              <a:r>
                <a:rPr kumimoji="1" lang="zh-CN" altLang="en-US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非</a:t>
              </a:r>
              <a:r>
                <a:rPr kumimoji="1" lang="en-US" altLang="zh-CN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0</a:t>
              </a:r>
              <a:r>
                <a:rPr kumimoji="1" lang="en-US" altLang="en-US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)</a:t>
              </a:r>
              <a:endParaRPr kumimoji="1" lang="en-US" altLang="zh-CN">
                <a:latin typeface="Times New Roman" pitchFamily="18" charset="0"/>
              </a:endParaRPr>
            </a:p>
          </p:txBody>
        </p:sp>
        <p:sp>
          <p:nvSpPr>
            <p:cNvPr id="60435" name="AutoShape 5"/>
            <p:cNvSpPr>
              <a:spLocks noChangeArrowheads="1"/>
            </p:cNvSpPr>
            <p:nvPr/>
          </p:nvSpPr>
          <p:spPr bwMode="auto">
            <a:xfrm>
              <a:off x="2737" y="2099"/>
              <a:ext cx="1344" cy="410"/>
            </a:xfrm>
            <a:prstGeom prst="flowChartDecision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>
                  <a:latin typeface="Times New Roman" pitchFamily="18" charset="0"/>
                </a:rPr>
                <a:t>   </a:t>
              </a:r>
              <a:r>
                <a:rPr kumimoji="1" lang="zh-CN" altLang="en-US" b="1" i="1">
                  <a:latin typeface="Times New Roman" pitchFamily="18" charset="0"/>
                </a:rPr>
                <a:t>表达式</a:t>
              </a:r>
              <a:r>
                <a:rPr kumimoji="1" lang="zh-CN" altLang="en-US" b="1" i="1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kumimoji="1" lang="zh-CN" altLang="en-US" b="1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endParaRPr kumimoji="1" lang="zh-CN" altLang="en-US">
                <a:latin typeface="Times New Roman" pitchFamily="18" charset="0"/>
              </a:endParaRPr>
            </a:p>
          </p:txBody>
        </p:sp>
        <p:sp>
          <p:nvSpPr>
            <p:cNvPr id="60436" name="AutoShape 6"/>
            <p:cNvSpPr>
              <a:spLocks noChangeArrowheads="1"/>
            </p:cNvSpPr>
            <p:nvPr/>
          </p:nvSpPr>
          <p:spPr bwMode="auto">
            <a:xfrm>
              <a:off x="2736" y="2880"/>
              <a:ext cx="1344" cy="237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zh-CN" altLang="en-US" b="1" i="1">
                  <a:latin typeface="Times New Roman" pitchFamily="18" charset="0"/>
                </a:rPr>
                <a:t>语    句</a:t>
              </a:r>
              <a:endParaRPr kumimoji="1" lang="zh-CN" altLang="en-US" i="1">
                <a:latin typeface="Times New Roman" pitchFamily="18" charset="0"/>
              </a:endParaRPr>
            </a:p>
          </p:txBody>
        </p:sp>
        <p:sp>
          <p:nvSpPr>
            <p:cNvPr id="60437" name="Line 7"/>
            <p:cNvSpPr>
              <a:spLocks noChangeShapeType="1"/>
            </p:cNvSpPr>
            <p:nvPr/>
          </p:nvSpPr>
          <p:spPr bwMode="auto">
            <a:xfrm>
              <a:off x="3408" y="1776"/>
              <a:ext cx="0" cy="336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0438" name="Line 8"/>
            <p:cNvSpPr>
              <a:spLocks noChangeShapeType="1"/>
            </p:cNvSpPr>
            <p:nvPr/>
          </p:nvSpPr>
          <p:spPr bwMode="auto">
            <a:xfrm>
              <a:off x="3408" y="2544"/>
              <a:ext cx="0" cy="336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0439" name="Line 9"/>
            <p:cNvSpPr>
              <a:spLocks noChangeShapeType="1"/>
            </p:cNvSpPr>
            <p:nvPr/>
          </p:nvSpPr>
          <p:spPr bwMode="auto">
            <a:xfrm>
              <a:off x="3408" y="3120"/>
              <a:ext cx="0" cy="528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0440" name="Line 10"/>
            <p:cNvSpPr>
              <a:spLocks noChangeShapeType="1"/>
            </p:cNvSpPr>
            <p:nvPr/>
          </p:nvSpPr>
          <p:spPr bwMode="auto">
            <a:xfrm>
              <a:off x="4080" y="2304"/>
              <a:ext cx="384" cy="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0441" name="Line 11"/>
            <p:cNvSpPr>
              <a:spLocks noChangeShapeType="1"/>
            </p:cNvSpPr>
            <p:nvPr/>
          </p:nvSpPr>
          <p:spPr bwMode="auto">
            <a:xfrm>
              <a:off x="4464" y="2289"/>
              <a:ext cx="0" cy="1088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0442" name="Line 12"/>
            <p:cNvSpPr>
              <a:spLocks noChangeShapeType="1"/>
            </p:cNvSpPr>
            <p:nvPr/>
          </p:nvSpPr>
          <p:spPr bwMode="auto">
            <a:xfrm flipH="1">
              <a:off x="3408" y="3360"/>
              <a:ext cx="1056" cy="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496653" name="Text Box 13"/>
          <p:cNvSpPr txBox="1">
            <a:spLocks noChangeArrowheads="1"/>
          </p:cNvSpPr>
          <p:nvPr/>
        </p:nvSpPr>
        <p:spPr bwMode="auto">
          <a:xfrm>
            <a:off x="647700" y="1039813"/>
            <a:ext cx="800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80000"/>
              </a:lnSpc>
              <a:defRPr/>
            </a:pPr>
            <a:r>
              <a:rPr kumimoji="1" lang="en-US" altLang="zh-CN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r>
              <a:rPr kumimoji="1" lang="zh-CN" altLang="en-US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．</a:t>
            </a:r>
            <a:r>
              <a:rPr kumimoji="1" lang="en-US" altLang="zh-CN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if </a:t>
            </a:r>
            <a:r>
              <a:rPr kumimoji="1" lang="zh-CN" altLang="en-US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语句的形式和执行流程 </a:t>
            </a:r>
          </a:p>
        </p:txBody>
      </p:sp>
      <p:sp>
        <p:nvSpPr>
          <p:cNvPr id="60420" name="Text Box 14"/>
          <p:cNvSpPr txBox="1">
            <a:spLocks noChangeArrowheads="1"/>
          </p:cNvSpPr>
          <p:nvPr/>
        </p:nvSpPr>
        <p:spPr bwMode="auto">
          <a:xfrm>
            <a:off x="838200" y="2471738"/>
            <a:ext cx="2895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 eaLnBrk="1" hangingPunct="1">
              <a:lnSpc>
                <a:spcPct val="150000"/>
              </a:lnSpc>
            </a:pPr>
            <a:r>
              <a:rPr kumimoji="1" lang="en-US" altLang="zh-CN" sz="2000" b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if</a:t>
            </a:r>
            <a:r>
              <a:rPr kumimoji="1" lang="zh-CN" altLang="en-US" sz="2000" b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（ </a:t>
            </a:r>
            <a:r>
              <a:rPr kumimoji="1" lang="zh-CN" altLang="en-US" sz="2000" b="1" i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表达式</a:t>
            </a:r>
            <a:r>
              <a:rPr kumimoji="1" lang="zh-CN" altLang="en-US" sz="2000" b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）</a:t>
            </a:r>
            <a:r>
              <a:rPr kumimoji="1" lang="zh-CN" altLang="en-US" sz="2000" b="1" i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语句</a:t>
            </a:r>
            <a:r>
              <a:rPr kumimoji="1" lang="zh-CN" altLang="en-US" sz="2000" b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； </a:t>
            </a:r>
          </a:p>
        </p:txBody>
      </p:sp>
      <p:sp>
        <p:nvSpPr>
          <p:cNvPr id="60421" name="Rectangle 18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2.1.1  if 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60422" name="Rectangle 19"/>
          <p:cNvSpPr>
            <a:spLocks noChangeArrowheads="1"/>
          </p:cNvSpPr>
          <p:nvPr/>
        </p:nvSpPr>
        <p:spPr bwMode="auto">
          <a:xfrm>
            <a:off x="762000" y="1862138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zh-CN" altLang="en-US" sz="2000" b="1">
                <a:latin typeface="Times New Roman" pitchFamily="18" charset="0"/>
              </a:rPr>
              <a:t>语句形式（</a:t>
            </a:r>
            <a:r>
              <a:rPr kumimoji="1" lang="en-US" altLang="zh-CN" sz="2000" b="1">
                <a:latin typeface="Times New Roman" pitchFamily="18" charset="0"/>
              </a:rPr>
              <a:t>1</a:t>
            </a:r>
            <a:r>
              <a:rPr kumimoji="1" lang="zh-CN" altLang="en-US" sz="2000" b="1">
                <a:latin typeface="Times New Roman" pitchFamily="18" charset="0"/>
              </a:rPr>
              <a:t>）</a:t>
            </a:r>
          </a:p>
        </p:txBody>
      </p:sp>
      <p:sp>
        <p:nvSpPr>
          <p:cNvPr id="60423" name="Text Box 20"/>
          <p:cNvSpPr txBox="1">
            <a:spLocks noChangeArrowheads="1"/>
          </p:cNvSpPr>
          <p:nvPr/>
        </p:nvSpPr>
        <p:spPr bwMode="auto">
          <a:xfrm>
            <a:off x="3033713" y="3644900"/>
            <a:ext cx="1233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/>
            <a:r>
              <a:rPr kumimoji="1" lang="zh-CN" altLang="en-US" b="1" i="1">
                <a:latin typeface="Times New Roman" pitchFamily="18" charset="0"/>
              </a:rPr>
              <a:t>执行流程</a:t>
            </a:r>
            <a:endParaRPr kumimoji="1" lang="zh-CN" altLang="en-US" b="1">
              <a:latin typeface="Times New Roman" pitchFamily="18" charset="0"/>
            </a:endParaRPr>
          </a:p>
        </p:txBody>
      </p:sp>
      <p:sp>
        <p:nvSpPr>
          <p:cNvPr id="496661" name="Line 21"/>
          <p:cNvSpPr>
            <a:spLocks noChangeShapeType="1"/>
          </p:cNvSpPr>
          <p:nvPr/>
        </p:nvSpPr>
        <p:spPr bwMode="auto">
          <a:xfrm>
            <a:off x="6248400" y="2335213"/>
            <a:ext cx="0" cy="533400"/>
          </a:xfrm>
          <a:prstGeom prst="line">
            <a:avLst/>
          </a:prstGeom>
          <a:noFill/>
          <a:ln w="57150">
            <a:solidFill>
              <a:srgbClr val="FF9999"/>
            </a:solidFill>
            <a:round/>
            <a:headEnd/>
            <a:tailEnd type="stealth" w="med" len="med"/>
          </a:ln>
          <a:effectLst>
            <a:outerShdw dist="45791" dir="3378596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496662" name="AutoShape 22"/>
          <p:cNvSpPr>
            <a:spLocks noChangeArrowheads="1"/>
          </p:cNvSpPr>
          <p:nvPr/>
        </p:nvSpPr>
        <p:spPr bwMode="auto">
          <a:xfrm>
            <a:off x="5176838" y="2868613"/>
            <a:ext cx="2133600" cy="650875"/>
          </a:xfrm>
          <a:prstGeom prst="flowChartDecision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45791" dir="3378596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i="1">
                <a:latin typeface="Times New Roman" pitchFamily="18" charset="0"/>
              </a:rPr>
              <a:t>   </a:t>
            </a:r>
            <a:r>
              <a:rPr kumimoji="1" lang="zh-CN" altLang="en-US" b="1" i="1">
                <a:solidFill>
                  <a:schemeClr val="bg1"/>
                </a:solidFill>
                <a:latin typeface="Times New Roman" pitchFamily="18" charset="0"/>
              </a:rPr>
              <a:t>表达式</a:t>
            </a:r>
            <a:r>
              <a:rPr kumimoji="1" lang="zh-CN" altLang="en-US" b="1" i="1">
                <a:solidFill>
                  <a:srgbClr val="FF0000"/>
                </a:solidFill>
                <a:latin typeface="Times New Roman" pitchFamily="18" charset="0"/>
              </a:rPr>
              <a:t>  </a:t>
            </a:r>
            <a:endParaRPr kumimoji="1" lang="zh-CN" altLang="en-US" i="1">
              <a:latin typeface="Times New Roman" pitchFamily="18" charset="0"/>
            </a:endParaRPr>
          </a:p>
        </p:txBody>
      </p:sp>
      <p:sp>
        <p:nvSpPr>
          <p:cNvPr id="496663" name="Text Box 23"/>
          <p:cNvSpPr txBox="1">
            <a:spLocks noChangeArrowheads="1"/>
          </p:cNvSpPr>
          <p:nvPr/>
        </p:nvSpPr>
        <p:spPr bwMode="auto">
          <a:xfrm>
            <a:off x="7216775" y="2792413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eaLnBrk="1" hangingPunct="1"/>
            <a:r>
              <a:rPr kumimoji="1" lang="en-US" altLang="zh-CN">
                <a:solidFill>
                  <a:srgbClr val="FF0000"/>
                </a:solidFill>
                <a:latin typeface="Times New Roman" pitchFamily="18" charset="0"/>
              </a:rPr>
              <a:t>false (0)</a:t>
            </a:r>
            <a:endParaRPr kumimoji="1" lang="en-US" altLang="zh-CN">
              <a:latin typeface="Times New Roman" pitchFamily="18" charset="0"/>
            </a:endParaRPr>
          </a:p>
        </p:txBody>
      </p:sp>
      <p:sp>
        <p:nvSpPr>
          <p:cNvPr id="496664" name="Line 24"/>
          <p:cNvSpPr>
            <a:spLocks noChangeShapeType="1"/>
          </p:cNvSpPr>
          <p:nvPr/>
        </p:nvSpPr>
        <p:spPr bwMode="auto">
          <a:xfrm>
            <a:off x="6248400" y="4773613"/>
            <a:ext cx="0" cy="533400"/>
          </a:xfrm>
          <a:prstGeom prst="line">
            <a:avLst/>
          </a:prstGeom>
          <a:noFill/>
          <a:ln w="57150">
            <a:solidFill>
              <a:srgbClr val="FF9999"/>
            </a:solidFill>
            <a:round/>
            <a:headEnd/>
            <a:tailEnd type="stealth" w="med" len="med"/>
          </a:ln>
          <a:effectLst>
            <a:outerShdw dist="45791" dir="3378596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6248400" y="3173413"/>
            <a:ext cx="1676400" cy="1727200"/>
            <a:chOff x="3408" y="2304"/>
            <a:chExt cx="1056" cy="1088"/>
          </a:xfrm>
        </p:grpSpPr>
        <p:sp>
          <p:nvSpPr>
            <p:cNvPr id="496666" name="Line 26"/>
            <p:cNvSpPr>
              <a:spLocks noChangeShapeType="1"/>
            </p:cNvSpPr>
            <p:nvPr/>
          </p:nvSpPr>
          <p:spPr bwMode="auto">
            <a:xfrm>
              <a:off x="4080" y="2304"/>
              <a:ext cx="384" cy="0"/>
            </a:xfrm>
            <a:prstGeom prst="line">
              <a:avLst/>
            </a:prstGeom>
            <a:noFill/>
            <a:ln w="57150">
              <a:solidFill>
                <a:srgbClr val="FF9999"/>
              </a:solidFill>
              <a:round/>
              <a:headEnd/>
              <a:tailEnd/>
            </a:ln>
            <a:effectLst>
              <a:outerShdw dist="45791" dir="3378596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96667" name="Line 27"/>
            <p:cNvSpPr>
              <a:spLocks noChangeShapeType="1"/>
            </p:cNvSpPr>
            <p:nvPr/>
          </p:nvSpPr>
          <p:spPr bwMode="auto">
            <a:xfrm>
              <a:off x="4464" y="2304"/>
              <a:ext cx="0" cy="1088"/>
            </a:xfrm>
            <a:prstGeom prst="line">
              <a:avLst/>
            </a:prstGeom>
            <a:noFill/>
            <a:ln w="57150">
              <a:solidFill>
                <a:srgbClr val="FF9999"/>
              </a:solidFill>
              <a:round/>
              <a:headEnd/>
              <a:tailEnd/>
            </a:ln>
            <a:effectLst>
              <a:outerShdw dist="56796" dir="3806097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96668" name="Line 28"/>
            <p:cNvSpPr>
              <a:spLocks noChangeShapeType="1"/>
            </p:cNvSpPr>
            <p:nvPr/>
          </p:nvSpPr>
          <p:spPr bwMode="auto">
            <a:xfrm flipH="1">
              <a:off x="3408" y="3360"/>
              <a:ext cx="1056" cy="0"/>
            </a:xfrm>
            <a:prstGeom prst="line">
              <a:avLst/>
            </a:prstGeom>
            <a:noFill/>
            <a:ln w="57150">
              <a:solidFill>
                <a:srgbClr val="FF9999"/>
              </a:solidFill>
              <a:round/>
              <a:headEnd/>
              <a:tailEnd type="stealth" w="med" len="med"/>
            </a:ln>
            <a:effectLst>
              <a:outerShdw dist="45791" dir="3378596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60429" name="Rectangle 3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-26988"/>
            <a:ext cx="1104900" cy="228601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2.1.1  if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6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6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6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96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17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7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6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6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6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6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6662" grpId="0" animBg="1" autoUpdateAnimBg="0"/>
      <p:bldP spid="496663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7" name="Text Box 5"/>
          <p:cNvSpPr txBox="1">
            <a:spLocks noChangeArrowheads="1"/>
          </p:cNvSpPr>
          <p:nvPr/>
        </p:nvSpPr>
        <p:spPr bwMode="auto">
          <a:xfrm>
            <a:off x="571500" y="457200"/>
            <a:ext cx="800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80000"/>
              </a:lnSpc>
              <a:defRPr/>
            </a:pPr>
            <a:r>
              <a:rPr kumimoji="1" lang="en-US" altLang="zh-CN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r>
              <a:rPr kumimoji="1" lang="zh-CN" altLang="en-US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．应用举例 </a:t>
            </a:r>
          </a:p>
        </p:txBody>
      </p:sp>
      <p:sp>
        <p:nvSpPr>
          <p:cNvPr id="113667" name="Text Box 6"/>
          <p:cNvSpPr txBox="1">
            <a:spLocks noChangeArrowheads="1"/>
          </p:cNvSpPr>
          <p:nvPr/>
        </p:nvSpPr>
        <p:spPr bwMode="auto">
          <a:xfrm>
            <a:off x="762000" y="2362200"/>
            <a:ext cx="6096000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2-3</a:t>
            </a:r>
            <a:endParaRPr kumimoji="1" lang="en-US" altLang="zh-CN" sz="2000">
              <a:latin typeface="Times New Roman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>
                <a:latin typeface="Times New Roman" pitchFamily="18" charset="0"/>
              </a:rPr>
              <a:t>#include &lt;iostream&gt;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>
                <a:latin typeface="Times New Roman" pitchFamily="18" charset="0"/>
              </a:rPr>
              <a:t>int main()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>
                <a:latin typeface="Times New Roman" pitchFamily="18" charset="0"/>
              </a:rPr>
              <a:t>{  char ch;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>
                <a:latin typeface="Times New Roman" pitchFamily="18" charset="0"/>
              </a:rPr>
              <a:t>    cout &lt;&lt; "ch = ";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>
                <a:latin typeface="Times New Roman" pitchFamily="18" charset="0"/>
              </a:rPr>
              <a:t>    cin &gt;&gt; ch 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>
                <a:latin typeface="Times New Roman" pitchFamily="18" charset="0"/>
              </a:rPr>
              <a:t>    </a:t>
            </a:r>
            <a:r>
              <a:rPr kumimoji="1" lang="en-US" altLang="zh-CN" sz="2000" b="1" i="1">
                <a:solidFill>
                  <a:srgbClr val="0033CC"/>
                </a:solidFill>
                <a:latin typeface="Times New Roman" pitchFamily="18" charset="0"/>
              </a:rPr>
              <a:t>if ( ch &gt;= 'A' &amp;&amp; ch &lt;= 'Z' )  ch += 32 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>
                <a:latin typeface="Times New Roman" pitchFamily="18" charset="0"/>
              </a:rPr>
              <a:t>    cout &lt;&lt; ch &lt;&lt; endl 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>
                <a:latin typeface="Times New Roman" pitchFamily="18" charset="0"/>
              </a:rPr>
              <a:t>}</a:t>
            </a:r>
          </a:p>
        </p:txBody>
      </p:sp>
      <p:sp>
        <p:nvSpPr>
          <p:cNvPr id="550919" name="AutoShape 7"/>
          <p:cNvSpPr>
            <a:spLocks/>
          </p:cNvSpPr>
          <p:nvPr/>
        </p:nvSpPr>
        <p:spPr bwMode="auto">
          <a:xfrm>
            <a:off x="3254375" y="3082925"/>
            <a:ext cx="5638800" cy="1066800"/>
          </a:xfrm>
          <a:prstGeom prst="borderCallout2">
            <a:avLst>
              <a:gd name="adj1" fmla="val 10713"/>
              <a:gd name="adj2" fmla="val -1352"/>
              <a:gd name="adj3" fmla="val 10713"/>
              <a:gd name="adj4" fmla="val -4477"/>
              <a:gd name="adj5" fmla="val 203722"/>
              <a:gd name="adj6" fmla="val -21986"/>
            </a:avLst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 type="oval" w="lg" len="lg"/>
          </a:ln>
        </p:spPr>
        <p:txBody>
          <a:bodyPr anchor="ctr"/>
          <a:lstStyle/>
          <a:p>
            <a:pPr algn="ctr" eaLnBrk="1" hangingPunct="1">
              <a:lnSpc>
                <a:spcPct val="160000"/>
              </a:lnSpc>
            </a:pPr>
            <a:r>
              <a:rPr kumimoji="1" lang="zh-CN" altLang="en-US" b="1" i="1">
                <a:latin typeface="Times New Roman" pitchFamily="18" charset="0"/>
              </a:rPr>
              <a:t>改写为条件表达式</a:t>
            </a:r>
          </a:p>
          <a:p>
            <a:pPr algn="ctr" eaLnBrk="1" hangingPunct="1">
              <a:lnSpc>
                <a:spcPct val="160000"/>
              </a:lnSpc>
            </a:pPr>
            <a:r>
              <a:rPr kumimoji="1" lang="en-US" altLang="zh-CN" sz="2000" b="1">
                <a:solidFill>
                  <a:schemeClr val="accent2"/>
                </a:solidFill>
                <a:latin typeface="Times New Roman" pitchFamily="18" charset="0"/>
              </a:rPr>
              <a:t>ch = ( ch &gt;= 'A' &amp;&amp; ch &lt;= 'Z' ) ? ch + 32 : ch ;</a:t>
            </a:r>
          </a:p>
        </p:txBody>
      </p:sp>
      <p:sp>
        <p:nvSpPr>
          <p:cNvPr id="113669" name="Text Box 8"/>
          <p:cNvSpPr txBox="1">
            <a:spLocks noChangeArrowheads="1"/>
          </p:cNvSpPr>
          <p:nvPr/>
        </p:nvSpPr>
        <p:spPr bwMode="auto">
          <a:xfrm>
            <a:off x="762000" y="1233488"/>
            <a:ext cx="7772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kumimoji="1" lang="en-US" altLang="zh-CN" sz="2000" b="1" i="1">
                <a:solidFill>
                  <a:schemeClr val="accent2"/>
                </a:solidFill>
                <a:latin typeface="Times New Roman" pitchFamily="18" charset="0"/>
              </a:rPr>
              <a:t>(1)</a:t>
            </a:r>
            <a:r>
              <a:rPr kumimoji="1" lang="en-US" altLang="zh-CN" sz="2000" b="1">
                <a:latin typeface="Times New Roman" pitchFamily="18" charset="0"/>
              </a:rPr>
              <a:t>  </a:t>
            </a:r>
            <a:r>
              <a:rPr kumimoji="1" lang="zh-CN" altLang="en-US" sz="2000" b="1">
                <a:latin typeface="Times New Roman" pitchFamily="18" charset="0"/>
              </a:rPr>
              <a:t>把输入字符转换为小写字母。对输入字符进行判断，如果是大写</a:t>
            </a:r>
          </a:p>
          <a:p>
            <a:pPr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       字母，则转换为小写字母；否则，不转换。 </a:t>
            </a:r>
          </a:p>
        </p:txBody>
      </p:sp>
      <p:sp>
        <p:nvSpPr>
          <p:cNvPr id="113670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228600"/>
            <a:ext cx="1104900" cy="228600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2.1.1  if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50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9" grpId="0" animBg="1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41" name="Text Box 5"/>
          <p:cNvSpPr txBox="1">
            <a:spLocks noChangeArrowheads="1"/>
          </p:cNvSpPr>
          <p:nvPr/>
        </p:nvSpPr>
        <p:spPr bwMode="auto">
          <a:xfrm>
            <a:off x="571500" y="457200"/>
            <a:ext cx="800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80000"/>
              </a:lnSpc>
              <a:defRPr/>
            </a:pPr>
            <a:r>
              <a:rPr kumimoji="1" lang="en-US" altLang="zh-CN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r>
              <a:rPr kumimoji="1" lang="zh-CN" altLang="en-US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．应用举例 </a:t>
            </a:r>
          </a:p>
        </p:txBody>
      </p:sp>
      <p:sp>
        <p:nvSpPr>
          <p:cNvPr id="551942" name="Text Box 6"/>
          <p:cNvSpPr txBox="1">
            <a:spLocks noChangeArrowheads="1"/>
          </p:cNvSpPr>
          <p:nvPr/>
        </p:nvSpPr>
        <p:spPr bwMode="auto">
          <a:xfrm>
            <a:off x="762000" y="1233488"/>
            <a:ext cx="75596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kumimoji="1" lang="en-US" altLang="zh-CN" sz="2000" b="1" i="1">
                <a:solidFill>
                  <a:schemeClr val="accent2"/>
                </a:solidFill>
                <a:latin typeface="Times New Roman" pitchFamily="18" charset="0"/>
              </a:rPr>
              <a:t> (2)</a:t>
            </a:r>
            <a:r>
              <a:rPr kumimoji="1" lang="en-US" altLang="zh-CN" sz="2000" b="1">
                <a:latin typeface="Times New Roman" pitchFamily="18" charset="0"/>
              </a:rPr>
              <a:t>  </a:t>
            </a:r>
            <a:r>
              <a:rPr kumimoji="1" lang="zh-CN" altLang="en-US" sz="2000" b="1">
                <a:latin typeface="Times New Roman" pitchFamily="18" charset="0"/>
              </a:rPr>
              <a:t>求一元二次方程</a:t>
            </a:r>
            <a:r>
              <a:rPr kumimoji="1" lang="en-US" altLang="zh-CN" sz="2000" b="1">
                <a:latin typeface="Times New Roman" pitchFamily="18" charset="0"/>
              </a:rPr>
              <a:t>ax</a:t>
            </a:r>
            <a:r>
              <a:rPr kumimoji="1" lang="en-US" altLang="zh-CN" sz="2000" b="1" baseline="30000">
                <a:latin typeface="Times New Roman" pitchFamily="18" charset="0"/>
              </a:rPr>
              <a:t>2</a:t>
            </a:r>
            <a:r>
              <a:rPr kumimoji="1" lang="en-US" altLang="zh-CN" sz="2000" b="1">
                <a:latin typeface="Times New Roman" pitchFamily="18" charset="0"/>
              </a:rPr>
              <a:t> + bx + c = 0</a:t>
            </a:r>
            <a:r>
              <a:rPr kumimoji="1" lang="zh-CN" altLang="en-US" sz="2000" b="1">
                <a:latin typeface="Times New Roman" pitchFamily="18" charset="0"/>
              </a:rPr>
              <a:t>的根。 </a:t>
            </a:r>
          </a:p>
        </p:txBody>
      </p:sp>
      <p:sp>
        <p:nvSpPr>
          <p:cNvPr id="4104" name="Rectangle 7"/>
          <p:cNvSpPr>
            <a:spLocks noChangeArrowheads="1"/>
          </p:cNvSpPr>
          <p:nvPr/>
        </p:nvSpPr>
        <p:spPr bwMode="auto">
          <a:xfrm>
            <a:off x="4010025" y="3252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219200" y="1982788"/>
            <a:ext cx="3143250" cy="531812"/>
            <a:chOff x="768" y="1249"/>
            <a:chExt cx="1980" cy="335"/>
          </a:xfrm>
        </p:grpSpPr>
        <p:sp>
          <p:nvSpPr>
            <p:cNvPr id="4117" name="Text Box 9"/>
            <p:cNvSpPr txBox="1">
              <a:spLocks noChangeArrowheads="1"/>
            </p:cNvSpPr>
            <p:nvPr/>
          </p:nvSpPr>
          <p:spPr bwMode="auto">
            <a:xfrm>
              <a:off x="768" y="1301"/>
              <a:ext cx="864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30000"/>
                </a:lnSpc>
              </a:pPr>
              <a:r>
                <a:rPr kumimoji="1" lang="zh-CN" altLang="en-US" b="1" i="1">
                  <a:latin typeface="Times New Roman" pitchFamily="18" charset="0"/>
                  <a:ea typeface="Arial Unicode MS" pitchFamily="34" charset="-122"/>
                  <a:cs typeface="Arial Unicode MS" pitchFamily="34" charset="-122"/>
                </a:rPr>
                <a:t>求根公式： </a:t>
              </a:r>
            </a:p>
          </p:txBody>
        </p:sp>
        <p:graphicFrame>
          <p:nvGraphicFramePr>
            <p:cNvPr id="4101" name="Object 10"/>
            <p:cNvGraphicFramePr>
              <a:graphicFrameLocks noChangeAspect="1"/>
            </p:cNvGraphicFramePr>
            <p:nvPr/>
          </p:nvGraphicFramePr>
          <p:xfrm>
            <a:off x="1680" y="1249"/>
            <a:ext cx="1068" cy="335"/>
          </p:xfrm>
          <a:graphic>
            <a:graphicData uri="http://schemas.openxmlformats.org/presentationml/2006/ole">
              <p:oleObj spid="_x0000_s4101" r:id="rId3" imgW="1409088" imgH="444307" progId="Equation.3">
                <p:embed/>
              </p:oleObj>
            </a:graphicData>
          </a:graphic>
        </p:graphicFrame>
      </p:grpSp>
      <p:sp>
        <p:nvSpPr>
          <p:cNvPr id="4106" name="Rectangle 11"/>
          <p:cNvSpPr>
            <a:spLocks noChangeArrowheads="1"/>
          </p:cNvSpPr>
          <p:nvPr/>
        </p:nvSpPr>
        <p:spPr bwMode="auto">
          <a:xfrm>
            <a:off x="4291013" y="3271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107" name="Rectangle 12"/>
          <p:cNvSpPr>
            <a:spLocks noChangeArrowheads="1"/>
          </p:cNvSpPr>
          <p:nvPr/>
        </p:nvSpPr>
        <p:spPr bwMode="auto">
          <a:xfrm>
            <a:off x="4014788" y="3252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108" name="Rectangle 13"/>
          <p:cNvSpPr>
            <a:spLocks noChangeArrowheads="1"/>
          </p:cNvSpPr>
          <p:nvPr/>
        </p:nvSpPr>
        <p:spPr bwMode="auto">
          <a:xfrm>
            <a:off x="3952875" y="3252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551950" name="Rectangle 14"/>
          <p:cNvSpPr>
            <a:spLocks noChangeArrowheads="1"/>
          </p:cNvSpPr>
          <p:nvPr/>
        </p:nvSpPr>
        <p:spPr bwMode="auto">
          <a:xfrm>
            <a:off x="1219200" y="29718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en-US" altLang="zh-CN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① </a:t>
            </a: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当</a:t>
            </a:r>
            <a:r>
              <a:rPr kumimoji="1" lang="en-US" altLang="zh-CN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a=0 </a:t>
            </a: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时，方程不是二次方程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219200" y="3590925"/>
            <a:ext cx="4983163" cy="473075"/>
            <a:chOff x="768" y="2358"/>
            <a:chExt cx="3139" cy="298"/>
          </a:xfrm>
        </p:grpSpPr>
        <p:graphicFrame>
          <p:nvGraphicFramePr>
            <p:cNvPr id="4100" name="Object 16"/>
            <p:cNvGraphicFramePr>
              <a:graphicFrameLocks noChangeAspect="1"/>
            </p:cNvGraphicFramePr>
            <p:nvPr/>
          </p:nvGraphicFramePr>
          <p:xfrm>
            <a:off x="3374" y="2358"/>
            <a:ext cx="533" cy="298"/>
          </p:xfrm>
          <a:graphic>
            <a:graphicData uri="http://schemas.openxmlformats.org/presentationml/2006/ole">
              <p:oleObj spid="_x0000_s4100" r:id="rId4" imgW="698197" imgH="393529" progId="Equation.3">
                <p:embed/>
              </p:oleObj>
            </a:graphicData>
          </a:graphic>
        </p:graphicFrame>
        <p:sp>
          <p:nvSpPr>
            <p:cNvPr id="4116" name="Rectangle 17"/>
            <p:cNvSpPr>
              <a:spLocks noChangeArrowheads="1"/>
            </p:cNvSpPr>
            <p:nvPr/>
          </p:nvSpPr>
          <p:spPr bwMode="auto">
            <a:xfrm>
              <a:off x="768" y="2425"/>
              <a:ext cx="252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b="1">
                  <a:latin typeface="Times New Roman" pitchFamily="18" charset="0"/>
                  <a:ea typeface="Arial Unicode MS" pitchFamily="34" charset="-122"/>
                  <a:cs typeface="Arial Unicode MS" pitchFamily="34" charset="-122"/>
                </a:rPr>
                <a:t>② </a:t>
              </a:r>
              <a:r>
                <a:rPr kumimoji="1" lang="zh-CN" altLang="en-US" b="1">
                  <a:latin typeface="Times New Roman" pitchFamily="18" charset="0"/>
                  <a:ea typeface="Arial Unicode MS" pitchFamily="34" charset="-122"/>
                  <a:cs typeface="Arial Unicode MS" pitchFamily="34" charset="-122"/>
                </a:rPr>
                <a:t>当 </a:t>
              </a:r>
              <a:r>
                <a:rPr kumimoji="1" lang="en-US" altLang="zh-CN" b="1">
                  <a:latin typeface="Times New Roman" pitchFamily="18" charset="0"/>
                  <a:ea typeface="Arial Unicode MS" pitchFamily="34" charset="-122"/>
                  <a:cs typeface="Arial Unicode MS" pitchFamily="34" charset="-122"/>
                </a:rPr>
                <a:t>b</a:t>
              </a:r>
              <a:r>
                <a:rPr kumimoji="1" lang="en-US" altLang="zh-CN" b="1" baseline="30000">
                  <a:latin typeface="Times New Roman" pitchFamily="18" charset="0"/>
                  <a:ea typeface="Arial Unicode MS" pitchFamily="34" charset="-122"/>
                  <a:cs typeface="Arial Unicode MS" pitchFamily="34" charset="-122"/>
                </a:rPr>
                <a:t>2</a:t>
              </a:r>
              <a:r>
                <a:rPr kumimoji="1" lang="en-US" altLang="zh-CN" b="1">
                  <a:latin typeface="Times New Roman" pitchFamily="18" charset="0"/>
                  <a:ea typeface="Arial Unicode MS" pitchFamily="34" charset="-122"/>
                  <a:cs typeface="Arial Unicode MS" pitchFamily="34" charset="-122"/>
                </a:rPr>
                <a:t>-4ac=0 </a:t>
              </a:r>
              <a:r>
                <a:rPr kumimoji="1" lang="zh-CN" altLang="en-US" b="1">
                  <a:latin typeface="Times New Roman" pitchFamily="18" charset="0"/>
                  <a:ea typeface="Arial Unicode MS" pitchFamily="34" charset="-122"/>
                  <a:cs typeface="Arial Unicode MS" pitchFamily="34" charset="-122"/>
                </a:rPr>
                <a:t>时</a:t>
              </a:r>
              <a:r>
                <a:rPr kumimoji="1" lang="en-US" altLang="zh-CN" b="1">
                  <a:latin typeface="Times New Roman" pitchFamily="18" charset="0"/>
                  <a:ea typeface="Arial Unicode MS" pitchFamily="34" charset="-122"/>
                  <a:cs typeface="Arial Unicode MS" pitchFamily="34" charset="-122"/>
                </a:rPr>
                <a:t>,</a:t>
              </a:r>
              <a:r>
                <a:rPr kumimoji="1" lang="zh-CN" altLang="en-US" b="1">
                  <a:latin typeface="Times New Roman" pitchFamily="18" charset="0"/>
                  <a:ea typeface="Arial Unicode MS" pitchFamily="34" charset="-122"/>
                  <a:cs typeface="Arial Unicode MS" pitchFamily="34" charset="-122"/>
                </a:rPr>
                <a:t>有两个相同的实根：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219200" y="4316413"/>
            <a:ext cx="5832475" cy="536575"/>
            <a:chOff x="768" y="2688"/>
            <a:chExt cx="3674" cy="338"/>
          </a:xfrm>
        </p:grpSpPr>
        <p:graphicFrame>
          <p:nvGraphicFramePr>
            <p:cNvPr id="4099" name="Object 19"/>
            <p:cNvGraphicFramePr>
              <a:graphicFrameLocks noChangeAspect="1"/>
            </p:cNvGraphicFramePr>
            <p:nvPr/>
          </p:nvGraphicFramePr>
          <p:xfrm>
            <a:off x="3374" y="2688"/>
            <a:ext cx="1068" cy="338"/>
          </p:xfrm>
          <a:graphic>
            <a:graphicData uri="http://schemas.openxmlformats.org/presentationml/2006/ole">
              <p:oleObj spid="_x0000_s4099" r:id="rId5" imgW="1409088" imgH="444307" progId="Equation.3">
                <p:embed/>
              </p:oleObj>
            </a:graphicData>
          </a:graphic>
        </p:graphicFrame>
        <p:sp>
          <p:nvSpPr>
            <p:cNvPr id="4115" name="Rectangle 20"/>
            <p:cNvSpPr>
              <a:spLocks noChangeArrowheads="1"/>
            </p:cNvSpPr>
            <p:nvPr/>
          </p:nvSpPr>
          <p:spPr bwMode="auto">
            <a:xfrm>
              <a:off x="768" y="2795"/>
              <a:ext cx="252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b="1">
                  <a:latin typeface="Times New Roman" pitchFamily="18" charset="0"/>
                  <a:ea typeface="Arial Unicode MS" pitchFamily="34" charset="-122"/>
                  <a:cs typeface="Arial Unicode MS" pitchFamily="34" charset="-122"/>
                </a:rPr>
                <a:t>③ </a:t>
              </a:r>
              <a:r>
                <a:rPr kumimoji="1" lang="zh-CN" altLang="en-US" b="1">
                  <a:latin typeface="Times New Roman" pitchFamily="18" charset="0"/>
                  <a:ea typeface="Arial Unicode MS" pitchFamily="34" charset="-122"/>
                  <a:cs typeface="Arial Unicode MS" pitchFamily="34" charset="-122"/>
                </a:rPr>
                <a:t>当 </a:t>
              </a:r>
              <a:r>
                <a:rPr kumimoji="1" lang="en-US" altLang="zh-CN" b="1">
                  <a:latin typeface="Times New Roman" pitchFamily="18" charset="0"/>
                  <a:ea typeface="Arial Unicode MS" pitchFamily="34" charset="-122"/>
                  <a:cs typeface="Arial Unicode MS" pitchFamily="34" charset="-122"/>
                </a:rPr>
                <a:t>b</a:t>
              </a:r>
              <a:r>
                <a:rPr kumimoji="1" lang="en-US" altLang="zh-CN" b="1" baseline="30000">
                  <a:latin typeface="Times New Roman" pitchFamily="18" charset="0"/>
                  <a:ea typeface="Arial Unicode MS" pitchFamily="34" charset="-122"/>
                  <a:cs typeface="Arial Unicode MS" pitchFamily="34" charset="-122"/>
                </a:rPr>
                <a:t>2</a:t>
              </a:r>
              <a:r>
                <a:rPr kumimoji="1" lang="en-US" altLang="zh-CN" b="1">
                  <a:latin typeface="Times New Roman" pitchFamily="18" charset="0"/>
                  <a:ea typeface="Arial Unicode MS" pitchFamily="34" charset="-122"/>
                  <a:cs typeface="Arial Unicode MS" pitchFamily="34" charset="-122"/>
                </a:rPr>
                <a:t>-4ac&gt;0 </a:t>
              </a:r>
              <a:r>
                <a:rPr kumimoji="1" lang="zh-CN" altLang="en-US" b="1">
                  <a:latin typeface="Times New Roman" pitchFamily="18" charset="0"/>
                  <a:ea typeface="Arial Unicode MS" pitchFamily="34" charset="-122"/>
                  <a:cs typeface="Arial Unicode MS" pitchFamily="34" charset="-122"/>
                </a:rPr>
                <a:t>时</a:t>
              </a:r>
              <a:r>
                <a:rPr kumimoji="1" lang="en-US" altLang="zh-CN" b="1">
                  <a:latin typeface="Times New Roman" pitchFamily="18" charset="0"/>
                  <a:ea typeface="Arial Unicode MS" pitchFamily="34" charset="-122"/>
                  <a:cs typeface="Arial Unicode MS" pitchFamily="34" charset="-122"/>
                </a:rPr>
                <a:t>,</a:t>
              </a:r>
              <a:r>
                <a:rPr kumimoji="1" lang="zh-CN" altLang="en-US" b="1">
                  <a:latin typeface="Times New Roman" pitchFamily="18" charset="0"/>
                  <a:ea typeface="Arial Unicode MS" pitchFamily="34" charset="-122"/>
                  <a:cs typeface="Arial Unicode MS" pitchFamily="34" charset="-122"/>
                </a:rPr>
                <a:t>有两个不同的实根：</a:t>
              </a: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1219200" y="5105400"/>
            <a:ext cx="6019800" cy="534988"/>
            <a:chOff x="768" y="3216"/>
            <a:chExt cx="3792" cy="337"/>
          </a:xfrm>
        </p:grpSpPr>
        <p:graphicFrame>
          <p:nvGraphicFramePr>
            <p:cNvPr id="4098" name="Object 22"/>
            <p:cNvGraphicFramePr>
              <a:graphicFrameLocks noChangeAspect="1"/>
            </p:cNvGraphicFramePr>
            <p:nvPr/>
          </p:nvGraphicFramePr>
          <p:xfrm>
            <a:off x="3374" y="3216"/>
            <a:ext cx="1186" cy="337"/>
          </p:xfrm>
          <a:graphic>
            <a:graphicData uri="http://schemas.openxmlformats.org/presentationml/2006/ole">
              <p:oleObj spid="_x0000_s4098" r:id="rId6" imgW="1574800" imgH="444500" progId="Equation.3">
                <p:embed/>
              </p:oleObj>
            </a:graphicData>
          </a:graphic>
        </p:graphicFrame>
        <p:sp>
          <p:nvSpPr>
            <p:cNvPr id="4114" name="Rectangle 23"/>
            <p:cNvSpPr>
              <a:spLocks noChangeArrowheads="1"/>
            </p:cNvSpPr>
            <p:nvPr/>
          </p:nvSpPr>
          <p:spPr bwMode="auto">
            <a:xfrm>
              <a:off x="768" y="3322"/>
              <a:ext cx="23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b="1">
                  <a:latin typeface="Times New Roman" pitchFamily="18" charset="0"/>
                  <a:ea typeface="Arial Unicode MS" pitchFamily="34" charset="-122"/>
                  <a:cs typeface="Arial Unicode MS" pitchFamily="34" charset="-122"/>
                </a:rPr>
                <a:t>④ </a:t>
              </a:r>
              <a:r>
                <a:rPr kumimoji="1" lang="zh-CN" altLang="en-US" b="1">
                  <a:latin typeface="Times New Roman" pitchFamily="18" charset="0"/>
                  <a:ea typeface="Arial Unicode MS" pitchFamily="34" charset="-122"/>
                  <a:cs typeface="Arial Unicode MS" pitchFamily="34" charset="-122"/>
                </a:rPr>
                <a:t>当 </a:t>
              </a:r>
              <a:r>
                <a:rPr kumimoji="1" lang="en-US" altLang="zh-CN" b="1">
                  <a:latin typeface="Times New Roman" pitchFamily="18" charset="0"/>
                  <a:ea typeface="Arial Unicode MS" pitchFamily="34" charset="-122"/>
                  <a:cs typeface="Arial Unicode MS" pitchFamily="34" charset="-122"/>
                </a:rPr>
                <a:t>b</a:t>
              </a:r>
              <a:r>
                <a:rPr kumimoji="1" lang="en-US" altLang="zh-CN" b="1" baseline="30000">
                  <a:latin typeface="Times New Roman" pitchFamily="18" charset="0"/>
                  <a:ea typeface="Arial Unicode MS" pitchFamily="34" charset="-122"/>
                  <a:cs typeface="Arial Unicode MS" pitchFamily="34" charset="-122"/>
                </a:rPr>
                <a:t>2</a:t>
              </a:r>
              <a:r>
                <a:rPr kumimoji="1" lang="en-US" altLang="zh-CN" b="1">
                  <a:latin typeface="Times New Roman" pitchFamily="18" charset="0"/>
                  <a:ea typeface="Arial Unicode MS" pitchFamily="34" charset="-122"/>
                  <a:cs typeface="Arial Unicode MS" pitchFamily="34" charset="-122"/>
                </a:rPr>
                <a:t>-4ac&lt;0 </a:t>
              </a:r>
              <a:r>
                <a:rPr kumimoji="1" lang="zh-CN" altLang="en-US" b="1">
                  <a:latin typeface="Times New Roman" pitchFamily="18" charset="0"/>
                  <a:ea typeface="Arial Unicode MS" pitchFamily="34" charset="-122"/>
                  <a:cs typeface="Arial Unicode MS" pitchFamily="34" charset="-122"/>
                </a:rPr>
                <a:t>时</a:t>
              </a:r>
              <a:r>
                <a:rPr kumimoji="1" lang="en-US" altLang="zh-CN" b="1">
                  <a:latin typeface="Times New Roman" pitchFamily="18" charset="0"/>
                  <a:ea typeface="Arial Unicode MS" pitchFamily="34" charset="-122"/>
                  <a:cs typeface="Arial Unicode MS" pitchFamily="34" charset="-122"/>
                </a:rPr>
                <a:t>,</a:t>
              </a:r>
              <a:r>
                <a:rPr kumimoji="1" lang="zh-CN" altLang="en-US" b="1">
                  <a:latin typeface="Times New Roman" pitchFamily="18" charset="0"/>
                  <a:ea typeface="Arial Unicode MS" pitchFamily="34" charset="-122"/>
                  <a:cs typeface="Arial Unicode MS" pitchFamily="34" charset="-122"/>
                </a:rPr>
                <a:t>有两个共轭复根：</a:t>
              </a:r>
            </a:p>
          </p:txBody>
        </p:sp>
      </p:grpSp>
      <p:sp>
        <p:nvSpPr>
          <p:cNvPr id="4113" name="Rectangle 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228600"/>
            <a:ext cx="1104900" cy="228600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2.1.1  if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1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51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42" grpId="0" autoUpdateAnimBg="0"/>
      <p:bldP spid="551950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5"/>
          <p:cNvSpPr>
            <a:spLocks noChangeArrowheads="1"/>
          </p:cNvSpPr>
          <p:nvPr/>
        </p:nvSpPr>
        <p:spPr bwMode="auto">
          <a:xfrm>
            <a:off x="4010025" y="3252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14691" name="Rectangle 6"/>
          <p:cNvSpPr>
            <a:spLocks noChangeArrowheads="1"/>
          </p:cNvSpPr>
          <p:nvPr/>
        </p:nvSpPr>
        <p:spPr bwMode="auto">
          <a:xfrm>
            <a:off x="4291013" y="3271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14692" name="Rectangle 7"/>
          <p:cNvSpPr>
            <a:spLocks noChangeArrowheads="1"/>
          </p:cNvSpPr>
          <p:nvPr/>
        </p:nvSpPr>
        <p:spPr bwMode="auto">
          <a:xfrm>
            <a:off x="4014788" y="3252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14693" name="Rectangle 8"/>
          <p:cNvSpPr>
            <a:spLocks noChangeArrowheads="1"/>
          </p:cNvSpPr>
          <p:nvPr/>
        </p:nvSpPr>
        <p:spPr bwMode="auto">
          <a:xfrm>
            <a:off x="3952875" y="3252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552969" name="Rectangle 9"/>
          <p:cNvSpPr>
            <a:spLocks noChangeArrowheads="1"/>
          </p:cNvSpPr>
          <p:nvPr/>
        </p:nvSpPr>
        <p:spPr bwMode="auto">
          <a:xfrm>
            <a:off x="609600" y="188913"/>
            <a:ext cx="8355013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05000"/>
              </a:lnSpc>
            </a:pPr>
            <a:r>
              <a:rPr kumimoji="1" lang="en-US" altLang="zh-CN" b="1">
                <a:latin typeface="Times New Roman" pitchFamily="18" charset="0"/>
              </a:rPr>
              <a:t>#include &lt;iostream&gt;	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2-4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b="1">
                <a:latin typeface="Times New Roman" pitchFamily="18" charset="0"/>
              </a:rPr>
              <a:t>#include &lt;cmath&gt;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b="1">
                <a:latin typeface="Times New Roman" pitchFamily="18" charset="0"/>
              </a:rPr>
              <a:t>int main()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b="1">
                <a:latin typeface="Times New Roman" pitchFamily="18" charset="0"/>
              </a:rPr>
              <a:t>{ double  a,  b,  c,  d,  x1,  x2,  rp,  ip 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b="1">
                <a:latin typeface="Times New Roman" pitchFamily="18" charset="0"/>
              </a:rPr>
              <a:t>   cout &lt;&lt; "a, b, c = " ;     cin &gt;&gt; a &gt;&gt; b &gt;&gt; c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b="1">
                <a:latin typeface="Times New Roman" pitchFamily="18" charset="0"/>
              </a:rPr>
              <a:t>   if ( fabs( a ) &lt;= 1e-8 )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b="1">
                <a:latin typeface="Times New Roman" pitchFamily="18" charset="0"/>
              </a:rPr>
              <a:t>        cout &lt;&lt; " It is not quadratic." &lt;&lt; endl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b="1">
                <a:latin typeface="Times New Roman" pitchFamily="18" charset="0"/>
              </a:rPr>
              <a:t>   else { d = b * b - 4 * a * c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b="1">
                <a:latin typeface="Times New Roman" pitchFamily="18" charset="0"/>
              </a:rPr>
              <a:t>             if ( fabs( d ) &lt;= 1e-8 )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b="1">
                <a:latin typeface="Times New Roman" pitchFamily="18" charset="0"/>
              </a:rPr>
              <a:t>                  cout &lt;&lt; "It has two equal real roots: " &lt;&lt; -b / ( 2*a ) &lt;&lt; endl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b="1">
                <a:latin typeface="Times New Roman" pitchFamily="18" charset="0"/>
              </a:rPr>
              <a:t>             else if ( d &gt; 1e-8 )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b="1">
                <a:latin typeface="Times New Roman" pitchFamily="18" charset="0"/>
              </a:rPr>
              <a:t>	        { x1 = ( -b + sqrt( d ) ) / ( 2*a ) ;    x2 = ( -b - sqrt( d ) ) / ( 2*a )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b="1">
                <a:latin typeface="Times New Roman" pitchFamily="18" charset="0"/>
              </a:rPr>
              <a:t>	           cout &lt;&lt;"It has two distinct real roots: "&lt;&lt;x1&lt;&lt;" and "&lt;&lt;x2&lt;&lt;endl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b="1">
                <a:latin typeface="Times New Roman" pitchFamily="18" charset="0"/>
              </a:rPr>
              <a:t>	         }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b="1">
                <a:latin typeface="Times New Roman" pitchFamily="18" charset="0"/>
              </a:rPr>
              <a:t>	    else  { rp = -b / ( 2*a ) ;    ip = sqrt( -d ) / ( 2*a )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b="1">
                <a:latin typeface="Times New Roman" pitchFamily="18" charset="0"/>
              </a:rPr>
              <a:t>		cout &lt;&lt; "It has two complex roots: " &lt;&lt; endl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b="1">
                <a:latin typeface="Times New Roman" pitchFamily="18" charset="0"/>
              </a:rPr>
              <a:t>		cout &lt;&lt; rp &lt;&lt; " + " &lt;&lt; ip &lt;&lt; "i" &lt;&lt; endl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b="1">
                <a:latin typeface="Times New Roman" pitchFamily="18" charset="0"/>
              </a:rPr>
              <a:t>		cout &lt;&lt; rp &lt;&lt; " - " &lt;&lt; ip &lt;&lt; "i" &lt;&lt; endl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b="1">
                <a:latin typeface="Times New Roman" pitchFamily="18" charset="0"/>
              </a:rPr>
              <a:t>	             }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b="1">
                <a:latin typeface="Times New Roman" pitchFamily="18" charset="0"/>
              </a:rPr>
              <a:t>	}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  <p:sp>
        <p:nvSpPr>
          <p:cNvPr id="114695" name="Rectangle 1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228600"/>
            <a:ext cx="1104900" cy="228600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2.1.1  if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2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9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5"/>
          <p:cNvSpPr>
            <a:spLocks noChangeArrowheads="1"/>
          </p:cNvSpPr>
          <p:nvPr/>
        </p:nvSpPr>
        <p:spPr bwMode="auto">
          <a:xfrm>
            <a:off x="4010025" y="314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15715" name="Rectangle 6"/>
          <p:cNvSpPr>
            <a:spLocks noChangeArrowheads="1"/>
          </p:cNvSpPr>
          <p:nvPr/>
        </p:nvSpPr>
        <p:spPr bwMode="auto">
          <a:xfrm>
            <a:off x="4291013" y="3159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15716" name="Rectangle 7"/>
          <p:cNvSpPr>
            <a:spLocks noChangeArrowheads="1"/>
          </p:cNvSpPr>
          <p:nvPr/>
        </p:nvSpPr>
        <p:spPr bwMode="auto">
          <a:xfrm>
            <a:off x="4014788" y="314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15717" name="Rectangle 8"/>
          <p:cNvSpPr>
            <a:spLocks noChangeArrowheads="1"/>
          </p:cNvSpPr>
          <p:nvPr/>
        </p:nvSpPr>
        <p:spPr bwMode="auto">
          <a:xfrm>
            <a:off x="3952875" y="314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15718" name="Rectangle 9"/>
          <p:cNvSpPr>
            <a:spLocks noChangeArrowheads="1"/>
          </p:cNvSpPr>
          <p:nvPr/>
        </p:nvSpPr>
        <p:spPr bwMode="auto">
          <a:xfrm>
            <a:off x="609600" y="192088"/>
            <a:ext cx="7924800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#include &lt;iostream&gt;	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2-4</a:t>
            </a:r>
            <a:endParaRPr kumimoji="1" lang="en-US" altLang="zh-CN">
              <a:latin typeface="Times New Roman" pitchFamily="18" charset="0"/>
            </a:endParaRP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#include &lt;cmath&gt;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using namespace std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int main()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{ </a:t>
            </a:r>
            <a:r>
              <a:rPr kumimoji="1" lang="en-US" altLang="zh-CN" b="1" i="1">
                <a:solidFill>
                  <a:srgbClr val="0033CC"/>
                </a:solidFill>
                <a:latin typeface="Times New Roman" pitchFamily="18" charset="0"/>
              </a:rPr>
              <a:t>double  a,  b,  c,  d,  x1,  x2,  rp,  ip 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   cout &lt;&lt; "a, b, c = " ;     cin &gt;&gt; a &gt;&gt; b &gt;&gt; c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   if ( fabs( a ) &lt;= 1e-8 )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        cout &lt;&lt; " It is not quadratic." &lt;&lt; endl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   else { d = b * b - 4 * a * c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             if ( fabs( d ) &lt;= 1e-8 )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                  cout &lt;&lt; "It has two equal real roots: " &lt;&lt; -b / ( 2*a ) &lt;&lt; endl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             else if ( d &gt; 1e-8 )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	        { x1 = ( -b + sqrt( d ) ) / ( 2*a ) ;    x2 = ( -b - sqrt( d ) ) / ( 2*a )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	           cout &lt;&lt;"It has two distinct real roots: "&lt;&lt;x1&lt;&lt;" and "&lt;&lt;x2&lt;&lt;endl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	         }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	    else  { rp = -b / ( 2*a ) ;    ip = sqrt( -d ) / ( 2*a )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		cout &lt;&lt; "It has two complex roots: " &lt;&lt; endl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		cout &lt;&lt; rp &lt;&lt; " + " &lt;&lt; ip &lt;&lt; "i" &lt;&lt; endl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		cout &lt;&lt; rp &lt;&lt; " - " &lt;&lt; ip &lt;&lt; "i" &lt;&lt; endl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	             }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	}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}</a:t>
            </a:r>
          </a:p>
        </p:txBody>
      </p:sp>
      <p:sp>
        <p:nvSpPr>
          <p:cNvPr id="553994" name="AutoShape 10"/>
          <p:cNvSpPr>
            <a:spLocks/>
          </p:cNvSpPr>
          <p:nvPr/>
        </p:nvSpPr>
        <p:spPr bwMode="auto">
          <a:xfrm>
            <a:off x="5562600" y="268288"/>
            <a:ext cx="1601788" cy="608012"/>
          </a:xfrm>
          <a:prstGeom prst="borderCallout2">
            <a:avLst>
              <a:gd name="adj1" fmla="val 18801"/>
              <a:gd name="adj2" fmla="val -4759"/>
              <a:gd name="adj3" fmla="val 18801"/>
              <a:gd name="adj4" fmla="val -28148"/>
              <a:gd name="adj5" fmla="val 167361"/>
              <a:gd name="adj6" fmla="val -103171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 lIns="90000" tIns="46800" rIns="90000" bIns="46800"/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b="1">
                <a:latin typeface="Times New Roman" pitchFamily="18" charset="0"/>
              </a:rPr>
              <a:t>数据说明</a:t>
            </a:r>
          </a:p>
        </p:txBody>
      </p:sp>
      <p:sp>
        <p:nvSpPr>
          <p:cNvPr id="115720" name="Rectangle 1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115888"/>
            <a:ext cx="1104900" cy="228600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2.1.1  if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53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994" grpId="0" animBg="1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5"/>
          <p:cNvSpPr>
            <a:spLocks noChangeArrowheads="1"/>
          </p:cNvSpPr>
          <p:nvPr/>
        </p:nvSpPr>
        <p:spPr bwMode="auto">
          <a:xfrm>
            <a:off x="4010025" y="314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16739" name="Rectangle 6"/>
          <p:cNvSpPr>
            <a:spLocks noChangeArrowheads="1"/>
          </p:cNvSpPr>
          <p:nvPr/>
        </p:nvSpPr>
        <p:spPr bwMode="auto">
          <a:xfrm>
            <a:off x="4291013" y="3159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16740" name="Rectangle 7"/>
          <p:cNvSpPr>
            <a:spLocks noChangeArrowheads="1"/>
          </p:cNvSpPr>
          <p:nvPr/>
        </p:nvSpPr>
        <p:spPr bwMode="auto">
          <a:xfrm>
            <a:off x="4014788" y="314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16741" name="Rectangle 9"/>
          <p:cNvSpPr>
            <a:spLocks noChangeArrowheads="1"/>
          </p:cNvSpPr>
          <p:nvPr/>
        </p:nvSpPr>
        <p:spPr bwMode="auto">
          <a:xfrm>
            <a:off x="609600" y="192088"/>
            <a:ext cx="7924800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#include &lt;iostream&gt;	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2-4</a:t>
            </a:r>
            <a:endParaRPr kumimoji="1" lang="en-US" altLang="zh-CN">
              <a:latin typeface="Times New Roman" pitchFamily="18" charset="0"/>
            </a:endParaRP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#include &lt;cmath&gt;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using namespace std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int main()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{ double  a,  b,  c,  d,  x1,  x2,  rp,  ip 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   </a:t>
            </a:r>
            <a:r>
              <a:rPr kumimoji="1" lang="en-US" altLang="zh-CN" b="1" i="1">
                <a:solidFill>
                  <a:srgbClr val="0033CC"/>
                </a:solidFill>
                <a:latin typeface="Times New Roman" pitchFamily="18" charset="0"/>
              </a:rPr>
              <a:t>cout &lt;&lt; "a, b, c = " ;     cin &gt;&gt; a &gt;&gt; b &gt;&gt; c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   if ( fabs( a ) &lt;= 1e-8 )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        cout &lt;&lt; " It is not quadratic." &lt;&lt; endl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   else { d = b * b - 4 * a * c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             if ( fabs( d ) &lt;= 1e-8 )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                  cout &lt;&lt; "It has two equal real roots: " &lt;&lt; -b / ( 2*a ) &lt;&lt; endl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             else if ( d &gt; 1e-8 )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	        { x1 = ( -b + sqrt( d ) ) / ( 2*a ) ;    x2 = ( -b - sqrt( d ) ) / ( 2*a )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	           cout &lt;&lt;"It has two distinct real roots: "&lt;&lt;x1&lt;&lt;" and "&lt;&lt;x2&lt;&lt;endl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	         }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	    else  { rp = -b / ( 2*a ) ;    ip = sqrt( -d ) / ( 2*a )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		cout &lt;&lt; "It has two complex roots: " &lt;&lt; endl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		cout &lt;&lt; rp &lt;&lt; " + " &lt;&lt; ip &lt;&lt; "i" &lt;&lt; endl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		cout &lt;&lt; rp &lt;&lt; " - " &lt;&lt; ip &lt;&lt; "i" &lt;&lt; endl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	             }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	}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}</a:t>
            </a:r>
          </a:p>
        </p:txBody>
      </p:sp>
      <p:sp>
        <p:nvSpPr>
          <p:cNvPr id="555018" name="AutoShape 10"/>
          <p:cNvSpPr>
            <a:spLocks/>
          </p:cNvSpPr>
          <p:nvPr/>
        </p:nvSpPr>
        <p:spPr bwMode="auto">
          <a:xfrm>
            <a:off x="6019800" y="420688"/>
            <a:ext cx="1828800" cy="609600"/>
          </a:xfrm>
          <a:prstGeom prst="borderCallout2">
            <a:avLst>
              <a:gd name="adj1" fmla="val 18750"/>
              <a:gd name="adj2" fmla="val -4167"/>
              <a:gd name="adj3" fmla="val 18750"/>
              <a:gd name="adj4" fmla="val -25259"/>
              <a:gd name="adj5" fmla="val 207292"/>
              <a:gd name="adj6" fmla="val -9279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b="1">
                <a:latin typeface="Times New Roman" pitchFamily="18" charset="0"/>
              </a:rPr>
              <a:t>提示并输入系数</a:t>
            </a:r>
          </a:p>
        </p:txBody>
      </p:sp>
      <p:sp>
        <p:nvSpPr>
          <p:cNvPr id="116743" name="Rectangle 1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115888"/>
            <a:ext cx="1104900" cy="228600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2.1.1  if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55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8" grpId="0" animBg="1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5"/>
          <p:cNvSpPr>
            <a:spLocks noChangeArrowheads="1"/>
          </p:cNvSpPr>
          <p:nvPr/>
        </p:nvSpPr>
        <p:spPr bwMode="auto">
          <a:xfrm>
            <a:off x="4010025" y="314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17763" name="Rectangle 6"/>
          <p:cNvSpPr>
            <a:spLocks noChangeArrowheads="1"/>
          </p:cNvSpPr>
          <p:nvPr/>
        </p:nvSpPr>
        <p:spPr bwMode="auto">
          <a:xfrm>
            <a:off x="4291013" y="3159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17764" name="Rectangle 7"/>
          <p:cNvSpPr>
            <a:spLocks noChangeArrowheads="1"/>
          </p:cNvSpPr>
          <p:nvPr/>
        </p:nvSpPr>
        <p:spPr bwMode="auto">
          <a:xfrm>
            <a:off x="4014788" y="314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17765" name="Rectangle 9"/>
          <p:cNvSpPr>
            <a:spLocks noChangeArrowheads="1"/>
          </p:cNvSpPr>
          <p:nvPr/>
        </p:nvSpPr>
        <p:spPr bwMode="auto">
          <a:xfrm>
            <a:off x="609600" y="192088"/>
            <a:ext cx="7924800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#include &lt;iostream&gt;	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2-4</a:t>
            </a:r>
            <a:endParaRPr kumimoji="1" lang="en-US" altLang="zh-CN">
              <a:latin typeface="Times New Roman" pitchFamily="18" charset="0"/>
            </a:endParaRP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#include &lt;cmath&gt;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using namespace std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int main()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{ double  a,  b,  c,  d,  x1,  x2,  rp,  ip 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   cout &lt;&lt; "a, b, c = " ;     cin &gt;&gt; a &gt;&gt; b &gt;&gt; c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solidFill>
                  <a:schemeClr val="accent2"/>
                </a:solidFill>
                <a:latin typeface="Times New Roman" pitchFamily="18" charset="0"/>
              </a:rPr>
              <a:t>   </a:t>
            </a:r>
            <a:r>
              <a:rPr kumimoji="1" lang="en-US" altLang="zh-CN" b="1" i="1">
                <a:solidFill>
                  <a:schemeClr val="accent2"/>
                </a:solidFill>
                <a:latin typeface="Times New Roman" pitchFamily="18" charset="0"/>
              </a:rPr>
              <a:t>if</a:t>
            </a:r>
            <a:r>
              <a:rPr kumimoji="1" lang="en-US" altLang="zh-CN" b="1" i="1">
                <a:solidFill>
                  <a:srgbClr val="0033CC"/>
                </a:solidFill>
                <a:latin typeface="Times New Roman" pitchFamily="18" charset="0"/>
              </a:rPr>
              <a:t> ( fabs( a ) &lt;= 1e-8 )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b="1" i="1">
                <a:solidFill>
                  <a:srgbClr val="0033CC"/>
                </a:solidFill>
                <a:latin typeface="Times New Roman" pitchFamily="18" charset="0"/>
              </a:rPr>
              <a:t>        cout &lt;&lt; " It is not quadratic." &lt;&lt; endl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   else { d = b * b - 4 * a * c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             if ( fabs( d ) &lt;= 1e-8 )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                  cout &lt;&lt; "It has two equal real roots: " &lt;&lt; -b / ( 2*a ) &lt;&lt; endl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             else if ( d &gt; 1e-8 )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	        { x1 = ( -b + sqrt( d ) ) / ( 2*a ) ;    x2 = ( -b - sqrt( d ) ) / ( 2*a )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	           cout &lt;&lt;"It has two distinct real roots: "&lt;&lt;x1&lt;&lt;" and "&lt;&lt;x2&lt;&lt;endl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	         }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	    else  { rp = -b / ( 2*a ) ;    ip = sqrt( -d ) / ( 2*a )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		cout &lt;&lt; "It has two complex roots: " &lt;&lt; endl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		cout &lt;&lt; rp &lt;&lt; " + " &lt;&lt; ip &lt;&lt; "i" &lt;&lt; endl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		cout &lt;&lt; rp &lt;&lt; " - " &lt;&lt; ip &lt;&lt; "i" &lt;&lt; endl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	             }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	}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}</a:t>
            </a:r>
          </a:p>
        </p:txBody>
      </p:sp>
      <p:sp>
        <p:nvSpPr>
          <p:cNvPr id="556042" name="AutoShape 10"/>
          <p:cNvSpPr>
            <a:spLocks/>
          </p:cNvSpPr>
          <p:nvPr/>
        </p:nvSpPr>
        <p:spPr bwMode="auto">
          <a:xfrm>
            <a:off x="5181600" y="803275"/>
            <a:ext cx="1828800" cy="609600"/>
          </a:xfrm>
          <a:prstGeom prst="borderCallout2">
            <a:avLst>
              <a:gd name="adj1" fmla="val 18750"/>
              <a:gd name="adj2" fmla="val -4167"/>
              <a:gd name="adj3" fmla="val 18750"/>
              <a:gd name="adj4" fmla="val -28648"/>
              <a:gd name="adj5" fmla="val 221616"/>
              <a:gd name="adj6" fmla="val -107292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b="1">
                <a:latin typeface="Times New Roman" pitchFamily="18" charset="0"/>
              </a:rPr>
              <a:t>不是二次方程</a:t>
            </a:r>
          </a:p>
        </p:txBody>
      </p:sp>
      <p:sp>
        <p:nvSpPr>
          <p:cNvPr id="117767" name="Rectangle 1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115888"/>
            <a:ext cx="1104900" cy="228600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2.1.1  if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56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042" grpId="0" animBg="1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5"/>
          <p:cNvSpPr>
            <a:spLocks noChangeArrowheads="1"/>
          </p:cNvSpPr>
          <p:nvPr/>
        </p:nvSpPr>
        <p:spPr bwMode="auto">
          <a:xfrm>
            <a:off x="4010025" y="314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18787" name="Rectangle 6"/>
          <p:cNvSpPr>
            <a:spLocks noChangeArrowheads="1"/>
          </p:cNvSpPr>
          <p:nvPr/>
        </p:nvSpPr>
        <p:spPr bwMode="auto">
          <a:xfrm>
            <a:off x="4291013" y="3159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18788" name="Rectangle 7"/>
          <p:cNvSpPr>
            <a:spLocks noChangeArrowheads="1"/>
          </p:cNvSpPr>
          <p:nvPr/>
        </p:nvSpPr>
        <p:spPr bwMode="auto">
          <a:xfrm>
            <a:off x="4014788" y="314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18789" name="Rectangle 8"/>
          <p:cNvSpPr>
            <a:spLocks noChangeArrowheads="1"/>
          </p:cNvSpPr>
          <p:nvPr/>
        </p:nvSpPr>
        <p:spPr bwMode="auto">
          <a:xfrm>
            <a:off x="3952875" y="314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18790" name="Rectangle 9"/>
          <p:cNvSpPr>
            <a:spLocks noChangeArrowheads="1"/>
          </p:cNvSpPr>
          <p:nvPr/>
        </p:nvSpPr>
        <p:spPr bwMode="auto">
          <a:xfrm>
            <a:off x="609600" y="192088"/>
            <a:ext cx="7924800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#include &lt;iostream&gt;	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2-4</a:t>
            </a:r>
            <a:endParaRPr kumimoji="1" lang="en-US" altLang="zh-CN">
              <a:latin typeface="Times New Roman" pitchFamily="18" charset="0"/>
            </a:endParaRP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#include &lt;cmath&gt;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using namespace std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int main()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{ double  a,  b,  c,  d,  x1,  x2,  rp,  ip 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   cout &lt;&lt; "a, b, c = " ;     cin &gt;&gt; a &gt;&gt; b &gt;&gt; c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   if ( </a:t>
            </a:r>
            <a:r>
              <a:rPr kumimoji="1" lang="en-US" altLang="zh-CN" b="1" i="1">
                <a:solidFill>
                  <a:schemeClr val="accent2"/>
                </a:solidFill>
                <a:latin typeface="Times New Roman" pitchFamily="18" charset="0"/>
              </a:rPr>
              <a:t>fabs( a ) &lt;= 1e-8</a:t>
            </a:r>
            <a:r>
              <a:rPr kumimoji="1" lang="en-US" altLang="zh-CN">
                <a:latin typeface="Times New Roman" pitchFamily="18" charset="0"/>
              </a:rPr>
              <a:t> )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        cout &lt;&lt; " It is not quadratic." &lt;&lt; endl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   else { d = b * b - 4 * a * c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             if ( fabs( d ) &lt;= 1e-8 )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                  cout &lt;&lt; "It has two equal real roots: " &lt;&lt; -b / ( 2*a ) &lt;&lt; endl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             else if ( d &gt; 1e-8 )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	        { x1 = ( -b + sqrt( d ) ) / ( 2*a ) ;    x2 = ( -b - sqrt( d ) ) / ( 2*a )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	           cout &lt;&lt;"It has two distinct real roots: "&lt;&lt;x1&lt;&lt;" and "&lt;&lt;x2&lt;&lt;endl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	         }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	    else  { rp = -b / ( 2*a ) ;    ip = sqrt( -d ) / ( 2*a )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		cout &lt;&lt; "It has two complex roots: " &lt;&lt; endl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		cout &lt;&lt; rp &lt;&lt; " + " &lt;&lt; ip &lt;&lt; "i" &lt;&lt; endl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		cout &lt;&lt; rp &lt;&lt; " - " &lt;&lt; ip &lt;&lt; "i" &lt;&lt; endl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	             }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	}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}</a:t>
            </a:r>
          </a:p>
        </p:txBody>
      </p:sp>
      <p:sp>
        <p:nvSpPr>
          <p:cNvPr id="557066" name="AutoShape 10"/>
          <p:cNvSpPr>
            <a:spLocks/>
          </p:cNvSpPr>
          <p:nvPr/>
        </p:nvSpPr>
        <p:spPr bwMode="auto">
          <a:xfrm>
            <a:off x="4343400" y="574675"/>
            <a:ext cx="2209800" cy="838200"/>
          </a:xfrm>
          <a:prstGeom prst="borderCallout2">
            <a:avLst>
              <a:gd name="adj1" fmla="val 13634"/>
              <a:gd name="adj2" fmla="val -3449"/>
              <a:gd name="adj3" fmla="val 13634"/>
              <a:gd name="adj4" fmla="val -23708"/>
              <a:gd name="adj5" fmla="val 161176"/>
              <a:gd name="adj6" fmla="val -88792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kumimoji="1" lang="en-US" altLang="zh-CN" b="1" i="1">
                <a:latin typeface="Times New Roman" pitchFamily="18" charset="0"/>
              </a:rPr>
              <a:t>a </a:t>
            </a:r>
            <a:r>
              <a:rPr kumimoji="1" lang="zh-CN" altLang="en-US" b="1" i="1">
                <a:latin typeface="Times New Roman" pitchFamily="18" charset="0"/>
              </a:rPr>
              <a:t>等于 </a:t>
            </a:r>
            <a:r>
              <a:rPr kumimoji="1" lang="en-US" altLang="zh-CN" b="1" i="1">
                <a:latin typeface="Times New Roman" pitchFamily="18" charset="0"/>
              </a:rPr>
              <a:t>0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kumimoji="1" lang="zh-CN" altLang="en-US" b="1">
                <a:latin typeface="Times New Roman" pitchFamily="18" charset="0"/>
              </a:rPr>
              <a:t>浮点数的误差判断</a:t>
            </a:r>
          </a:p>
        </p:txBody>
      </p:sp>
      <p:sp>
        <p:nvSpPr>
          <p:cNvPr id="118792" name="Rectangle 1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115888"/>
            <a:ext cx="1104900" cy="228600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2.1.1  if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57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7066" grpId="0" animBg="1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5"/>
          <p:cNvSpPr>
            <a:spLocks noChangeArrowheads="1"/>
          </p:cNvSpPr>
          <p:nvPr/>
        </p:nvSpPr>
        <p:spPr bwMode="auto">
          <a:xfrm>
            <a:off x="4010025" y="314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19811" name="Rectangle 6"/>
          <p:cNvSpPr>
            <a:spLocks noChangeArrowheads="1"/>
          </p:cNvSpPr>
          <p:nvPr/>
        </p:nvSpPr>
        <p:spPr bwMode="auto">
          <a:xfrm>
            <a:off x="4291013" y="3159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19812" name="Rectangle 7"/>
          <p:cNvSpPr>
            <a:spLocks noChangeArrowheads="1"/>
          </p:cNvSpPr>
          <p:nvPr/>
        </p:nvSpPr>
        <p:spPr bwMode="auto">
          <a:xfrm>
            <a:off x="4014788" y="314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19813" name="Rectangle 8"/>
          <p:cNvSpPr>
            <a:spLocks noChangeArrowheads="1"/>
          </p:cNvSpPr>
          <p:nvPr/>
        </p:nvSpPr>
        <p:spPr bwMode="auto">
          <a:xfrm>
            <a:off x="3952875" y="314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558089" name="Rectangle 9"/>
          <p:cNvSpPr>
            <a:spLocks noChangeArrowheads="1"/>
          </p:cNvSpPr>
          <p:nvPr/>
        </p:nvSpPr>
        <p:spPr bwMode="auto">
          <a:xfrm>
            <a:off x="609600" y="192088"/>
            <a:ext cx="7924800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lnSpc>
                <a:spcPct val="105000"/>
              </a:lnSpc>
              <a:defRPr/>
            </a:pPr>
            <a:r>
              <a:rPr kumimoji="1" lang="en-US" altLang="zh-CN">
                <a:latin typeface="Times New Roman" pitchFamily="18" charset="0"/>
              </a:rPr>
              <a:t>#include &lt;iostream&gt;	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2-4</a:t>
            </a:r>
            <a:endParaRPr kumimoji="1" lang="en-US" altLang="zh-CN">
              <a:latin typeface="Times New Roman" pitchFamily="18" charset="0"/>
            </a:endParaRPr>
          </a:p>
          <a:p>
            <a:pPr algn="just" eaLnBrk="1" hangingPunct="1">
              <a:lnSpc>
                <a:spcPct val="105000"/>
              </a:lnSpc>
              <a:defRPr/>
            </a:pPr>
            <a:r>
              <a:rPr kumimoji="1" lang="en-US" altLang="zh-CN">
                <a:latin typeface="Times New Roman" pitchFamily="18" charset="0"/>
              </a:rPr>
              <a:t>#include &lt;cmath&gt;</a:t>
            </a:r>
          </a:p>
          <a:p>
            <a:pPr algn="just" eaLnBrk="1" hangingPunct="1">
              <a:lnSpc>
                <a:spcPct val="105000"/>
              </a:lnSpc>
              <a:defRPr/>
            </a:pPr>
            <a:r>
              <a:rPr kumimoji="1" lang="en-US" altLang="zh-CN">
                <a:latin typeface="Times New Roman" pitchFamily="18" charset="0"/>
              </a:rPr>
              <a:t>using namespace std ;</a:t>
            </a:r>
          </a:p>
          <a:p>
            <a:pPr algn="just" eaLnBrk="1" hangingPunct="1">
              <a:lnSpc>
                <a:spcPct val="105000"/>
              </a:lnSpc>
              <a:defRPr/>
            </a:pPr>
            <a:r>
              <a:rPr kumimoji="1" lang="en-US" altLang="zh-CN">
                <a:latin typeface="Times New Roman" pitchFamily="18" charset="0"/>
              </a:rPr>
              <a:t>int main()</a:t>
            </a:r>
          </a:p>
          <a:p>
            <a:pPr algn="just" eaLnBrk="1" hangingPunct="1">
              <a:lnSpc>
                <a:spcPct val="105000"/>
              </a:lnSpc>
              <a:defRPr/>
            </a:pPr>
            <a:r>
              <a:rPr kumimoji="1" lang="en-US" altLang="zh-CN">
                <a:latin typeface="Times New Roman" pitchFamily="18" charset="0"/>
              </a:rPr>
              <a:t>{ double  a,  b,  c,  d,  x1,  x2,  rp,  ip  ;</a:t>
            </a:r>
          </a:p>
          <a:p>
            <a:pPr algn="just" eaLnBrk="1" hangingPunct="1">
              <a:lnSpc>
                <a:spcPct val="105000"/>
              </a:lnSpc>
              <a:defRPr/>
            </a:pPr>
            <a:r>
              <a:rPr kumimoji="1" lang="en-US" altLang="zh-CN">
                <a:latin typeface="Times New Roman" pitchFamily="18" charset="0"/>
              </a:rPr>
              <a:t>   cout &lt;&lt; "a, b, c = " ;     cin &gt;&gt; a &gt;&gt; b &gt;&gt; c ;</a:t>
            </a:r>
          </a:p>
          <a:p>
            <a:pPr algn="just" eaLnBrk="1" hangingPunct="1">
              <a:lnSpc>
                <a:spcPct val="105000"/>
              </a:lnSpc>
              <a:defRPr/>
            </a:pPr>
            <a:r>
              <a:rPr kumimoji="1" lang="en-US" altLang="zh-CN">
                <a:latin typeface="Times New Roman" pitchFamily="18" charset="0"/>
              </a:rPr>
              <a:t>   if ( fabs( a ) &lt;= 1e-8 )</a:t>
            </a:r>
          </a:p>
          <a:p>
            <a:pPr algn="just" eaLnBrk="1" hangingPunct="1">
              <a:lnSpc>
                <a:spcPct val="105000"/>
              </a:lnSpc>
              <a:defRPr/>
            </a:pPr>
            <a:r>
              <a:rPr kumimoji="1" lang="en-US" altLang="zh-CN">
                <a:latin typeface="Times New Roman" pitchFamily="18" charset="0"/>
              </a:rPr>
              <a:t>        cout &lt;&lt; " It is not quadratic." &lt;&lt; endl ;</a:t>
            </a:r>
          </a:p>
          <a:p>
            <a:pPr algn="just" eaLnBrk="1" hangingPunct="1">
              <a:lnSpc>
                <a:spcPct val="105000"/>
              </a:lnSpc>
              <a:defRPr/>
            </a:pPr>
            <a:r>
              <a:rPr kumimoji="1" lang="en-US" altLang="zh-CN">
                <a:latin typeface="Times New Roman" pitchFamily="18" charset="0"/>
              </a:rPr>
              <a:t>  </a:t>
            </a:r>
            <a:r>
              <a:rPr kumimoji="1" lang="en-US" altLang="zh-CN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kumimoji="1" lang="en-US" altLang="zh-CN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else</a:t>
            </a:r>
            <a:r>
              <a:rPr kumimoji="1" lang="en-US" altLang="zh-CN">
                <a:latin typeface="Times New Roman" pitchFamily="18" charset="0"/>
              </a:rPr>
              <a:t> </a:t>
            </a:r>
            <a:r>
              <a:rPr kumimoji="1" lang="en-US" altLang="zh-CN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{ d = b * b - 4 * a * c ;</a:t>
            </a:r>
          </a:p>
          <a:p>
            <a:pPr algn="just" eaLnBrk="1" hangingPunct="1">
              <a:lnSpc>
                <a:spcPct val="105000"/>
              </a:lnSpc>
              <a:defRPr/>
            </a:pPr>
            <a:r>
              <a:rPr kumimoji="1" lang="en-US" altLang="zh-CN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if ( fabs( d ) &lt;= 1e-8 )</a:t>
            </a:r>
          </a:p>
          <a:p>
            <a:pPr algn="just" eaLnBrk="1" hangingPunct="1">
              <a:lnSpc>
                <a:spcPct val="105000"/>
              </a:lnSpc>
              <a:defRPr/>
            </a:pPr>
            <a:r>
              <a:rPr kumimoji="1" lang="en-US" altLang="zh-CN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     cout &lt;&lt; "It has two equal real roots: " &lt;&lt; -b / ( 2*a ) &lt;&lt; endl ;</a:t>
            </a:r>
          </a:p>
          <a:p>
            <a:pPr algn="just" eaLnBrk="1" hangingPunct="1">
              <a:lnSpc>
                <a:spcPct val="105000"/>
              </a:lnSpc>
              <a:defRPr/>
            </a:pPr>
            <a:r>
              <a:rPr kumimoji="1" lang="en-US" altLang="zh-CN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else if ( d &gt; 1e-8 )</a:t>
            </a:r>
          </a:p>
          <a:p>
            <a:pPr algn="just" eaLnBrk="1" hangingPunct="1">
              <a:lnSpc>
                <a:spcPct val="105000"/>
              </a:lnSpc>
              <a:defRPr/>
            </a:pPr>
            <a:r>
              <a:rPr kumimoji="1" lang="en-US" altLang="zh-CN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        { x1 = ( -b + sqrt( d ) ) / ( 2*a ) ;    x2 = ( -b - sqrt( d ) ) / ( 2*a ) ;</a:t>
            </a:r>
          </a:p>
          <a:p>
            <a:pPr algn="just" eaLnBrk="1" hangingPunct="1">
              <a:lnSpc>
                <a:spcPct val="105000"/>
              </a:lnSpc>
              <a:defRPr/>
            </a:pPr>
            <a:r>
              <a:rPr kumimoji="1" lang="en-US" altLang="zh-CN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           cout &lt;&lt;"It has two distinct real roots: "&lt;&lt;x1&lt;&lt;" and "&lt;&lt;x2&lt;&lt;endl ;</a:t>
            </a:r>
          </a:p>
          <a:p>
            <a:pPr algn="just" eaLnBrk="1" hangingPunct="1">
              <a:lnSpc>
                <a:spcPct val="105000"/>
              </a:lnSpc>
              <a:defRPr/>
            </a:pPr>
            <a:r>
              <a:rPr kumimoji="1" lang="en-US" altLang="zh-CN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         }</a:t>
            </a:r>
          </a:p>
          <a:p>
            <a:pPr algn="just" eaLnBrk="1" hangingPunct="1">
              <a:lnSpc>
                <a:spcPct val="105000"/>
              </a:lnSpc>
              <a:defRPr/>
            </a:pPr>
            <a:r>
              <a:rPr kumimoji="1" lang="en-US" altLang="zh-CN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    else  { rp = -b / ( 2*a ) ;    ip = sqrt( -d ) / ( 2*a ) ;</a:t>
            </a:r>
          </a:p>
          <a:p>
            <a:pPr algn="just" eaLnBrk="1" hangingPunct="1">
              <a:lnSpc>
                <a:spcPct val="105000"/>
              </a:lnSpc>
              <a:defRPr/>
            </a:pPr>
            <a:r>
              <a:rPr kumimoji="1" lang="en-US" altLang="zh-CN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	cout &lt;&lt; "It has two complex roots: " &lt;&lt; endl ;</a:t>
            </a:r>
          </a:p>
          <a:p>
            <a:pPr algn="just" eaLnBrk="1" hangingPunct="1">
              <a:lnSpc>
                <a:spcPct val="105000"/>
              </a:lnSpc>
              <a:defRPr/>
            </a:pPr>
            <a:r>
              <a:rPr kumimoji="1" lang="en-US" altLang="zh-CN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	cout &lt;&lt; rp &lt;&lt; " + " &lt;&lt; ip &lt;&lt; "i" &lt;&lt; endl ;</a:t>
            </a:r>
          </a:p>
          <a:p>
            <a:pPr algn="just" eaLnBrk="1" hangingPunct="1">
              <a:lnSpc>
                <a:spcPct val="105000"/>
              </a:lnSpc>
              <a:defRPr/>
            </a:pPr>
            <a:r>
              <a:rPr kumimoji="1" lang="en-US" altLang="zh-CN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	cout &lt;&lt; rp &lt;&lt; " - " &lt;&lt; ip &lt;&lt; "i" &lt;&lt; endl ;</a:t>
            </a:r>
          </a:p>
          <a:p>
            <a:pPr algn="just" eaLnBrk="1" hangingPunct="1">
              <a:lnSpc>
                <a:spcPct val="105000"/>
              </a:lnSpc>
              <a:defRPr/>
            </a:pPr>
            <a:r>
              <a:rPr kumimoji="1" lang="en-US" altLang="zh-CN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             }</a:t>
            </a:r>
          </a:p>
          <a:p>
            <a:pPr algn="just" eaLnBrk="1" hangingPunct="1">
              <a:lnSpc>
                <a:spcPct val="105000"/>
              </a:lnSpc>
              <a:defRPr/>
            </a:pPr>
            <a:r>
              <a:rPr kumimoji="1" lang="en-US" altLang="zh-CN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}</a:t>
            </a:r>
          </a:p>
          <a:p>
            <a:pPr algn="just" eaLnBrk="1" hangingPunct="1">
              <a:lnSpc>
                <a:spcPct val="105000"/>
              </a:lnSpc>
              <a:defRPr/>
            </a:pPr>
            <a:r>
              <a:rPr kumimoji="1" lang="en-US" altLang="zh-CN">
                <a:latin typeface="Times New Roman" pitchFamily="18" charset="0"/>
              </a:rPr>
              <a:t>}</a:t>
            </a:r>
          </a:p>
        </p:txBody>
      </p:sp>
      <p:sp>
        <p:nvSpPr>
          <p:cNvPr id="558090" name="AutoShape 10"/>
          <p:cNvSpPr>
            <a:spLocks/>
          </p:cNvSpPr>
          <p:nvPr/>
        </p:nvSpPr>
        <p:spPr bwMode="auto">
          <a:xfrm>
            <a:off x="3124200" y="1166813"/>
            <a:ext cx="1066800" cy="533400"/>
          </a:xfrm>
          <a:prstGeom prst="borderCallout2">
            <a:avLst>
              <a:gd name="adj1" fmla="val 21431"/>
              <a:gd name="adj2" fmla="val -7144"/>
              <a:gd name="adj3" fmla="val 21431"/>
              <a:gd name="adj4" fmla="val -49106"/>
              <a:gd name="adj5" fmla="val 253273"/>
              <a:gd name="adj6" fmla="val -183931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kumimoji="1" lang="zh-CN" altLang="en-US" b="1">
                <a:latin typeface="Times New Roman" pitchFamily="18" charset="0"/>
              </a:rPr>
              <a:t>有根</a:t>
            </a:r>
          </a:p>
        </p:txBody>
      </p:sp>
      <p:sp>
        <p:nvSpPr>
          <p:cNvPr id="119816" name="Rectangle 1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115888"/>
            <a:ext cx="1104900" cy="228600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2.1.1  if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58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8090" grpId="0" animBg="1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5"/>
          <p:cNvSpPr>
            <a:spLocks noChangeArrowheads="1"/>
          </p:cNvSpPr>
          <p:nvPr/>
        </p:nvSpPr>
        <p:spPr bwMode="auto">
          <a:xfrm>
            <a:off x="4010025" y="314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20835" name="Rectangle 6"/>
          <p:cNvSpPr>
            <a:spLocks noChangeArrowheads="1"/>
          </p:cNvSpPr>
          <p:nvPr/>
        </p:nvSpPr>
        <p:spPr bwMode="auto">
          <a:xfrm>
            <a:off x="4291013" y="3159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20836" name="Rectangle 7"/>
          <p:cNvSpPr>
            <a:spLocks noChangeArrowheads="1"/>
          </p:cNvSpPr>
          <p:nvPr/>
        </p:nvSpPr>
        <p:spPr bwMode="auto">
          <a:xfrm>
            <a:off x="4014788" y="314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20837" name="Rectangle 8"/>
          <p:cNvSpPr>
            <a:spLocks noChangeArrowheads="1"/>
          </p:cNvSpPr>
          <p:nvPr/>
        </p:nvSpPr>
        <p:spPr bwMode="auto">
          <a:xfrm>
            <a:off x="3952875" y="314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20838" name="Rectangle 9"/>
          <p:cNvSpPr>
            <a:spLocks noChangeArrowheads="1"/>
          </p:cNvSpPr>
          <p:nvPr/>
        </p:nvSpPr>
        <p:spPr bwMode="auto">
          <a:xfrm>
            <a:off x="609600" y="192088"/>
            <a:ext cx="7924800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#include &lt;iostream&gt;	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2-4</a:t>
            </a:r>
            <a:endParaRPr kumimoji="1" lang="en-US" altLang="zh-CN">
              <a:latin typeface="Times New Roman" pitchFamily="18" charset="0"/>
            </a:endParaRP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#include &lt;cmath&gt;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using namespace std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int main()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{ double  a,  b,  c,  d,  x1,  x2,  rp,  ip 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   cout &lt;&lt; "a, b, c = " ;     cin &gt;&gt; a &gt;&gt; b &gt;&gt; c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   if ( fabs( a ) &lt;= 1e-8 )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        cout &lt;&lt; " It is not quadratic." &lt;&lt; endl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   else { </a:t>
            </a:r>
            <a:r>
              <a:rPr kumimoji="1" lang="en-US" altLang="zh-CN" b="1" i="1">
                <a:solidFill>
                  <a:srgbClr val="0033CC"/>
                </a:solidFill>
                <a:latin typeface="Times New Roman" pitchFamily="18" charset="0"/>
              </a:rPr>
              <a:t>d = b * b - 4 * a * c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             if ( fabs( d ) &lt;= 1e-8 )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                  cout &lt;&lt; "It has two equal real roots: " &lt;&lt; -b / ( 2*a ) &lt;&lt; endl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             else if ( d &gt; 1e-8 )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	        { x1 = ( -b + sqrt( d ) ) / ( 2*a ) ;    x2 = ( -b - sqrt( d ) ) / ( 2*a )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	           cout &lt;&lt;"It has two distinct real roots: "&lt;&lt;x1&lt;&lt;" and "&lt;&lt;x2&lt;&lt;endl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	         }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	    else  { rp = -b / ( 2*a ) ;    ip = sqrt( -d ) / ( 2*a )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		cout &lt;&lt; "It has two complex roots: " &lt;&lt; endl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		cout &lt;&lt; rp &lt;&lt; " + " &lt;&lt; ip &lt;&lt; "i" &lt;&lt; endl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		cout &lt;&lt; rp &lt;&lt; " - " &lt;&lt; ip &lt;&lt; "i" &lt;&lt; endl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	             }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	}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}</a:t>
            </a:r>
          </a:p>
        </p:txBody>
      </p:sp>
      <p:sp>
        <p:nvSpPr>
          <p:cNvPr id="559114" name="AutoShape 10"/>
          <p:cNvSpPr>
            <a:spLocks/>
          </p:cNvSpPr>
          <p:nvPr/>
        </p:nvSpPr>
        <p:spPr bwMode="auto">
          <a:xfrm>
            <a:off x="4343400" y="1166813"/>
            <a:ext cx="1524000" cy="533400"/>
          </a:xfrm>
          <a:prstGeom prst="borderCallout2">
            <a:avLst>
              <a:gd name="adj1" fmla="val 21431"/>
              <a:gd name="adj2" fmla="val -5000"/>
              <a:gd name="adj3" fmla="val 21431"/>
              <a:gd name="adj4" fmla="val -33440"/>
              <a:gd name="adj5" fmla="val 260417"/>
              <a:gd name="adj6" fmla="val -12458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kumimoji="1" lang="zh-CN" altLang="en-US" b="1">
                <a:latin typeface="Times New Roman" pitchFamily="18" charset="0"/>
              </a:rPr>
              <a:t>求判别式</a:t>
            </a:r>
          </a:p>
        </p:txBody>
      </p:sp>
      <p:sp>
        <p:nvSpPr>
          <p:cNvPr id="120840" name="Rectangle 1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115888"/>
            <a:ext cx="1104900" cy="228600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2.1.1  if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59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9114" grpId="0" animBg="1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5"/>
          <p:cNvSpPr>
            <a:spLocks noChangeArrowheads="1"/>
          </p:cNvSpPr>
          <p:nvPr/>
        </p:nvSpPr>
        <p:spPr bwMode="auto">
          <a:xfrm>
            <a:off x="4010025" y="314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21859" name="Rectangle 6"/>
          <p:cNvSpPr>
            <a:spLocks noChangeArrowheads="1"/>
          </p:cNvSpPr>
          <p:nvPr/>
        </p:nvSpPr>
        <p:spPr bwMode="auto">
          <a:xfrm>
            <a:off x="4291013" y="3159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21860" name="Rectangle 7"/>
          <p:cNvSpPr>
            <a:spLocks noChangeArrowheads="1"/>
          </p:cNvSpPr>
          <p:nvPr/>
        </p:nvSpPr>
        <p:spPr bwMode="auto">
          <a:xfrm>
            <a:off x="4014788" y="314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21861" name="Rectangle 9"/>
          <p:cNvSpPr>
            <a:spLocks noChangeArrowheads="1"/>
          </p:cNvSpPr>
          <p:nvPr/>
        </p:nvSpPr>
        <p:spPr bwMode="auto">
          <a:xfrm>
            <a:off x="609600" y="192088"/>
            <a:ext cx="7924800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#include &lt;iostream&gt;	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2-4</a:t>
            </a:r>
            <a:endParaRPr kumimoji="1" lang="en-US" altLang="zh-CN">
              <a:latin typeface="Times New Roman" pitchFamily="18" charset="0"/>
            </a:endParaRP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#include &lt;cmath&gt;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using namespace std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int main()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{ double  a,  b,  c,  d,  x1,  x2,  rp,  ip 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   cout &lt;&lt; "a, b, c = " ;     cin &gt;&gt; a &gt;&gt; b &gt;&gt; c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   if ( fabs( a ) &lt;= 1e-8 )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        cout &lt;&lt; " It is not quadratic." &lt;&lt; endl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   else { d = b * b - 4 * a * c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             </a:t>
            </a:r>
            <a:r>
              <a:rPr kumimoji="1" lang="en-US" altLang="zh-CN" b="1" i="1">
                <a:solidFill>
                  <a:srgbClr val="0033CC"/>
                </a:solidFill>
                <a:latin typeface="Times New Roman" pitchFamily="18" charset="0"/>
              </a:rPr>
              <a:t>if ( </a:t>
            </a:r>
            <a:r>
              <a:rPr kumimoji="1" lang="en-US" altLang="zh-CN" b="1" i="1">
                <a:solidFill>
                  <a:schemeClr val="accent2"/>
                </a:solidFill>
                <a:latin typeface="Times New Roman" pitchFamily="18" charset="0"/>
              </a:rPr>
              <a:t>fabs( d ) &lt;= 1e-8</a:t>
            </a:r>
            <a:r>
              <a:rPr kumimoji="1" lang="en-US" altLang="zh-CN" b="1" i="1">
                <a:solidFill>
                  <a:srgbClr val="0033CC"/>
                </a:solidFill>
                <a:latin typeface="Times New Roman" pitchFamily="18" charset="0"/>
              </a:rPr>
              <a:t> )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b="1" i="1">
                <a:solidFill>
                  <a:srgbClr val="0033CC"/>
                </a:solidFill>
                <a:latin typeface="Times New Roman" pitchFamily="18" charset="0"/>
              </a:rPr>
              <a:t>                  cout &lt;&lt; "It has two equal real roots: " &lt;&lt; -b / ( 2*a ) &lt;&lt; endl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             else if ( d &gt; 1e-8 )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	        { x1 = ( -b + sqrt( d ) ) / ( 2*a ) ;    x2 = ( -b - sqrt( d ) ) / ( 2*a )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	           cout &lt;&lt;"It has two distinct real roots: "&lt;&lt;x1&lt;&lt;" and "&lt;&lt;x2&lt;&lt;endl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	         }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	    else  { rp = -b / ( 2*a ) ;    ip = sqrt( -d ) / ( 2*a )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		cout &lt;&lt; "It has two complex roots: " &lt;&lt; endl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		cout &lt;&lt; rp &lt;&lt; " + " &lt;&lt; ip &lt;&lt; "i" &lt;&lt; endl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		cout &lt;&lt; rp &lt;&lt; " - " &lt;&lt; ip &lt;&lt; "i" &lt;&lt; endl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	             }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	}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}</a:t>
            </a:r>
          </a:p>
        </p:txBody>
      </p:sp>
      <p:sp>
        <p:nvSpPr>
          <p:cNvPr id="560138" name="AutoShape 10"/>
          <p:cNvSpPr>
            <a:spLocks/>
          </p:cNvSpPr>
          <p:nvPr/>
        </p:nvSpPr>
        <p:spPr bwMode="auto">
          <a:xfrm>
            <a:off x="5562600" y="1524000"/>
            <a:ext cx="2286000" cy="609600"/>
          </a:xfrm>
          <a:prstGeom prst="borderCallout2">
            <a:avLst>
              <a:gd name="adj1" fmla="val 18750"/>
              <a:gd name="adj2" fmla="val -3333"/>
              <a:gd name="adj3" fmla="val 18750"/>
              <a:gd name="adj4" fmla="val -22917"/>
              <a:gd name="adj5" fmla="val 221616"/>
              <a:gd name="adj6" fmla="val -8583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b="1">
                <a:latin typeface="Times New Roman" pitchFamily="18" charset="0"/>
              </a:rPr>
              <a:t>有两个相同的实根</a:t>
            </a:r>
          </a:p>
        </p:txBody>
      </p:sp>
      <p:sp>
        <p:nvSpPr>
          <p:cNvPr id="121863" name="Rectangle 1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115888"/>
            <a:ext cx="1104900" cy="228600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2.1.1  if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60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0138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5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2.1.1  if 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953000" y="2320925"/>
            <a:ext cx="3505200" cy="1387475"/>
            <a:chOff x="3024" y="1863"/>
            <a:chExt cx="2208" cy="874"/>
          </a:xfrm>
        </p:grpSpPr>
        <p:sp>
          <p:nvSpPr>
            <p:cNvPr id="497671" name="Rectangle 7"/>
            <p:cNvSpPr>
              <a:spLocks noChangeArrowheads="1"/>
            </p:cNvSpPr>
            <p:nvPr/>
          </p:nvSpPr>
          <p:spPr bwMode="auto">
            <a:xfrm>
              <a:off x="3264" y="1872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latin typeface="Times New Roman" pitchFamily="18" charset="0"/>
                </a:rPr>
                <a:t>3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497672" name="Rectangle 8"/>
            <p:cNvSpPr>
              <a:spLocks noChangeArrowheads="1"/>
            </p:cNvSpPr>
            <p:nvPr/>
          </p:nvSpPr>
          <p:spPr bwMode="auto">
            <a:xfrm>
              <a:off x="4560" y="1872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latin typeface="Times New Roman" pitchFamily="18" charset="0"/>
                </a:rPr>
                <a:t>5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497673" name="Text Box 9"/>
            <p:cNvSpPr txBox="1">
              <a:spLocks noChangeArrowheads="1"/>
            </p:cNvSpPr>
            <p:nvPr/>
          </p:nvSpPr>
          <p:spPr bwMode="auto">
            <a:xfrm>
              <a:off x="3024" y="1863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a</a:t>
              </a:r>
              <a:endParaRPr kumimoji="1"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97674" name="Text Box 10"/>
            <p:cNvSpPr txBox="1">
              <a:spLocks noChangeArrowheads="1"/>
            </p:cNvSpPr>
            <p:nvPr/>
          </p:nvSpPr>
          <p:spPr bwMode="auto">
            <a:xfrm>
              <a:off x="4312" y="1863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b</a:t>
              </a:r>
              <a:endParaRPr kumimoji="1"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97675" name="Rectangle 11"/>
            <p:cNvSpPr>
              <a:spLocks noChangeArrowheads="1"/>
            </p:cNvSpPr>
            <p:nvPr/>
          </p:nvSpPr>
          <p:spPr bwMode="auto">
            <a:xfrm>
              <a:off x="3888" y="2496"/>
              <a:ext cx="672" cy="240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zh-CN" altLang="zh-CN" sz="2000">
                <a:latin typeface="Times New Roman" pitchFamily="18" charset="0"/>
              </a:endParaRPr>
            </a:p>
          </p:txBody>
        </p:sp>
        <p:sp>
          <p:nvSpPr>
            <p:cNvPr id="497676" name="Text Box 12"/>
            <p:cNvSpPr txBox="1">
              <a:spLocks noChangeArrowheads="1"/>
            </p:cNvSpPr>
            <p:nvPr/>
          </p:nvSpPr>
          <p:spPr bwMode="auto">
            <a:xfrm>
              <a:off x="3446" y="2487"/>
              <a:ext cx="4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max</a:t>
              </a:r>
              <a:endParaRPr kumimoji="1" lang="en-US" altLang="zh-CN" sz="20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497677" name="Rectangle 13"/>
          <p:cNvSpPr>
            <a:spLocks noChangeArrowheads="1"/>
          </p:cNvSpPr>
          <p:nvPr/>
        </p:nvSpPr>
        <p:spPr bwMode="auto">
          <a:xfrm>
            <a:off x="500034" y="2628920"/>
            <a:ext cx="4267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</a:pPr>
            <a:r>
              <a:rPr kumimoji="1" lang="en-US" altLang="zh-CN" sz="2000" b="1" smtClean="0">
                <a:latin typeface="Times New Roman" pitchFamily="18" charset="0"/>
              </a:rPr>
              <a:t>max </a:t>
            </a:r>
            <a:r>
              <a:rPr kumimoji="1" lang="en-US" altLang="zh-CN" sz="2000" b="1">
                <a:latin typeface="Times New Roman" pitchFamily="18" charset="0"/>
              </a:rPr>
              <a:t>= a 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</a:pPr>
            <a:r>
              <a:rPr kumimoji="1" lang="en-US" altLang="zh-CN" sz="2000" b="1">
                <a:latin typeface="Times New Roman" pitchFamily="18" charset="0"/>
              </a:rPr>
              <a:t>if  ( b &gt; a)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</a:pPr>
            <a:r>
              <a:rPr kumimoji="1" lang="en-US" altLang="zh-CN" sz="2000" b="1">
                <a:latin typeface="Times New Roman" pitchFamily="18" charset="0"/>
              </a:rPr>
              <a:t>  max = b 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</a:pPr>
            <a:r>
              <a:rPr kumimoji="1" lang="en-US" altLang="zh-CN" sz="2000" b="1">
                <a:latin typeface="Times New Roman" pitchFamily="18" charset="0"/>
              </a:rPr>
              <a:t>cout &lt;&lt; "max = " &lt;&lt; max &lt;&lt; endl;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</a:pPr>
            <a:r>
              <a:rPr kumimoji="1" lang="en-US" altLang="zh-CN" sz="2000" b="1">
                <a:latin typeface="Times New Roman" pitchFamily="18" charset="0"/>
              </a:rPr>
              <a:t>      :</a:t>
            </a:r>
          </a:p>
        </p:txBody>
      </p:sp>
      <p:sp>
        <p:nvSpPr>
          <p:cNvPr id="61445" name="Rectangle 1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-26988"/>
            <a:ext cx="1104900" cy="228601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2.1.1  if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43108" y="314324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>
                <a:solidFill>
                  <a:srgbClr val="FF0000"/>
                </a:solidFill>
              </a:rPr>
              <a:t>b-a</a:t>
            </a:r>
            <a:r>
              <a:rPr lang="zh-CN" altLang="en-US" smtClean="0">
                <a:solidFill>
                  <a:srgbClr val="FF0000"/>
                </a:solidFill>
              </a:rPr>
              <a:t>→</a:t>
            </a:r>
            <a:r>
              <a:rPr lang="en-US" altLang="zh-CN" smtClean="0">
                <a:solidFill>
                  <a:srgbClr val="FF0000"/>
                </a:solidFill>
              </a:rPr>
              <a:t>flag</a:t>
            </a:r>
            <a:r>
              <a:rPr lang="zh-CN" altLang="en-US" smtClean="0">
                <a:solidFill>
                  <a:srgbClr val="FF0000"/>
                </a:solidFill>
              </a:rPr>
              <a:t>寄存器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14950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14290"/>
            <a:ext cx="34861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643446"/>
            <a:ext cx="69246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矩形 14"/>
          <p:cNvSpPr/>
          <p:nvPr/>
        </p:nvSpPr>
        <p:spPr>
          <a:xfrm>
            <a:off x="500034" y="714356"/>
            <a:ext cx="607223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mtClean="0"/>
              <a:t>方向标志</a:t>
            </a:r>
            <a:r>
              <a:rPr lang="en-US" altLang="zh-CN" smtClean="0"/>
              <a:t>DF(Direction flag) DN(1) UP(0)</a:t>
            </a:r>
            <a:endParaRPr lang="zh-CN" altLang="en-US" smtClean="0"/>
          </a:p>
          <a:p>
            <a:r>
              <a:rPr lang="zh-CN" altLang="en-US" smtClean="0"/>
              <a:t>中断标志</a:t>
            </a:r>
            <a:r>
              <a:rPr lang="en-US" altLang="zh-CN" smtClean="0"/>
              <a:t>IF(Interrupt flag) EI(1) DI(0)</a:t>
            </a:r>
            <a:endParaRPr lang="zh-CN" altLang="en-US" smtClean="0"/>
          </a:p>
          <a:p>
            <a:r>
              <a:rPr lang="zh-CN" altLang="en-US" smtClean="0"/>
              <a:t>符号标志</a:t>
            </a:r>
            <a:r>
              <a:rPr lang="en-US" altLang="zh-CN" smtClean="0"/>
              <a:t>SF(Sign flag) NG(1) PL(0)</a:t>
            </a:r>
            <a:endParaRPr lang="zh-CN" altLang="en-US" smtClean="0"/>
          </a:p>
          <a:p>
            <a:r>
              <a:rPr lang="zh-CN" altLang="en-US" smtClean="0"/>
              <a:t>零标志</a:t>
            </a:r>
            <a:r>
              <a:rPr lang="en-US" altLang="zh-CN" smtClean="0"/>
              <a:t>ZF(Zero flag) ZR(1) NZ(0)</a:t>
            </a:r>
            <a:endParaRPr lang="zh-CN" altLang="en-US" smtClean="0"/>
          </a:p>
          <a:p>
            <a:r>
              <a:rPr lang="zh-CN" altLang="en-US" smtClean="0"/>
              <a:t>辅助标志</a:t>
            </a:r>
            <a:r>
              <a:rPr lang="en-US" altLang="zh-CN" smtClean="0"/>
              <a:t>AF(Auxiliary carry flag) AC(1) NA(0)</a:t>
            </a:r>
            <a:endParaRPr lang="zh-CN" altLang="en-US" smtClean="0"/>
          </a:p>
          <a:p>
            <a:r>
              <a:rPr lang="zh-CN" altLang="en-US" smtClean="0"/>
              <a:t>奇偶标志</a:t>
            </a:r>
            <a:r>
              <a:rPr lang="en-US" altLang="zh-CN" smtClean="0"/>
              <a:t>PF(Parity flag) PE(1) PO(0)</a:t>
            </a:r>
            <a:endParaRPr lang="zh-CN" altLang="en-US" smtClean="0"/>
          </a:p>
          <a:p>
            <a:r>
              <a:rPr lang="zh-CN" altLang="en-US" smtClean="0"/>
              <a:t>进位标志</a:t>
            </a:r>
            <a:r>
              <a:rPr lang="en-US" altLang="zh-CN" smtClean="0"/>
              <a:t>CF(Carry flag) CY(1) NC(0)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75"/>
                                        <p:tgtEl>
                                          <p:spTgt spid="497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5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75"/>
                                        <p:tgtEl>
                                          <p:spTgt spid="497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975"/>
                            </p:stCondLst>
                            <p:childTnLst>
                              <p:par>
                                <p:cTn id="13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75"/>
                                        <p:tgtEl>
                                          <p:spTgt spid="497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425"/>
                            </p:stCondLst>
                            <p:childTnLst>
                              <p:par>
                                <p:cTn id="17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75"/>
                                        <p:tgtEl>
                                          <p:spTgt spid="497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225"/>
                            </p:stCondLst>
                            <p:childTnLst>
                              <p:par>
                                <p:cTn id="21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75"/>
                                        <p:tgtEl>
                                          <p:spTgt spid="497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3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77" grpId="0" build="p" autoUpdateAnimBg="0" advAuto="100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5"/>
          <p:cNvSpPr>
            <a:spLocks noChangeArrowheads="1"/>
          </p:cNvSpPr>
          <p:nvPr/>
        </p:nvSpPr>
        <p:spPr bwMode="auto">
          <a:xfrm>
            <a:off x="4010025" y="314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22883" name="Rectangle 6"/>
          <p:cNvSpPr>
            <a:spLocks noChangeArrowheads="1"/>
          </p:cNvSpPr>
          <p:nvPr/>
        </p:nvSpPr>
        <p:spPr bwMode="auto">
          <a:xfrm>
            <a:off x="4291013" y="3159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22884" name="Rectangle 7"/>
          <p:cNvSpPr>
            <a:spLocks noChangeArrowheads="1"/>
          </p:cNvSpPr>
          <p:nvPr/>
        </p:nvSpPr>
        <p:spPr bwMode="auto">
          <a:xfrm>
            <a:off x="4014788" y="314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22885" name="Rectangle 8"/>
          <p:cNvSpPr>
            <a:spLocks noChangeArrowheads="1"/>
          </p:cNvSpPr>
          <p:nvPr/>
        </p:nvSpPr>
        <p:spPr bwMode="auto">
          <a:xfrm>
            <a:off x="3952875" y="314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22886" name="Rectangle 9"/>
          <p:cNvSpPr>
            <a:spLocks noChangeArrowheads="1"/>
          </p:cNvSpPr>
          <p:nvPr/>
        </p:nvSpPr>
        <p:spPr bwMode="auto">
          <a:xfrm>
            <a:off x="609600" y="192088"/>
            <a:ext cx="8305800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#include &lt;iostream&gt;	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2-4</a:t>
            </a:r>
            <a:endParaRPr kumimoji="1" lang="en-US" altLang="zh-CN">
              <a:latin typeface="Times New Roman" pitchFamily="18" charset="0"/>
            </a:endParaRP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#include &lt;cmath&gt;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using namespace std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int main()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{ double  a,  b,  c,  d,  x1,  x2,  rp,  ip 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   cout &lt;&lt; "a, b, c = " ;     cin &gt;&gt; a &gt;&gt; b &gt;&gt; c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   if ( fabs( a ) &lt;= 1e-8 )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        cout &lt;&lt; " It is not quadratic." &lt;&lt; endl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   else { d = b * b - 4 * a * c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             if ( fabs( d ) &lt;= 1e-8 )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                  cout &lt;&lt; "It has two equal real roots: " &lt;&lt; -b / ( 2*a ) &lt;&lt; endl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             else </a:t>
            </a:r>
            <a:r>
              <a:rPr kumimoji="1" lang="en-US" altLang="zh-CN" b="1" i="1">
                <a:solidFill>
                  <a:srgbClr val="0033CC"/>
                </a:solidFill>
                <a:latin typeface="Times New Roman" pitchFamily="18" charset="0"/>
              </a:rPr>
              <a:t>if ( </a:t>
            </a:r>
            <a:r>
              <a:rPr kumimoji="1" lang="en-US" altLang="zh-CN" b="1" i="1">
                <a:solidFill>
                  <a:schemeClr val="accent2"/>
                </a:solidFill>
                <a:latin typeface="Times New Roman" pitchFamily="18" charset="0"/>
              </a:rPr>
              <a:t>d &gt; 1e-8</a:t>
            </a:r>
            <a:r>
              <a:rPr kumimoji="1" lang="en-US" altLang="zh-CN" b="1" i="1">
                <a:solidFill>
                  <a:srgbClr val="0033CC"/>
                </a:solidFill>
                <a:latin typeface="Times New Roman" pitchFamily="18" charset="0"/>
              </a:rPr>
              <a:t> )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b="1" i="1">
                <a:solidFill>
                  <a:srgbClr val="0033CC"/>
                </a:solidFill>
                <a:latin typeface="Times New Roman" pitchFamily="18" charset="0"/>
              </a:rPr>
              <a:t>	        { </a:t>
            </a:r>
            <a:r>
              <a:rPr kumimoji="1" lang="en-US" altLang="zh-CN" b="1" i="1">
                <a:solidFill>
                  <a:schemeClr val="accent2"/>
                </a:solidFill>
                <a:latin typeface="Times New Roman" pitchFamily="18" charset="0"/>
              </a:rPr>
              <a:t>x1</a:t>
            </a:r>
            <a:r>
              <a:rPr kumimoji="1" lang="en-US" altLang="zh-CN" b="1" i="1">
                <a:solidFill>
                  <a:srgbClr val="0033CC"/>
                </a:solidFill>
                <a:latin typeface="Times New Roman" pitchFamily="18" charset="0"/>
              </a:rPr>
              <a:t> = ( -b + sqrt( d ) ) / ( 2*a ) ;    </a:t>
            </a:r>
            <a:r>
              <a:rPr kumimoji="1" lang="en-US" altLang="zh-CN" b="1" i="1">
                <a:solidFill>
                  <a:schemeClr val="accent2"/>
                </a:solidFill>
                <a:latin typeface="Times New Roman" pitchFamily="18" charset="0"/>
              </a:rPr>
              <a:t>x2</a:t>
            </a:r>
            <a:r>
              <a:rPr kumimoji="1" lang="en-US" altLang="zh-CN" b="1" i="1">
                <a:solidFill>
                  <a:srgbClr val="0033CC"/>
                </a:solidFill>
                <a:latin typeface="Times New Roman" pitchFamily="18" charset="0"/>
              </a:rPr>
              <a:t> = ( -b - sqrt( d ) ) / ( 2*a )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b="1" i="1">
                <a:solidFill>
                  <a:srgbClr val="0033CC"/>
                </a:solidFill>
                <a:latin typeface="Times New Roman" pitchFamily="18" charset="0"/>
              </a:rPr>
              <a:t>	           cout &lt;&lt;"It has two distinct real roots: "&lt;&lt;x1&lt;&lt;" and "&lt;&lt;x2&lt;&lt;endl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b="1" i="1">
                <a:solidFill>
                  <a:srgbClr val="0033CC"/>
                </a:solidFill>
                <a:latin typeface="Times New Roman" pitchFamily="18" charset="0"/>
              </a:rPr>
              <a:t>	         }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	    else  { rp = -b / ( 2*a ) ;    ip = sqrt( -d ) / ( 2*a )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		cout &lt;&lt; "It has two complex roots: " &lt;&lt; endl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		cout &lt;&lt; rp &lt;&lt; " + " &lt;&lt; ip &lt;&lt; "i" &lt;&lt; endl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		cout &lt;&lt; rp &lt;&lt; " - " &lt;&lt; ip &lt;&lt; "i" &lt;&lt; endl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	             }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	}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}</a:t>
            </a:r>
          </a:p>
        </p:txBody>
      </p:sp>
      <p:sp>
        <p:nvSpPr>
          <p:cNvPr id="561162" name="AutoShape 10"/>
          <p:cNvSpPr>
            <a:spLocks/>
          </p:cNvSpPr>
          <p:nvPr/>
        </p:nvSpPr>
        <p:spPr bwMode="auto">
          <a:xfrm>
            <a:off x="6172200" y="2243138"/>
            <a:ext cx="2362200" cy="609600"/>
          </a:xfrm>
          <a:prstGeom prst="borderCallout2">
            <a:avLst>
              <a:gd name="adj1" fmla="val 18750"/>
              <a:gd name="adj2" fmla="val -3227"/>
              <a:gd name="adj3" fmla="val 18750"/>
              <a:gd name="adj4" fmla="val -19088"/>
              <a:gd name="adj5" fmla="val 221616"/>
              <a:gd name="adj6" fmla="val -70162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b="1">
                <a:latin typeface="Times New Roman" pitchFamily="18" charset="0"/>
              </a:rPr>
              <a:t>有两个不相同的实根</a:t>
            </a:r>
          </a:p>
        </p:txBody>
      </p:sp>
      <p:sp>
        <p:nvSpPr>
          <p:cNvPr id="122888" name="Rectangle 1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115888"/>
            <a:ext cx="1104900" cy="228600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2.1.1  if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6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162" grpId="0" animBg="1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5"/>
          <p:cNvSpPr>
            <a:spLocks noChangeArrowheads="1"/>
          </p:cNvSpPr>
          <p:nvPr/>
        </p:nvSpPr>
        <p:spPr bwMode="auto">
          <a:xfrm>
            <a:off x="4010025" y="314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23907" name="Rectangle 6"/>
          <p:cNvSpPr>
            <a:spLocks noChangeArrowheads="1"/>
          </p:cNvSpPr>
          <p:nvPr/>
        </p:nvSpPr>
        <p:spPr bwMode="auto">
          <a:xfrm>
            <a:off x="4291013" y="3159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23908" name="Rectangle 7"/>
          <p:cNvSpPr>
            <a:spLocks noChangeArrowheads="1"/>
          </p:cNvSpPr>
          <p:nvPr/>
        </p:nvSpPr>
        <p:spPr bwMode="auto">
          <a:xfrm>
            <a:off x="4014788" y="314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23909" name="Rectangle 8"/>
          <p:cNvSpPr>
            <a:spLocks noChangeArrowheads="1"/>
          </p:cNvSpPr>
          <p:nvPr/>
        </p:nvSpPr>
        <p:spPr bwMode="auto">
          <a:xfrm>
            <a:off x="3952875" y="314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23910" name="Rectangle 9"/>
          <p:cNvSpPr>
            <a:spLocks noChangeArrowheads="1"/>
          </p:cNvSpPr>
          <p:nvPr/>
        </p:nvSpPr>
        <p:spPr bwMode="auto">
          <a:xfrm>
            <a:off x="609600" y="192088"/>
            <a:ext cx="7924800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#include &lt;iostream&gt;	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2-4</a:t>
            </a:r>
            <a:endParaRPr kumimoji="1" lang="en-US" altLang="zh-CN">
              <a:latin typeface="Times New Roman" pitchFamily="18" charset="0"/>
            </a:endParaRP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#include &lt;cmath&gt;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using namespace std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int main()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{ double  a,  b,  c,  d,  x1,  x2,  rp,  ip 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   cout &lt;&lt; "a, b, c = " ;     cin &gt;&gt; a &gt;&gt; b &gt;&gt; c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   if ( fabs( a ) &lt;= 1e-8 )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        cout &lt;&lt; " It is not quadratic." &lt;&lt; endl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   else { d = b * b - 4 * a * c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             if ( fabs( d ) &lt;= 1e-8 )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                  cout &lt;&lt; "It has two equal real roots: " &lt;&lt; -b / ( 2*a ) &lt;&lt; endl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             else if ( d &gt; 1e-8 )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	        { x1 = ( -b + sqrt( d ) ) / ( 2*a ) ;    x2 = ( -b - sqrt( d ) ) / ( 2*a )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	           cout &lt;&lt;"It has two distinct real roots: "&lt;&lt;x1&lt;&lt;" and "&lt;&lt;x2&lt;&lt;endl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	         }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	    else  { </a:t>
            </a:r>
            <a:r>
              <a:rPr kumimoji="1" lang="en-US" altLang="zh-CN" b="1" i="1">
                <a:solidFill>
                  <a:schemeClr val="accent2"/>
                </a:solidFill>
                <a:latin typeface="Times New Roman" pitchFamily="18" charset="0"/>
              </a:rPr>
              <a:t>rp</a:t>
            </a:r>
            <a:r>
              <a:rPr kumimoji="1" lang="en-US" altLang="zh-CN" b="1" i="1">
                <a:solidFill>
                  <a:srgbClr val="0033CC"/>
                </a:solidFill>
                <a:latin typeface="Times New Roman" pitchFamily="18" charset="0"/>
              </a:rPr>
              <a:t> = -b / ( 2*a ) ;    </a:t>
            </a:r>
            <a:r>
              <a:rPr kumimoji="1" lang="en-US" altLang="zh-CN" b="1" i="1">
                <a:solidFill>
                  <a:schemeClr val="accent2"/>
                </a:solidFill>
                <a:latin typeface="Times New Roman" pitchFamily="18" charset="0"/>
              </a:rPr>
              <a:t>ip</a:t>
            </a:r>
            <a:r>
              <a:rPr kumimoji="1" lang="en-US" altLang="zh-CN" b="1" i="1">
                <a:solidFill>
                  <a:srgbClr val="0033CC"/>
                </a:solidFill>
                <a:latin typeface="Times New Roman" pitchFamily="18" charset="0"/>
              </a:rPr>
              <a:t> = sqrt( -d ) / ( 2*a )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b="1" i="1">
                <a:solidFill>
                  <a:srgbClr val="0033CC"/>
                </a:solidFill>
                <a:latin typeface="Times New Roman" pitchFamily="18" charset="0"/>
              </a:rPr>
              <a:t>		cout &lt;&lt; "It has two complex roots: " &lt;&lt; endl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b="1" i="1">
                <a:solidFill>
                  <a:srgbClr val="0033CC"/>
                </a:solidFill>
                <a:latin typeface="Times New Roman" pitchFamily="18" charset="0"/>
              </a:rPr>
              <a:t>		cout &lt;&lt; rp &lt;&lt; " + " &lt;&lt; ip &lt;&lt; "i" &lt;&lt; endl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b="1" i="1">
                <a:solidFill>
                  <a:srgbClr val="0033CC"/>
                </a:solidFill>
                <a:latin typeface="Times New Roman" pitchFamily="18" charset="0"/>
              </a:rPr>
              <a:t>		cout &lt;&lt; rp &lt;&lt; " - " &lt;&lt; ip &lt;&lt; "i" &lt;&lt; endl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	             }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	}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}</a:t>
            </a:r>
          </a:p>
        </p:txBody>
      </p:sp>
      <p:sp>
        <p:nvSpPr>
          <p:cNvPr id="562186" name="AutoShape 10"/>
          <p:cNvSpPr>
            <a:spLocks/>
          </p:cNvSpPr>
          <p:nvPr/>
        </p:nvSpPr>
        <p:spPr bwMode="auto">
          <a:xfrm>
            <a:off x="6019800" y="2890838"/>
            <a:ext cx="1828800" cy="609600"/>
          </a:xfrm>
          <a:prstGeom prst="borderCallout2">
            <a:avLst>
              <a:gd name="adj1" fmla="val 18750"/>
              <a:gd name="adj2" fmla="val -4167"/>
              <a:gd name="adj3" fmla="val 18750"/>
              <a:gd name="adj4" fmla="val -26648"/>
              <a:gd name="adj5" fmla="val 273699"/>
              <a:gd name="adj6" fmla="val -9895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b="1">
                <a:latin typeface="Times New Roman" pitchFamily="18" charset="0"/>
              </a:rPr>
              <a:t>有两个共轭复根</a:t>
            </a:r>
          </a:p>
        </p:txBody>
      </p:sp>
      <p:sp>
        <p:nvSpPr>
          <p:cNvPr id="123912" name="Rectangle 1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115888"/>
            <a:ext cx="1104900" cy="228600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2.1.1  if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62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186" grpId="0" animBg="1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5"/>
          <p:cNvSpPr>
            <a:spLocks noChangeArrowheads="1"/>
          </p:cNvSpPr>
          <p:nvPr/>
        </p:nvSpPr>
        <p:spPr bwMode="auto">
          <a:xfrm>
            <a:off x="4010025" y="314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24931" name="Rectangle 6"/>
          <p:cNvSpPr>
            <a:spLocks noChangeArrowheads="1"/>
          </p:cNvSpPr>
          <p:nvPr/>
        </p:nvSpPr>
        <p:spPr bwMode="auto">
          <a:xfrm>
            <a:off x="4291013" y="3159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24932" name="Rectangle 7"/>
          <p:cNvSpPr>
            <a:spLocks noChangeArrowheads="1"/>
          </p:cNvSpPr>
          <p:nvPr/>
        </p:nvSpPr>
        <p:spPr bwMode="auto">
          <a:xfrm>
            <a:off x="4014788" y="314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24933" name="Rectangle 8"/>
          <p:cNvSpPr>
            <a:spLocks noChangeArrowheads="1"/>
          </p:cNvSpPr>
          <p:nvPr/>
        </p:nvSpPr>
        <p:spPr bwMode="auto">
          <a:xfrm>
            <a:off x="3952875" y="314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24934" name="Rectangle 9"/>
          <p:cNvSpPr>
            <a:spLocks noChangeArrowheads="1"/>
          </p:cNvSpPr>
          <p:nvPr/>
        </p:nvSpPr>
        <p:spPr bwMode="auto">
          <a:xfrm>
            <a:off x="609600" y="192088"/>
            <a:ext cx="7924800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#include &lt;iostream&gt;	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2-4</a:t>
            </a:r>
            <a:endParaRPr kumimoji="1" lang="en-US" altLang="zh-CN">
              <a:latin typeface="Times New Roman" pitchFamily="18" charset="0"/>
            </a:endParaRP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#include &lt;cmath&gt;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using namespace std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int main()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{ double  a,  b,  c,  d,  x1,  x2,  rp,  ip 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   cout &lt;&lt; "a, b, c = " ;     cin &gt;&gt; a &gt;&gt; b &gt;&gt; c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   if ( fabs( a ) &lt;= 1e-8 )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        cout &lt;&lt; " It is not quadratic." &lt;&lt; endl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   else { d = b * b - 4 * a * c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             if ( fabs( d ) &lt;= 1e-8 )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                  cout &lt;&lt; "It has two equal real roots: " &lt;&lt; -b / ( 2*a ) &lt;&lt; endl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             else if ( d &gt; 1e-8 )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	        { x1 = ( -b + sqrt( d ) ) / ( 2*a ) ;    x2 = ( -b - sqrt( d ) ) / ( 2*a )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	           cout &lt;&lt;"It has two distinct real roots: "&lt;&lt;x1&lt;&lt;" and "&lt;&lt;x2&lt;&lt;endl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	         }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	    else  { rp = -b / ( 2*a ) ;    ip = sqrt( -d ) / ( 2*a )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		cout &lt;&lt; "It has two complex roots: " &lt;&lt; endl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		cout &lt;&lt; rp &lt;&lt; " + " &lt;&lt; ip &lt;&lt; "i" &lt;&lt; endl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		cout &lt;&lt; rp &lt;&lt; " - " &lt;&lt; ip &lt;&lt; "i" &lt;&lt; endl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	             }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	}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>
                <a:latin typeface="Times New Roman" pitchFamily="18" charset="0"/>
              </a:rPr>
              <a:t>}</a:t>
            </a:r>
          </a:p>
        </p:txBody>
      </p:sp>
      <p:sp>
        <p:nvSpPr>
          <p:cNvPr id="563210" name="Rectangle 10"/>
          <p:cNvSpPr>
            <a:spLocks noChangeArrowheads="1"/>
          </p:cNvSpPr>
          <p:nvPr/>
        </p:nvSpPr>
        <p:spPr bwMode="auto">
          <a:xfrm>
            <a:off x="3124200" y="2455863"/>
            <a:ext cx="5562600" cy="6683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a, b, c = 0 2 1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It is not quadratic.</a:t>
            </a:r>
          </a:p>
        </p:txBody>
      </p:sp>
      <p:sp>
        <p:nvSpPr>
          <p:cNvPr id="563211" name="Rectangle 11"/>
          <p:cNvSpPr>
            <a:spLocks noChangeArrowheads="1"/>
          </p:cNvSpPr>
          <p:nvPr/>
        </p:nvSpPr>
        <p:spPr bwMode="auto">
          <a:xfrm>
            <a:off x="3124200" y="3195638"/>
            <a:ext cx="5562600" cy="6683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a, b, c = 1 2 1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It has two equal real roots: -1</a:t>
            </a:r>
          </a:p>
        </p:txBody>
      </p:sp>
      <p:sp>
        <p:nvSpPr>
          <p:cNvPr id="563212" name="Rectangle 12"/>
          <p:cNvSpPr>
            <a:spLocks noChangeArrowheads="1"/>
          </p:cNvSpPr>
          <p:nvPr/>
        </p:nvSpPr>
        <p:spPr bwMode="auto">
          <a:xfrm>
            <a:off x="3124200" y="3935413"/>
            <a:ext cx="5562600" cy="6683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a, b, c = 1 5 1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It has two distinct real roots: -0.208712 and –4.791288</a:t>
            </a:r>
          </a:p>
        </p:txBody>
      </p:sp>
      <p:sp>
        <p:nvSpPr>
          <p:cNvPr id="563213" name="Rectangle 13"/>
          <p:cNvSpPr>
            <a:spLocks noChangeArrowheads="1"/>
          </p:cNvSpPr>
          <p:nvPr/>
        </p:nvSpPr>
        <p:spPr bwMode="auto">
          <a:xfrm>
            <a:off x="3124200" y="4676775"/>
            <a:ext cx="5562600" cy="1382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a, b, c = 2 3 4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It has two complex roots: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-0.75 + 1.198958i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-0.75 - 1.198958i </a:t>
            </a:r>
          </a:p>
        </p:txBody>
      </p:sp>
      <p:sp>
        <p:nvSpPr>
          <p:cNvPr id="124939" name="Rectangle 1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115888"/>
            <a:ext cx="1104900" cy="228600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2.1.1  if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63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563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563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563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10" grpId="0" animBg="1" autoUpdateAnimBg="0"/>
      <p:bldP spid="563211" grpId="0" animBg="1" autoUpdateAnimBg="0"/>
      <p:bldP spid="563212" grpId="0" animBg="1" autoUpdateAnimBg="0"/>
      <p:bldP spid="563213" grpId="0" animBg="1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Text Box 2"/>
          <p:cNvSpPr txBox="1">
            <a:spLocks noChangeArrowheads="1"/>
          </p:cNvSpPr>
          <p:nvPr/>
        </p:nvSpPr>
        <p:spPr bwMode="auto">
          <a:xfrm>
            <a:off x="1219200" y="1011238"/>
            <a:ext cx="457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 eaLnBrk="1" hangingPunct="1">
              <a:lnSpc>
                <a:spcPct val="140000"/>
              </a:lnSpc>
            </a:pP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根据一个整型表达式的值决定程序分支 </a:t>
            </a:r>
          </a:p>
        </p:txBody>
      </p:sp>
      <p:sp>
        <p:nvSpPr>
          <p:cNvPr id="564230" name="Rectangle 6"/>
          <p:cNvSpPr>
            <a:spLocks noChangeArrowheads="1"/>
          </p:cNvSpPr>
          <p:nvPr/>
        </p:nvSpPr>
        <p:spPr bwMode="auto">
          <a:xfrm>
            <a:off x="533400" y="344488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2.1.2  switch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564231" name="Text Box 7"/>
          <p:cNvSpPr txBox="1">
            <a:spLocks noChangeArrowheads="1"/>
          </p:cNvSpPr>
          <p:nvPr/>
        </p:nvSpPr>
        <p:spPr bwMode="auto">
          <a:xfrm>
            <a:off x="533400" y="1624013"/>
            <a:ext cx="3733800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70000"/>
              </a:lnSpc>
              <a:buFont typeface="Monotype Sorts" pitchFamily="2" charset="2"/>
              <a:buNone/>
            </a:pPr>
            <a:r>
              <a:rPr kumimoji="1" lang="zh-CN" altLang="en-US" b="1" i="1">
                <a:solidFill>
                  <a:srgbClr val="006600"/>
                </a:solidFill>
                <a:latin typeface="Times New Roman" pitchFamily="18" charset="0"/>
              </a:rPr>
              <a:t>一般形式 ：</a:t>
            </a:r>
            <a:endParaRPr kumimoji="1" lang="zh-CN" altLang="en-US" b="1">
              <a:solidFill>
                <a:srgbClr val="0066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70000"/>
              </a:lnSpc>
              <a:buFont typeface="Monotype Sorts" pitchFamily="2" charset="2"/>
              <a:buNone/>
            </a:pPr>
            <a:r>
              <a:rPr kumimoji="1" lang="zh-CN" altLang="en-US">
                <a:latin typeface="Times New Roman" pitchFamily="18" charset="0"/>
              </a:rPr>
              <a:t>   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switch ( </a:t>
            </a:r>
            <a:r>
              <a:rPr kumimoji="1" lang="zh-CN" altLang="en-US" b="1" i="1">
                <a:solidFill>
                  <a:srgbClr val="0033CC"/>
                </a:solidFill>
                <a:latin typeface="Times New Roman" pitchFamily="18" charset="0"/>
              </a:rPr>
              <a:t>表达式</a:t>
            </a:r>
            <a:r>
              <a:rPr kumimoji="1" lang="en-US" altLang="en-US" b="1">
                <a:solidFill>
                  <a:srgbClr val="0033CC"/>
                </a:solidFill>
                <a:latin typeface="Times New Roman" pitchFamily="18" charset="0"/>
              </a:rPr>
              <a:t> )</a:t>
            </a:r>
          </a:p>
          <a:p>
            <a:pPr eaLnBrk="1" hangingPunct="1">
              <a:lnSpc>
                <a:spcPct val="170000"/>
              </a:lnSpc>
              <a:buFont typeface="Monotype Sorts" pitchFamily="2" charset="2"/>
              <a:buNone/>
            </a:pPr>
            <a:r>
              <a:rPr kumimoji="1" lang="en-US" altLang="en-US" b="1">
                <a:solidFill>
                  <a:srgbClr val="0033CC"/>
                </a:solidFill>
                <a:latin typeface="Times New Roman" pitchFamily="18" charset="0"/>
              </a:rPr>
              <a:t>    {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case  </a:t>
            </a:r>
            <a:r>
              <a:rPr kumimoji="1" lang="zh-CN" altLang="en-US" b="1" i="1">
                <a:solidFill>
                  <a:srgbClr val="0033CC"/>
                </a:solidFill>
                <a:latin typeface="Times New Roman" pitchFamily="18" charset="0"/>
              </a:rPr>
              <a:t>常量表达式 </a:t>
            </a:r>
            <a:r>
              <a:rPr kumimoji="1" lang="en-US" altLang="zh-CN" b="1" i="1">
                <a:solidFill>
                  <a:srgbClr val="0033CC"/>
                </a:solidFill>
                <a:latin typeface="Times New Roman" pitchFamily="18" charset="0"/>
              </a:rPr>
              <a:t>1</a:t>
            </a:r>
            <a:r>
              <a:rPr kumimoji="1" lang="en-US" altLang="en-US" b="1">
                <a:solidFill>
                  <a:srgbClr val="0033CC"/>
                </a:solidFill>
                <a:latin typeface="Times New Roman" pitchFamily="18" charset="0"/>
              </a:rPr>
              <a:t>  :  </a:t>
            </a:r>
            <a:r>
              <a:rPr kumimoji="1" lang="zh-CN" altLang="en-US" b="1" i="1">
                <a:solidFill>
                  <a:srgbClr val="0033CC"/>
                </a:solidFill>
                <a:latin typeface="Times New Roman" pitchFamily="18" charset="0"/>
              </a:rPr>
              <a:t>语句 </a:t>
            </a:r>
            <a:r>
              <a:rPr kumimoji="1" lang="en-US" altLang="zh-CN" b="1" i="1">
                <a:solidFill>
                  <a:srgbClr val="0033CC"/>
                </a:solidFill>
                <a:latin typeface="Times New Roman" pitchFamily="18" charset="0"/>
              </a:rPr>
              <a:t>1</a:t>
            </a:r>
            <a:endParaRPr kumimoji="1" lang="en-US" altLang="en-US" b="1" i="1">
              <a:solidFill>
                <a:srgbClr val="0033CC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70000"/>
              </a:lnSpc>
              <a:buFont typeface="Monotype Sorts" pitchFamily="2" charset="2"/>
              <a:buNone/>
            </a:pPr>
            <a:r>
              <a:rPr kumimoji="1" lang="en-US" altLang="en-US" b="1">
                <a:solidFill>
                  <a:srgbClr val="0033CC"/>
                </a:solidFill>
                <a:latin typeface="Times New Roman" pitchFamily="18" charset="0"/>
              </a:rPr>
              <a:t>      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case  </a:t>
            </a:r>
            <a:r>
              <a:rPr kumimoji="1" lang="zh-CN" altLang="en-US" b="1" i="1">
                <a:solidFill>
                  <a:srgbClr val="0033CC"/>
                </a:solidFill>
                <a:latin typeface="Times New Roman" pitchFamily="18" charset="0"/>
              </a:rPr>
              <a:t>常量表达式 </a:t>
            </a:r>
            <a:r>
              <a:rPr kumimoji="1" lang="en-US" altLang="zh-CN" b="1" i="1">
                <a:solidFill>
                  <a:srgbClr val="0033CC"/>
                </a:solidFill>
                <a:latin typeface="Times New Roman" pitchFamily="18" charset="0"/>
              </a:rPr>
              <a:t>2</a:t>
            </a:r>
            <a:r>
              <a:rPr kumimoji="1" lang="en-US" altLang="en-US" b="1">
                <a:solidFill>
                  <a:srgbClr val="0033CC"/>
                </a:solidFill>
                <a:latin typeface="Times New Roman" pitchFamily="18" charset="0"/>
              </a:rPr>
              <a:t>  :  </a:t>
            </a:r>
            <a:r>
              <a:rPr kumimoji="1" lang="zh-CN" altLang="en-US" b="1" i="1">
                <a:solidFill>
                  <a:srgbClr val="0033CC"/>
                </a:solidFill>
                <a:latin typeface="Times New Roman" pitchFamily="18" charset="0"/>
              </a:rPr>
              <a:t>语句 </a:t>
            </a:r>
            <a:r>
              <a:rPr kumimoji="1" lang="en-US" altLang="zh-CN" b="1" i="1">
                <a:solidFill>
                  <a:srgbClr val="0033CC"/>
                </a:solidFill>
                <a:latin typeface="Times New Roman" pitchFamily="18" charset="0"/>
              </a:rPr>
              <a:t>2</a:t>
            </a:r>
            <a:endParaRPr kumimoji="1" lang="en-US" altLang="en-US" b="1" i="1">
              <a:solidFill>
                <a:srgbClr val="0033CC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70000"/>
              </a:lnSpc>
              <a:buFont typeface="Monotype Sorts" pitchFamily="2" charset="2"/>
              <a:buNone/>
            </a:pPr>
            <a:r>
              <a:rPr kumimoji="1" lang="en-US" altLang="en-US" b="1">
                <a:solidFill>
                  <a:srgbClr val="0033CC"/>
                </a:solidFill>
                <a:latin typeface="Times New Roman" pitchFamily="18" charset="0"/>
              </a:rPr>
              <a:t>	 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…</a:t>
            </a:r>
          </a:p>
          <a:p>
            <a:pPr eaLnBrk="1" hangingPunct="1">
              <a:lnSpc>
                <a:spcPct val="170000"/>
              </a:lnSpc>
              <a:buFont typeface="Monotype Sorts" pitchFamily="2" charset="2"/>
              <a:buNone/>
            </a:pPr>
            <a:r>
              <a:rPr kumimoji="1" lang="en-US" altLang="en-US" b="1">
                <a:solidFill>
                  <a:srgbClr val="0033CC"/>
                </a:solidFill>
                <a:latin typeface="Times New Roman" pitchFamily="18" charset="0"/>
              </a:rPr>
              <a:t>      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case  </a:t>
            </a:r>
            <a:r>
              <a:rPr kumimoji="1" lang="zh-CN" altLang="en-US" b="1" i="1">
                <a:solidFill>
                  <a:srgbClr val="0033CC"/>
                </a:solidFill>
                <a:latin typeface="Times New Roman" pitchFamily="18" charset="0"/>
              </a:rPr>
              <a:t>常量表达式 </a:t>
            </a:r>
            <a:r>
              <a:rPr kumimoji="1" lang="en-US" altLang="zh-CN" b="1" i="1">
                <a:solidFill>
                  <a:srgbClr val="0033CC"/>
                </a:solidFill>
                <a:latin typeface="Times New Roman" pitchFamily="18" charset="0"/>
              </a:rPr>
              <a:t>n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  :  </a:t>
            </a:r>
            <a:r>
              <a:rPr kumimoji="1" lang="zh-CN" altLang="en-US" b="1" i="1">
                <a:solidFill>
                  <a:srgbClr val="0033CC"/>
                </a:solidFill>
                <a:latin typeface="Times New Roman" pitchFamily="18" charset="0"/>
              </a:rPr>
              <a:t>语句 </a:t>
            </a:r>
            <a:r>
              <a:rPr kumimoji="1" lang="en-US" altLang="zh-CN" b="1" i="1">
                <a:solidFill>
                  <a:srgbClr val="0033CC"/>
                </a:solidFill>
                <a:latin typeface="Times New Roman" pitchFamily="18" charset="0"/>
              </a:rPr>
              <a:t>n</a:t>
            </a:r>
          </a:p>
          <a:p>
            <a:pPr eaLnBrk="1" hangingPunct="1">
              <a:lnSpc>
                <a:spcPct val="170000"/>
              </a:lnSpc>
              <a:buFont typeface="Monotype Sorts" pitchFamily="2" charset="2"/>
              <a:buNone/>
            </a:pP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       default  :  </a:t>
            </a:r>
            <a:r>
              <a:rPr kumimoji="1" lang="zh-CN" altLang="en-US" b="1" i="1">
                <a:solidFill>
                  <a:srgbClr val="0033CC"/>
                </a:solidFill>
                <a:latin typeface="Times New Roman" pitchFamily="18" charset="0"/>
              </a:rPr>
              <a:t>语句 </a:t>
            </a:r>
            <a:r>
              <a:rPr kumimoji="1" lang="en-US" altLang="zh-CN" b="1" i="1">
                <a:solidFill>
                  <a:srgbClr val="0033CC"/>
                </a:solidFill>
                <a:latin typeface="Times New Roman" pitchFamily="18" charset="0"/>
              </a:rPr>
              <a:t>n+1</a:t>
            </a:r>
          </a:p>
          <a:p>
            <a:pPr eaLnBrk="1" hangingPunct="1">
              <a:lnSpc>
                <a:spcPct val="170000"/>
              </a:lnSpc>
              <a:buFont typeface="Monotype Sorts" pitchFamily="2" charset="2"/>
              <a:buNone/>
            </a:pP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    }</a:t>
            </a:r>
          </a:p>
        </p:txBody>
      </p:sp>
      <p:sp>
        <p:nvSpPr>
          <p:cNvPr id="564232" name="Text Box 8"/>
          <p:cNvSpPr txBox="1">
            <a:spLocks noChangeArrowheads="1"/>
          </p:cNvSpPr>
          <p:nvPr/>
        </p:nvSpPr>
        <p:spPr bwMode="auto">
          <a:xfrm>
            <a:off x="4648200" y="3084513"/>
            <a:ext cx="4114800" cy="28924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70000"/>
              </a:lnSpc>
            </a:pPr>
            <a:r>
              <a:rPr kumimoji="1" lang="zh-CN" altLang="en-US" b="1" i="1">
                <a:solidFill>
                  <a:schemeClr val="accent2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注：</a:t>
            </a:r>
            <a:endParaRPr kumimoji="1" lang="zh-CN" altLang="en-US" b="1">
              <a:solidFill>
                <a:schemeClr val="accent2"/>
              </a:solidFill>
              <a:latin typeface="Times New Roman" pitchFamily="18" charset="0"/>
              <a:ea typeface="Arial Unicode MS" pitchFamily="34" charset="-122"/>
              <a:cs typeface="Arial Unicode MS" pitchFamily="34" charset="-122"/>
            </a:endParaRPr>
          </a:p>
          <a:p>
            <a:pPr eaLnBrk="1" hangingPunct="1">
              <a:lnSpc>
                <a:spcPct val="170000"/>
              </a:lnSpc>
            </a:pP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  </a:t>
            </a: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  </a:t>
            </a:r>
            <a:r>
              <a:rPr kumimoji="1" lang="zh-CN" altLang="en-US" b="1" i="1">
                <a:solidFill>
                  <a:srgbClr val="0033CC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表达式</a:t>
            </a: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类型为非浮点型</a:t>
            </a:r>
          </a:p>
          <a:p>
            <a:pPr eaLnBrk="1" hangingPunct="1">
              <a:lnSpc>
                <a:spcPct val="170000"/>
              </a:lnSpc>
            </a:pP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  </a:t>
            </a: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  各</a:t>
            </a:r>
            <a:r>
              <a:rPr kumimoji="1" lang="zh-CN" altLang="en-US" b="1" i="1">
                <a:solidFill>
                  <a:srgbClr val="0033CC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常量表达式</a:t>
            </a: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类型要与之匹配</a:t>
            </a:r>
          </a:p>
          <a:p>
            <a:pPr eaLnBrk="1" hangingPunct="1">
              <a:lnSpc>
                <a:spcPct val="170000"/>
              </a:lnSpc>
            </a:pP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     各</a:t>
            </a:r>
            <a:r>
              <a:rPr kumimoji="1" lang="zh-CN" altLang="en-US" b="1" i="1">
                <a:solidFill>
                  <a:srgbClr val="0033CC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常量表达式</a:t>
            </a: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要求各不相等</a:t>
            </a:r>
          </a:p>
          <a:p>
            <a:pPr eaLnBrk="1" hangingPunct="1">
              <a:lnSpc>
                <a:spcPct val="170000"/>
              </a:lnSpc>
            </a:pP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      </a:t>
            </a:r>
            <a:r>
              <a:rPr kumimoji="1" lang="en-US" altLang="zh-CN" b="1">
                <a:latin typeface="Times New Roman" pitchFamily="18" charset="0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default </a:t>
            </a: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子句可选。缺省时，没有</a:t>
            </a:r>
          </a:p>
          <a:p>
            <a:pPr eaLnBrk="1" hangingPunct="1">
              <a:lnSpc>
                <a:spcPct val="170000"/>
              </a:lnSpc>
            </a:pP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        匹配值 </a:t>
            </a:r>
            <a:r>
              <a:rPr kumimoji="1" lang="en-US" altLang="zh-CN" b="1">
                <a:latin typeface="Times New Roman" pitchFamily="18" charset="0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switch </a:t>
            </a: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语句为空</a:t>
            </a:r>
            <a:endParaRPr kumimoji="1" lang="zh-CN" altLang="en-US" b="1">
              <a:latin typeface="Times New Roman" pitchFamily="18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64233" name="Oval 9"/>
          <p:cNvSpPr>
            <a:spLocks noChangeArrowheads="1"/>
          </p:cNvSpPr>
          <p:nvPr/>
        </p:nvSpPr>
        <p:spPr bwMode="auto">
          <a:xfrm>
            <a:off x="990600" y="2706688"/>
            <a:ext cx="21336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564234" name="Oval 10"/>
          <p:cNvSpPr>
            <a:spLocks noChangeArrowheads="1"/>
          </p:cNvSpPr>
          <p:nvPr/>
        </p:nvSpPr>
        <p:spPr bwMode="auto">
          <a:xfrm>
            <a:off x="990600" y="3163888"/>
            <a:ext cx="21336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564235" name="Oval 11"/>
          <p:cNvSpPr>
            <a:spLocks noChangeArrowheads="1"/>
          </p:cNvSpPr>
          <p:nvPr/>
        </p:nvSpPr>
        <p:spPr bwMode="auto">
          <a:xfrm>
            <a:off x="990600" y="4078288"/>
            <a:ext cx="21336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564236" name="Oval 12"/>
          <p:cNvSpPr>
            <a:spLocks noChangeArrowheads="1"/>
          </p:cNvSpPr>
          <p:nvPr/>
        </p:nvSpPr>
        <p:spPr bwMode="auto">
          <a:xfrm>
            <a:off x="990600" y="4611688"/>
            <a:ext cx="9906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564237" name="AutoShape 13"/>
          <p:cNvSpPr>
            <a:spLocks/>
          </p:cNvSpPr>
          <p:nvPr/>
        </p:nvSpPr>
        <p:spPr bwMode="auto">
          <a:xfrm>
            <a:off x="5181600" y="1868488"/>
            <a:ext cx="1447800" cy="609600"/>
          </a:xfrm>
          <a:prstGeom prst="borderCallout2">
            <a:avLst>
              <a:gd name="adj1" fmla="val 18750"/>
              <a:gd name="adj2" fmla="val -5264"/>
              <a:gd name="adj3" fmla="val 18750"/>
              <a:gd name="adj4" fmla="val -36843"/>
              <a:gd name="adj5" fmla="val 304949"/>
              <a:gd name="adj6" fmla="val -13815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b="1">
                <a:latin typeface="Times New Roman" pitchFamily="18" charset="0"/>
              </a:rPr>
              <a:t>语句标号</a:t>
            </a:r>
          </a:p>
        </p:txBody>
      </p:sp>
      <p:sp>
        <p:nvSpPr>
          <p:cNvPr id="125963" name="Rectangle 1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115888"/>
            <a:ext cx="1104900" cy="228600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2.1.2  switch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64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64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64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64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64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64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64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642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642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5642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564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64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0"/>
                            </p:stCondLst>
                            <p:childTnLst>
                              <p:par>
                                <p:cTn id="54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564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0"/>
                            </p:stCondLst>
                            <p:childTnLst>
                              <p:par>
                                <p:cTn id="58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564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2500"/>
                            </p:stCondLst>
                            <p:childTnLst>
                              <p:par>
                                <p:cTn id="62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564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0"/>
                            </p:stCondLst>
                            <p:childTnLst>
                              <p:par>
                                <p:cTn id="66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564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3" dur="500"/>
                                        <p:tgtEl>
                                          <p:spTgt spid="564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8" dur="500"/>
                                        <p:tgtEl>
                                          <p:spTgt spid="564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500"/>
                                        <p:tgtEl>
                                          <p:spTgt spid="564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8" dur="500"/>
                                        <p:tgtEl>
                                          <p:spTgt spid="564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3" dur="500"/>
                                        <p:tgtEl>
                                          <p:spTgt spid="564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26" grpId="0" autoUpdateAnimBg="0"/>
      <p:bldP spid="564230" grpId="0" autoUpdateAnimBg="0"/>
      <p:bldP spid="564231" grpId="0" build="p" autoUpdateAnimBg="0" advAuto="1000"/>
      <p:bldP spid="564232" grpId="0" build="p" autoUpdateAnimBg="0" advAuto="2000"/>
      <p:bldP spid="564233" grpId="0" animBg="1"/>
      <p:bldP spid="564234" grpId="0" animBg="1"/>
      <p:bldP spid="564235" grpId="0" animBg="1"/>
      <p:bldP spid="564236" grpId="0" animBg="1"/>
      <p:bldP spid="564237" grpId="0" animBg="1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1219200" y="1011238"/>
            <a:ext cx="4724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 eaLnBrk="1" hangingPunct="1">
              <a:lnSpc>
                <a:spcPct val="140000"/>
              </a:lnSpc>
            </a:pP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根据一个整型表达式的值决定程序分支 </a:t>
            </a:r>
          </a:p>
        </p:txBody>
      </p:sp>
      <p:sp>
        <p:nvSpPr>
          <p:cNvPr id="126979" name="Rectangle 6"/>
          <p:cNvSpPr>
            <a:spLocks noChangeArrowheads="1"/>
          </p:cNvSpPr>
          <p:nvPr/>
        </p:nvSpPr>
        <p:spPr bwMode="auto">
          <a:xfrm>
            <a:off x="533400" y="344488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2.1.2  switch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87388" y="2401888"/>
            <a:ext cx="7777162" cy="2514600"/>
            <a:chOff x="573" y="1104"/>
            <a:chExt cx="4899" cy="1584"/>
          </a:xfrm>
        </p:grpSpPr>
        <p:grpSp>
          <p:nvGrpSpPr>
            <p:cNvPr id="126983" name="Group 8"/>
            <p:cNvGrpSpPr>
              <a:grpSpLocks/>
            </p:cNvGrpSpPr>
            <p:nvPr/>
          </p:nvGrpSpPr>
          <p:grpSpPr bwMode="auto">
            <a:xfrm>
              <a:off x="573" y="1440"/>
              <a:ext cx="4523" cy="1248"/>
              <a:chOff x="573" y="1440"/>
              <a:chExt cx="4523" cy="1248"/>
            </a:xfrm>
          </p:grpSpPr>
          <p:sp>
            <p:nvSpPr>
              <p:cNvPr id="127009" name="AutoShape 9"/>
              <p:cNvSpPr>
                <a:spLocks noChangeArrowheads="1"/>
              </p:cNvSpPr>
              <p:nvPr/>
            </p:nvSpPr>
            <p:spPr bwMode="auto">
              <a:xfrm>
                <a:off x="2426" y="1440"/>
                <a:ext cx="859" cy="249"/>
              </a:xfrm>
              <a:prstGeom prst="flowChartPreparation">
                <a:avLst/>
              </a:prstGeom>
              <a:solidFill>
                <a:srgbClr val="FFFF99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zh-CN" altLang="en-US" b="1">
                    <a:solidFill>
                      <a:srgbClr val="CC0000"/>
                    </a:solidFill>
                    <a:latin typeface="Times New Roman" pitchFamily="18" charset="0"/>
                  </a:rPr>
                  <a:t>表达式</a:t>
                </a:r>
                <a:endParaRPr kumimoji="1" lang="zh-CN" altLang="en-US" b="1">
                  <a:latin typeface="Times New Roman" pitchFamily="18" charset="0"/>
                </a:endParaRPr>
              </a:p>
            </p:txBody>
          </p:sp>
          <p:sp>
            <p:nvSpPr>
              <p:cNvPr id="127010" name="AutoShape 10"/>
              <p:cNvSpPr>
                <a:spLocks noChangeArrowheads="1"/>
              </p:cNvSpPr>
              <p:nvPr/>
            </p:nvSpPr>
            <p:spPr bwMode="auto">
              <a:xfrm>
                <a:off x="573" y="2439"/>
                <a:ext cx="600" cy="249"/>
              </a:xfrm>
              <a:prstGeom prst="flowChartProcess">
                <a:avLst/>
              </a:prstGeom>
              <a:solidFill>
                <a:srgbClr val="FFFF99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latin typeface="Times New Roman" pitchFamily="18" charset="0"/>
                  </a:rPr>
                  <a:t> </a:t>
                </a:r>
                <a:r>
                  <a:rPr kumimoji="1" lang="zh-CN" altLang="en-US" b="1">
                    <a:latin typeface="Times New Roman" pitchFamily="18" charset="0"/>
                  </a:rPr>
                  <a:t>语句 </a:t>
                </a:r>
                <a:r>
                  <a:rPr kumimoji="1" lang="en-US" altLang="zh-CN" b="1">
                    <a:latin typeface="Times New Roman" pitchFamily="18" charset="0"/>
                  </a:rPr>
                  <a:t>1 </a:t>
                </a:r>
              </a:p>
            </p:txBody>
          </p:sp>
          <p:sp>
            <p:nvSpPr>
              <p:cNvPr id="127011" name="AutoShape 11"/>
              <p:cNvSpPr>
                <a:spLocks noChangeArrowheads="1"/>
              </p:cNvSpPr>
              <p:nvPr/>
            </p:nvSpPr>
            <p:spPr bwMode="auto">
              <a:xfrm>
                <a:off x="1389" y="2439"/>
                <a:ext cx="600" cy="249"/>
              </a:xfrm>
              <a:prstGeom prst="flowChartProcess">
                <a:avLst/>
              </a:prstGeom>
              <a:solidFill>
                <a:srgbClr val="FFFF99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latin typeface="Times New Roman" pitchFamily="18" charset="0"/>
                  </a:rPr>
                  <a:t> </a:t>
                </a:r>
                <a:r>
                  <a:rPr kumimoji="1" lang="zh-CN" altLang="en-US" b="1">
                    <a:latin typeface="Times New Roman" pitchFamily="18" charset="0"/>
                  </a:rPr>
                  <a:t>语句 </a:t>
                </a:r>
                <a:r>
                  <a:rPr kumimoji="1" lang="en-US" altLang="zh-CN" b="1">
                    <a:latin typeface="Times New Roman" pitchFamily="18" charset="0"/>
                  </a:rPr>
                  <a:t>2 </a:t>
                </a:r>
              </a:p>
            </p:txBody>
          </p:sp>
          <p:sp>
            <p:nvSpPr>
              <p:cNvPr id="127012" name="AutoShape 12"/>
              <p:cNvSpPr>
                <a:spLocks noChangeArrowheads="1"/>
              </p:cNvSpPr>
              <p:nvPr/>
            </p:nvSpPr>
            <p:spPr bwMode="auto">
              <a:xfrm>
                <a:off x="2205" y="2439"/>
                <a:ext cx="600" cy="249"/>
              </a:xfrm>
              <a:prstGeom prst="flowChartProcess">
                <a:avLst/>
              </a:prstGeom>
              <a:solidFill>
                <a:srgbClr val="FFFF99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latin typeface="Times New Roman" pitchFamily="18" charset="0"/>
                  </a:rPr>
                  <a:t> </a:t>
                </a:r>
                <a:r>
                  <a:rPr kumimoji="1" lang="zh-CN" altLang="en-US" b="1">
                    <a:latin typeface="Times New Roman" pitchFamily="18" charset="0"/>
                  </a:rPr>
                  <a:t>语句 </a:t>
                </a:r>
                <a:r>
                  <a:rPr kumimoji="1" lang="en-US" altLang="zh-CN" b="1">
                    <a:latin typeface="Times New Roman" pitchFamily="18" charset="0"/>
                  </a:rPr>
                  <a:t>3 </a:t>
                </a:r>
              </a:p>
            </p:txBody>
          </p:sp>
          <p:sp>
            <p:nvSpPr>
              <p:cNvPr id="127013" name="AutoShape 13"/>
              <p:cNvSpPr>
                <a:spLocks noChangeArrowheads="1"/>
              </p:cNvSpPr>
              <p:nvPr/>
            </p:nvSpPr>
            <p:spPr bwMode="auto">
              <a:xfrm>
                <a:off x="3551" y="2439"/>
                <a:ext cx="680" cy="249"/>
              </a:xfrm>
              <a:prstGeom prst="flowChartProcess">
                <a:avLst/>
              </a:prstGeom>
              <a:solidFill>
                <a:srgbClr val="FFFF99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latin typeface="Times New Roman" pitchFamily="18" charset="0"/>
                  </a:rPr>
                  <a:t>  </a:t>
                </a:r>
                <a:r>
                  <a:rPr kumimoji="1" lang="zh-CN" altLang="en-US" b="1">
                    <a:latin typeface="Times New Roman" pitchFamily="18" charset="0"/>
                  </a:rPr>
                  <a:t>语句 </a:t>
                </a:r>
                <a:r>
                  <a:rPr kumimoji="1" lang="en-US" altLang="zh-CN" b="1">
                    <a:latin typeface="Times New Roman" pitchFamily="18" charset="0"/>
                  </a:rPr>
                  <a:t>n  </a:t>
                </a:r>
              </a:p>
            </p:txBody>
          </p:sp>
          <p:sp>
            <p:nvSpPr>
              <p:cNvPr id="127014" name="AutoShape 14"/>
              <p:cNvSpPr>
                <a:spLocks noChangeArrowheads="1"/>
              </p:cNvSpPr>
              <p:nvPr/>
            </p:nvSpPr>
            <p:spPr bwMode="auto">
              <a:xfrm>
                <a:off x="4442" y="2439"/>
                <a:ext cx="654" cy="249"/>
              </a:xfrm>
              <a:prstGeom prst="flowChartProcess">
                <a:avLst/>
              </a:prstGeom>
              <a:solidFill>
                <a:srgbClr val="FFFF99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zh-CN" altLang="en-US" b="1">
                    <a:latin typeface="Times New Roman" pitchFamily="18" charset="0"/>
                  </a:rPr>
                  <a:t>语句</a:t>
                </a:r>
                <a:r>
                  <a:rPr kumimoji="1" lang="en-US" altLang="zh-CN" b="1">
                    <a:latin typeface="Times New Roman" pitchFamily="18" charset="0"/>
                  </a:rPr>
                  <a:t>n+1</a:t>
                </a:r>
              </a:p>
            </p:txBody>
          </p:sp>
        </p:grpSp>
        <p:grpSp>
          <p:nvGrpSpPr>
            <p:cNvPr id="126984" name="Group 15"/>
            <p:cNvGrpSpPr>
              <a:grpSpLocks/>
            </p:cNvGrpSpPr>
            <p:nvPr/>
          </p:nvGrpSpPr>
          <p:grpSpPr bwMode="auto">
            <a:xfrm>
              <a:off x="846" y="2016"/>
              <a:ext cx="4594" cy="240"/>
              <a:chOff x="846" y="2016"/>
              <a:chExt cx="4594" cy="240"/>
            </a:xfrm>
          </p:grpSpPr>
          <p:sp>
            <p:nvSpPr>
              <p:cNvPr id="127004" name="Text Box 16"/>
              <p:cNvSpPr txBox="1">
                <a:spLocks noChangeArrowheads="1"/>
              </p:cNvSpPr>
              <p:nvPr/>
            </p:nvSpPr>
            <p:spPr bwMode="auto">
              <a:xfrm>
                <a:off x="846" y="2016"/>
                <a:ext cx="548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solidFill>
                      <a:srgbClr val="CC0000"/>
                    </a:solidFill>
                    <a:latin typeface="宋体" pitchFamily="2" charset="-122"/>
                  </a:rPr>
                  <a:t>=</a:t>
                </a:r>
                <a:r>
                  <a:rPr kumimoji="1" lang="zh-CN" altLang="en-US" b="1">
                    <a:solidFill>
                      <a:srgbClr val="CC0000"/>
                    </a:solidFill>
                    <a:latin typeface="宋体" pitchFamily="2" charset="-122"/>
                  </a:rPr>
                  <a:t>常量</a:t>
                </a:r>
                <a:r>
                  <a:rPr kumimoji="1" lang="en-US" altLang="zh-CN" b="1">
                    <a:solidFill>
                      <a:srgbClr val="CC0000"/>
                    </a:solidFill>
                    <a:latin typeface="宋体" pitchFamily="2" charset="-122"/>
                  </a:rPr>
                  <a:t>1</a:t>
                </a:r>
                <a:endParaRPr kumimoji="1" lang="en-US" altLang="zh-CN" b="1">
                  <a:solidFill>
                    <a:srgbClr val="CC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7005" name="Text Box 17"/>
              <p:cNvSpPr txBox="1">
                <a:spLocks noChangeArrowheads="1"/>
              </p:cNvSpPr>
              <p:nvPr/>
            </p:nvSpPr>
            <p:spPr bwMode="auto">
              <a:xfrm>
                <a:off x="1710" y="2016"/>
                <a:ext cx="548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solidFill>
                      <a:srgbClr val="CC0000"/>
                    </a:solidFill>
                    <a:latin typeface="宋体" pitchFamily="2" charset="-122"/>
                  </a:rPr>
                  <a:t>=</a:t>
                </a:r>
                <a:r>
                  <a:rPr kumimoji="1" lang="zh-CN" altLang="en-US" b="1">
                    <a:solidFill>
                      <a:srgbClr val="CC0000"/>
                    </a:solidFill>
                    <a:latin typeface="宋体" pitchFamily="2" charset="-122"/>
                  </a:rPr>
                  <a:t>常量</a:t>
                </a:r>
                <a:r>
                  <a:rPr kumimoji="1" lang="en-US" altLang="zh-CN" b="1">
                    <a:solidFill>
                      <a:srgbClr val="CC0000"/>
                    </a:solidFill>
                    <a:latin typeface="宋体" pitchFamily="2" charset="-122"/>
                  </a:rPr>
                  <a:t>2</a:t>
                </a:r>
                <a:endParaRPr kumimoji="1" lang="en-US" altLang="zh-CN" b="1">
                  <a:solidFill>
                    <a:srgbClr val="CC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7006" name="Text Box 18"/>
              <p:cNvSpPr txBox="1">
                <a:spLocks noChangeArrowheads="1"/>
              </p:cNvSpPr>
              <p:nvPr/>
            </p:nvSpPr>
            <p:spPr bwMode="auto">
              <a:xfrm>
                <a:off x="2494" y="2025"/>
                <a:ext cx="548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solidFill>
                      <a:srgbClr val="CC0000"/>
                    </a:solidFill>
                    <a:latin typeface="宋体" pitchFamily="2" charset="-122"/>
                  </a:rPr>
                  <a:t>=</a:t>
                </a:r>
                <a:r>
                  <a:rPr kumimoji="1" lang="zh-CN" altLang="en-US" b="1">
                    <a:solidFill>
                      <a:srgbClr val="CC0000"/>
                    </a:solidFill>
                    <a:latin typeface="宋体" pitchFamily="2" charset="-122"/>
                  </a:rPr>
                  <a:t>常量</a:t>
                </a:r>
                <a:r>
                  <a:rPr kumimoji="1" lang="en-US" altLang="zh-CN" b="1">
                    <a:solidFill>
                      <a:srgbClr val="CC0000"/>
                    </a:solidFill>
                    <a:latin typeface="宋体" pitchFamily="2" charset="-122"/>
                  </a:rPr>
                  <a:t>3</a:t>
                </a:r>
                <a:endParaRPr kumimoji="1" lang="en-US" altLang="zh-CN" b="1">
                  <a:solidFill>
                    <a:srgbClr val="CC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7007" name="Text Box 19"/>
              <p:cNvSpPr txBox="1">
                <a:spLocks noChangeArrowheads="1"/>
              </p:cNvSpPr>
              <p:nvPr/>
            </p:nvSpPr>
            <p:spPr bwMode="auto">
              <a:xfrm>
                <a:off x="3886" y="2025"/>
                <a:ext cx="548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solidFill>
                      <a:srgbClr val="CC0000"/>
                    </a:solidFill>
                    <a:latin typeface="宋体" pitchFamily="2" charset="-122"/>
                  </a:rPr>
                  <a:t>=</a:t>
                </a:r>
                <a:r>
                  <a:rPr kumimoji="1" lang="zh-CN" altLang="en-US" b="1">
                    <a:solidFill>
                      <a:srgbClr val="CC0000"/>
                    </a:solidFill>
                    <a:latin typeface="宋体" pitchFamily="2" charset="-122"/>
                  </a:rPr>
                  <a:t>常量</a:t>
                </a:r>
                <a:r>
                  <a:rPr kumimoji="1" lang="en-US" altLang="zh-CN" b="1">
                    <a:solidFill>
                      <a:srgbClr val="CC0000"/>
                    </a:solidFill>
                    <a:latin typeface="宋体" pitchFamily="2" charset="-122"/>
                  </a:rPr>
                  <a:t>n</a:t>
                </a:r>
                <a:endParaRPr kumimoji="1" lang="en-US" altLang="zh-CN" b="1">
                  <a:solidFill>
                    <a:srgbClr val="CC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7008" name="Text Box 20"/>
              <p:cNvSpPr txBox="1">
                <a:spLocks noChangeArrowheads="1"/>
              </p:cNvSpPr>
              <p:nvPr/>
            </p:nvSpPr>
            <p:spPr bwMode="auto">
              <a:xfrm>
                <a:off x="4750" y="2016"/>
                <a:ext cx="690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solidFill>
                      <a:srgbClr val="CC0000"/>
                    </a:solidFill>
                    <a:latin typeface="宋体" pitchFamily="2" charset="-122"/>
                  </a:rPr>
                  <a:t>=</a:t>
                </a:r>
                <a:r>
                  <a:rPr kumimoji="1" lang="zh-CN" altLang="en-US" b="1">
                    <a:solidFill>
                      <a:srgbClr val="CC0000"/>
                    </a:solidFill>
                    <a:latin typeface="宋体" pitchFamily="2" charset="-122"/>
                  </a:rPr>
                  <a:t>常量</a:t>
                </a:r>
                <a:r>
                  <a:rPr kumimoji="1" lang="en-US" altLang="zh-CN" b="1">
                    <a:solidFill>
                      <a:srgbClr val="CC0000"/>
                    </a:solidFill>
                    <a:latin typeface="宋体" pitchFamily="2" charset="-122"/>
                  </a:rPr>
                  <a:t>n+1</a:t>
                </a:r>
                <a:endParaRPr kumimoji="1" lang="en-US" altLang="zh-CN" b="1">
                  <a:solidFill>
                    <a:srgbClr val="CC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26985" name="Group 21"/>
            <p:cNvGrpSpPr>
              <a:grpSpLocks/>
            </p:cNvGrpSpPr>
            <p:nvPr/>
          </p:nvGrpSpPr>
          <p:grpSpPr bwMode="auto">
            <a:xfrm>
              <a:off x="864" y="1104"/>
              <a:ext cx="4608" cy="1488"/>
              <a:chOff x="864" y="1104"/>
              <a:chExt cx="4608" cy="1488"/>
            </a:xfrm>
          </p:grpSpPr>
          <p:grpSp>
            <p:nvGrpSpPr>
              <p:cNvPr id="126986" name="Group 22"/>
              <p:cNvGrpSpPr>
                <a:grpSpLocks/>
              </p:cNvGrpSpPr>
              <p:nvPr/>
            </p:nvGrpSpPr>
            <p:grpSpPr bwMode="auto">
              <a:xfrm>
                <a:off x="864" y="1104"/>
                <a:ext cx="3888" cy="1488"/>
                <a:chOff x="864" y="1104"/>
                <a:chExt cx="3888" cy="1488"/>
              </a:xfrm>
            </p:grpSpPr>
            <p:sp>
              <p:nvSpPr>
                <p:cNvPr id="126988" name="Line 23"/>
                <p:cNvSpPr>
                  <a:spLocks noChangeShapeType="1"/>
                </p:cNvSpPr>
                <p:nvPr/>
              </p:nvSpPr>
              <p:spPr bwMode="auto">
                <a:xfrm>
                  <a:off x="2879" y="1104"/>
                  <a:ext cx="0" cy="336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6989" name="Line 24"/>
                <p:cNvSpPr>
                  <a:spLocks noChangeShapeType="1"/>
                </p:cNvSpPr>
                <p:nvPr/>
              </p:nvSpPr>
              <p:spPr bwMode="auto">
                <a:xfrm>
                  <a:off x="864" y="1872"/>
                  <a:ext cx="3888" cy="0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6990" name="Line 25"/>
                <p:cNvSpPr>
                  <a:spLocks noChangeShapeType="1"/>
                </p:cNvSpPr>
                <p:nvPr/>
              </p:nvSpPr>
              <p:spPr bwMode="auto">
                <a:xfrm>
                  <a:off x="864" y="1872"/>
                  <a:ext cx="0" cy="576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stealth" w="med" len="med"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6991" name="Line 26"/>
                <p:cNvSpPr>
                  <a:spLocks noChangeShapeType="1"/>
                </p:cNvSpPr>
                <p:nvPr/>
              </p:nvSpPr>
              <p:spPr bwMode="auto">
                <a:xfrm>
                  <a:off x="1728" y="1872"/>
                  <a:ext cx="0" cy="576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stealth" w="med" len="med"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6992" name="Line 27"/>
                <p:cNvSpPr>
                  <a:spLocks noChangeShapeType="1"/>
                </p:cNvSpPr>
                <p:nvPr/>
              </p:nvSpPr>
              <p:spPr bwMode="auto">
                <a:xfrm>
                  <a:off x="2496" y="1872"/>
                  <a:ext cx="0" cy="576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stealth" w="med" len="med"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6993" name="Line 28"/>
                <p:cNvSpPr>
                  <a:spLocks noChangeShapeType="1"/>
                </p:cNvSpPr>
                <p:nvPr/>
              </p:nvSpPr>
              <p:spPr bwMode="auto">
                <a:xfrm>
                  <a:off x="3888" y="1872"/>
                  <a:ext cx="0" cy="576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stealth" w="med" len="med"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6994" name="Line 29"/>
                <p:cNvSpPr>
                  <a:spLocks noChangeShapeType="1"/>
                </p:cNvSpPr>
                <p:nvPr/>
              </p:nvSpPr>
              <p:spPr bwMode="auto">
                <a:xfrm>
                  <a:off x="4752" y="1872"/>
                  <a:ext cx="0" cy="576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stealth" w="med" len="med"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6995" name="Line 30"/>
                <p:cNvSpPr>
                  <a:spLocks noChangeShapeType="1"/>
                </p:cNvSpPr>
                <p:nvPr/>
              </p:nvSpPr>
              <p:spPr bwMode="auto">
                <a:xfrm>
                  <a:off x="2880" y="1680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stealth" w="med" len="med"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126996" name="Group 31"/>
                <p:cNvGrpSpPr>
                  <a:grpSpLocks/>
                </p:cNvGrpSpPr>
                <p:nvPr/>
              </p:nvGrpSpPr>
              <p:grpSpPr bwMode="auto">
                <a:xfrm>
                  <a:off x="3123" y="2592"/>
                  <a:ext cx="141" cy="0"/>
                  <a:chOff x="3123" y="3072"/>
                  <a:chExt cx="141" cy="0"/>
                </a:xfrm>
              </p:grpSpPr>
              <p:sp>
                <p:nvSpPr>
                  <p:cNvPr id="127002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3123" y="3072"/>
                    <a:ext cx="45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27003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3219" y="3072"/>
                    <a:ext cx="45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26997" name="Line 34"/>
                <p:cNvSpPr>
                  <a:spLocks noChangeShapeType="1"/>
                </p:cNvSpPr>
                <p:nvPr/>
              </p:nvSpPr>
              <p:spPr bwMode="auto">
                <a:xfrm>
                  <a:off x="1152" y="2592"/>
                  <a:ext cx="249" cy="0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stealth" w="med" len="med"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6998" name="Line 35"/>
                <p:cNvSpPr>
                  <a:spLocks noChangeShapeType="1"/>
                </p:cNvSpPr>
                <p:nvPr/>
              </p:nvSpPr>
              <p:spPr bwMode="auto">
                <a:xfrm>
                  <a:off x="1968" y="2592"/>
                  <a:ext cx="249" cy="0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stealth" w="med" len="med"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6999" name="Line 36"/>
                <p:cNvSpPr>
                  <a:spLocks noChangeShapeType="1"/>
                </p:cNvSpPr>
                <p:nvPr/>
              </p:nvSpPr>
              <p:spPr bwMode="auto">
                <a:xfrm>
                  <a:off x="4215" y="2592"/>
                  <a:ext cx="249" cy="0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stealth" w="med" len="med"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7000" name="Line 37"/>
                <p:cNvSpPr>
                  <a:spLocks noChangeShapeType="1"/>
                </p:cNvSpPr>
                <p:nvPr/>
              </p:nvSpPr>
              <p:spPr bwMode="auto">
                <a:xfrm>
                  <a:off x="2784" y="2592"/>
                  <a:ext cx="249" cy="0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stealth" w="med" len="med"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7001" name="Line 38"/>
                <p:cNvSpPr>
                  <a:spLocks noChangeShapeType="1"/>
                </p:cNvSpPr>
                <p:nvPr/>
              </p:nvSpPr>
              <p:spPr bwMode="auto">
                <a:xfrm>
                  <a:off x="3303" y="2592"/>
                  <a:ext cx="249" cy="0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stealth" w="med" len="med"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126987" name="Line 39"/>
              <p:cNvSpPr>
                <a:spLocks noChangeShapeType="1"/>
              </p:cNvSpPr>
              <p:nvPr/>
            </p:nvSpPr>
            <p:spPr bwMode="auto">
              <a:xfrm>
                <a:off x="5088" y="2592"/>
                <a:ext cx="38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stealth" w="med" len="med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565288" name="Text Box 40"/>
          <p:cNvSpPr txBox="1">
            <a:spLocks noChangeArrowheads="1"/>
          </p:cNvSpPr>
          <p:nvPr/>
        </p:nvSpPr>
        <p:spPr bwMode="auto">
          <a:xfrm>
            <a:off x="685800" y="2005013"/>
            <a:ext cx="11969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defRPr/>
            </a:pPr>
            <a:r>
              <a:rPr kumimoji="1" lang="zh-CN" altLang="en-US" sz="20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执行流程</a:t>
            </a:r>
          </a:p>
        </p:txBody>
      </p:sp>
      <p:sp>
        <p:nvSpPr>
          <p:cNvPr id="126982" name="Rectangle 4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115888"/>
            <a:ext cx="1104900" cy="228600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2.1.2  switch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65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288" grpId="0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5"/>
          <p:cNvSpPr>
            <a:spLocks noChangeArrowheads="1"/>
          </p:cNvSpPr>
          <p:nvPr/>
        </p:nvSpPr>
        <p:spPr bwMode="auto">
          <a:xfrm>
            <a:off x="533400" y="344488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2.1.2  switch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566278" name="Text Box 6"/>
          <p:cNvSpPr txBox="1">
            <a:spLocks noChangeArrowheads="1"/>
          </p:cNvSpPr>
          <p:nvPr/>
        </p:nvSpPr>
        <p:spPr bwMode="auto">
          <a:xfrm>
            <a:off x="533400" y="938213"/>
            <a:ext cx="7620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kumimoji="1"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宋体" pitchFamily="2" charset="-122"/>
              </a:rPr>
              <a:t>2-5 </a:t>
            </a:r>
            <a:r>
              <a:rPr kumimoji="1" lang="zh-CN" altLang="en-US" sz="2000" b="1">
                <a:latin typeface="宋体" pitchFamily="2" charset="-122"/>
              </a:rPr>
              <a:t>根据考试成绩的等级打印出百分制分数段。</a:t>
            </a:r>
            <a:endParaRPr kumimoji="1" lang="zh-CN" altLang="en-US" sz="2000" b="1">
              <a:latin typeface="Times New Roman" pitchFamily="18" charset="0"/>
            </a:endParaRPr>
          </a:p>
        </p:txBody>
      </p:sp>
      <p:sp>
        <p:nvSpPr>
          <p:cNvPr id="566279" name="Text Box 7"/>
          <p:cNvSpPr txBox="1">
            <a:spLocks noChangeArrowheads="1"/>
          </p:cNvSpPr>
          <p:nvPr/>
        </p:nvSpPr>
        <p:spPr bwMode="auto">
          <a:xfrm>
            <a:off x="685800" y="1490663"/>
            <a:ext cx="5657850" cy="5003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kumimoji="1" lang="en-US" altLang="zh-CN" sz="2000" b="1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 b="1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 b="1">
                <a:latin typeface="Times New Roman" pitchFamily="18" charset="0"/>
              </a:rPr>
              <a:t>{  char  grade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 b="1">
                <a:latin typeface="Times New Roman" pitchFamily="18" charset="0"/>
              </a:rPr>
              <a:t>   cout &lt;&lt; " Input grade of score (a_d) : " &lt;&lt; endl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 b="1">
                <a:latin typeface="Times New Roman" pitchFamily="18" charset="0"/>
              </a:rPr>
              <a:t>   cin &gt;&gt; grade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 b="1">
                <a:latin typeface="Times New Roman" pitchFamily="18" charset="0"/>
              </a:rPr>
              <a:t>   switch ( grade )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 b="1">
                <a:latin typeface="Times New Roman" pitchFamily="18" charset="0"/>
              </a:rPr>
              <a:t>    {  case  'a' :  cout &lt;&lt; " 85__100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 b="1">
                <a:latin typeface="Times New Roman" pitchFamily="18" charset="0"/>
              </a:rPr>
              <a:t>        case  'b' :  cout &lt;&lt; " 70__84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 b="1">
                <a:latin typeface="Times New Roman" pitchFamily="18" charset="0"/>
              </a:rPr>
              <a:t>        case  'c' :  cout &lt;&lt; " 60__69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 b="1">
                <a:latin typeface="Times New Roman" pitchFamily="18" charset="0"/>
              </a:rPr>
              <a:t>        case  'd' :  cout &lt;&lt; " &lt; 60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 b="1">
                <a:latin typeface="Times New Roman" pitchFamily="18" charset="0"/>
              </a:rPr>
              <a:t>        default  :  cout &lt;&lt; " error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 b="1">
                <a:latin typeface="Times New Roman" pitchFamily="18" charset="0"/>
              </a:rPr>
              <a:t>    }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 b="1">
                <a:latin typeface="Times New Roman" pitchFamily="18" charset="0"/>
              </a:rPr>
              <a:t>}</a:t>
            </a:r>
          </a:p>
        </p:txBody>
      </p:sp>
      <p:sp>
        <p:nvSpPr>
          <p:cNvPr id="566280" name="AutoShape 8"/>
          <p:cNvSpPr>
            <a:spLocks noChangeArrowheads="1"/>
          </p:cNvSpPr>
          <p:nvPr/>
        </p:nvSpPr>
        <p:spPr bwMode="auto">
          <a:xfrm>
            <a:off x="3729038" y="1793875"/>
            <a:ext cx="5091112" cy="874713"/>
          </a:xfrm>
          <a:prstGeom prst="irregularSeal1">
            <a:avLst/>
          </a:prstGeom>
          <a:gradFill rotWithShape="0">
            <a:gsLst>
              <a:gs pos="0">
                <a:srgbClr val="FFFFFF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bg2"/>
            </a:solidFill>
            <a:miter lim="800000"/>
            <a:headEnd/>
            <a:tailEnd/>
          </a:ln>
          <a:effectLst>
            <a:outerShdw dist="56796" dir="20006097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b="1" i="1">
                <a:solidFill>
                  <a:srgbClr val="CC0000"/>
                </a:solidFill>
                <a:latin typeface="Times New Roman" pitchFamily="18" charset="0"/>
              </a:rPr>
              <a:t>观察不同输入时的输出结果</a:t>
            </a:r>
          </a:p>
        </p:txBody>
      </p:sp>
      <p:sp>
        <p:nvSpPr>
          <p:cNvPr id="128006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115888"/>
            <a:ext cx="1104900" cy="228600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2.1.2  switch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66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566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66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566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566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5662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5662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5662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500"/>
                                        <p:tgtEl>
                                          <p:spTgt spid="5662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5662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5662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1" dur="500"/>
                                        <p:tgtEl>
                                          <p:spTgt spid="5662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5" dur="500"/>
                                        <p:tgtEl>
                                          <p:spTgt spid="5662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9" dur="500"/>
                                        <p:tgtEl>
                                          <p:spTgt spid="5662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3" dur="500"/>
                                        <p:tgtEl>
                                          <p:spTgt spid="5662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500"/>
                                        <p:tgtEl>
                                          <p:spTgt spid="566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6278" grpId="0" build="p" autoUpdateAnimBg="0" advAuto="1000"/>
      <p:bldP spid="566279" grpId="0" build="p" autoUpdateAnimBg="0" advAuto="1000"/>
      <p:bldP spid="566280" grpId="0" animBg="1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5"/>
          <p:cNvSpPr>
            <a:spLocks noChangeArrowheads="1"/>
          </p:cNvSpPr>
          <p:nvPr/>
        </p:nvSpPr>
        <p:spPr bwMode="auto">
          <a:xfrm>
            <a:off x="533400" y="344488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2.1.2  switch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129027" name="Text Box 6"/>
          <p:cNvSpPr txBox="1">
            <a:spLocks noChangeArrowheads="1"/>
          </p:cNvSpPr>
          <p:nvPr/>
        </p:nvSpPr>
        <p:spPr bwMode="auto">
          <a:xfrm>
            <a:off x="533400" y="938213"/>
            <a:ext cx="7620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kumimoji="1"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宋体" pitchFamily="2" charset="-122"/>
              </a:rPr>
              <a:t>2-5 </a:t>
            </a:r>
            <a:r>
              <a:rPr kumimoji="1" lang="zh-CN" altLang="en-US" sz="2000" b="1">
                <a:latin typeface="宋体" pitchFamily="2" charset="-122"/>
              </a:rPr>
              <a:t>根据考试成绩的等级打印出百分制分数段。</a:t>
            </a:r>
          </a:p>
        </p:txBody>
      </p:sp>
      <p:sp>
        <p:nvSpPr>
          <p:cNvPr id="129028" name="Text Box 7"/>
          <p:cNvSpPr txBox="1">
            <a:spLocks noChangeArrowheads="1"/>
          </p:cNvSpPr>
          <p:nvPr/>
        </p:nvSpPr>
        <p:spPr bwMode="auto">
          <a:xfrm>
            <a:off x="685800" y="1490663"/>
            <a:ext cx="5303838" cy="5003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{  char  grade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cout &lt;&lt; " Input grade of score (a_d) : " &lt;&lt; endl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cin &gt;&gt; grade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switch ( grade )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{  case  'a' :  cout &lt;&lt; " 85__100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'b' :  cout &lt;&lt; " 70__84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'c' :  cout &lt;&lt; " 60__69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'd' :  cout &lt;&lt; " &lt; 60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default  :  cout &lt;&lt; " error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}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}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029200" y="2401888"/>
            <a:ext cx="3597275" cy="457200"/>
            <a:chOff x="2966" y="2208"/>
            <a:chExt cx="2266" cy="288"/>
          </a:xfrm>
        </p:grpSpPr>
        <p:sp>
          <p:nvSpPr>
            <p:cNvPr id="129031" name="Text Box 9"/>
            <p:cNvSpPr txBox="1">
              <a:spLocks noChangeArrowheads="1"/>
            </p:cNvSpPr>
            <p:nvPr/>
          </p:nvSpPr>
          <p:spPr bwMode="auto">
            <a:xfrm>
              <a:off x="2966" y="2237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rgbClr val="0033CC"/>
                  </a:solidFill>
                  <a:latin typeface="Times New Roman" pitchFamily="18" charset="0"/>
                </a:rPr>
                <a:t>输入</a:t>
              </a:r>
            </a:p>
          </p:txBody>
        </p:sp>
        <p:sp>
          <p:nvSpPr>
            <p:cNvPr id="129032" name="Rectangle 10"/>
            <p:cNvSpPr>
              <a:spLocks noChangeArrowheads="1"/>
            </p:cNvSpPr>
            <p:nvPr/>
          </p:nvSpPr>
          <p:spPr bwMode="auto">
            <a:xfrm>
              <a:off x="3456" y="2208"/>
              <a:ext cx="1776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a</a:t>
              </a:r>
            </a:p>
          </p:txBody>
        </p:sp>
      </p:grpSp>
      <p:sp>
        <p:nvSpPr>
          <p:cNvPr id="129030" name="Rectangle 2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115888"/>
            <a:ext cx="1104900" cy="228600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2.1.2  switch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11"/>
          <p:cNvSpPr>
            <a:spLocks noChangeArrowheads="1"/>
          </p:cNvSpPr>
          <p:nvPr/>
        </p:nvSpPr>
        <p:spPr bwMode="auto">
          <a:xfrm>
            <a:off x="830263" y="3644900"/>
            <a:ext cx="38862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0051" name="Rectangle 5"/>
          <p:cNvSpPr>
            <a:spLocks noChangeArrowheads="1"/>
          </p:cNvSpPr>
          <p:nvPr/>
        </p:nvSpPr>
        <p:spPr bwMode="auto">
          <a:xfrm>
            <a:off x="533400" y="344488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2.1.2  switch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130052" name="Text Box 6"/>
          <p:cNvSpPr txBox="1">
            <a:spLocks noChangeArrowheads="1"/>
          </p:cNvSpPr>
          <p:nvPr/>
        </p:nvSpPr>
        <p:spPr bwMode="auto">
          <a:xfrm>
            <a:off x="533400" y="938213"/>
            <a:ext cx="7620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kumimoji="1"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宋体" pitchFamily="2" charset="-122"/>
              </a:rPr>
              <a:t>2-5 </a:t>
            </a:r>
            <a:r>
              <a:rPr kumimoji="1" lang="zh-CN" altLang="en-US" sz="2000" b="1">
                <a:latin typeface="宋体" pitchFamily="2" charset="-122"/>
              </a:rPr>
              <a:t>根据考试成绩的等级打印出百分制分数段。</a:t>
            </a:r>
          </a:p>
        </p:txBody>
      </p:sp>
      <p:sp>
        <p:nvSpPr>
          <p:cNvPr id="130053" name="Text Box 7"/>
          <p:cNvSpPr txBox="1">
            <a:spLocks noChangeArrowheads="1"/>
          </p:cNvSpPr>
          <p:nvPr/>
        </p:nvSpPr>
        <p:spPr bwMode="auto">
          <a:xfrm>
            <a:off x="685800" y="1490663"/>
            <a:ext cx="5303838" cy="5003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{  char  grade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cout &lt;&lt; " Input grade of score (a_d) : " &lt;&lt; endl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cin &gt;&gt; grade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</a:t>
            </a:r>
            <a:r>
              <a:rPr kumimoji="1" lang="en-US" altLang="zh-CN" sz="2000" b="1">
                <a:solidFill>
                  <a:srgbClr val="FFFFFF"/>
                </a:solidFill>
                <a:latin typeface="Times New Roman" pitchFamily="18" charset="0"/>
              </a:rPr>
              <a:t>switch ( grade )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{  case  'a' :  cout &lt;&lt; " 85__100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'b' :  cout &lt;&lt; " 70__84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'c' :  cout &lt;&lt; " 60__69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'd' :  cout &lt;&lt; " &lt; 60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default  :  cout &lt;&lt; " error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}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}</a:t>
            </a:r>
          </a:p>
        </p:txBody>
      </p:sp>
      <p:grpSp>
        <p:nvGrpSpPr>
          <p:cNvPr id="130054" name="Group 8"/>
          <p:cNvGrpSpPr>
            <a:grpSpLocks/>
          </p:cNvGrpSpPr>
          <p:nvPr/>
        </p:nvGrpSpPr>
        <p:grpSpPr bwMode="auto">
          <a:xfrm>
            <a:off x="5029200" y="2401888"/>
            <a:ext cx="3597275" cy="457200"/>
            <a:chOff x="2966" y="2208"/>
            <a:chExt cx="2266" cy="288"/>
          </a:xfrm>
        </p:grpSpPr>
        <p:sp>
          <p:nvSpPr>
            <p:cNvPr id="130056" name="Text Box 9"/>
            <p:cNvSpPr txBox="1">
              <a:spLocks noChangeArrowheads="1"/>
            </p:cNvSpPr>
            <p:nvPr/>
          </p:nvSpPr>
          <p:spPr bwMode="auto">
            <a:xfrm>
              <a:off x="2966" y="2237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rgbClr val="0033CC"/>
                  </a:solidFill>
                  <a:latin typeface="Times New Roman" pitchFamily="18" charset="0"/>
                </a:rPr>
                <a:t>输入</a:t>
              </a:r>
            </a:p>
          </p:txBody>
        </p:sp>
        <p:sp>
          <p:nvSpPr>
            <p:cNvPr id="130057" name="Rectangle 10"/>
            <p:cNvSpPr>
              <a:spLocks noChangeArrowheads="1"/>
            </p:cNvSpPr>
            <p:nvPr/>
          </p:nvSpPr>
          <p:spPr bwMode="auto">
            <a:xfrm>
              <a:off x="3456" y="2208"/>
              <a:ext cx="1776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a</a:t>
              </a:r>
            </a:p>
          </p:txBody>
        </p:sp>
      </p:grpSp>
      <p:sp>
        <p:nvSpPr>
          <p:cNvPr id="130055" name="Rectangle 1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115888"/>
            <a:ext cx="1104900" cy="228600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2.1.2  switch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914400" y="3984625"/>
            <a:ext cx="42672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1075" name="Rectangle 6"/>
          <p:cNvSpPr>
            <a:spLocks noChangeArrowheads="1"/>
          </p:cNvSpPr>
          <p:nvPr/>
        </p:nvSpPr>
        <p:spPr bwMode="auto">
          <a:xfrm>
            <a:off x="533400" y="344488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2.1.2  switch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131076" name="Text Box 7"/>
          <p:cNvSpPr txBox="1">
            <a:spLocks noChangeArrowheads="1"/>
          </p:cNvSpPr>
          <p:nvPr/>
        </p:nvSpPr>
        <p:spPr bwMode="auto">
          <a:xfrm>
            <a:off x="533400" y="938213"/>
            <a:ext cx="7620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kumimoji="1"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宋体" pitchFamily="2" charset="-122"/>
              </a:rPr>
              <a:t>2-5 </a:t>
            </a:r>
            <a:r>
              <a:rPr kumimoji="1" lang="zh-CN" altLang="en-US" sz="2000" b="1">
                <a:latin typeface="宋体" pitchFamily="2" charset="-122"/>
              </a:rPr>
              <a:t>根据考试成绩的等级打印出百分制分数段。</a:t>
            </a:r>
          </a:p>
        </p:txBody>
      </p:sp>
      <p:sp>
        <p:nvSpPr>
          <p:cNvPr id="131077" name="Text Box 8"/>
          <p:cNvSpPr txBox="1">
            <a:spLocks noChangeArrowheads="1"/>
          </p:cNvSpPr>
          <p:nvPr/>
        </p:nvSpPr>
        <p:spPr bwMode="auto">
          <a:xfrm>
            <a:off x="685800" y="1490663"/>
            <a:ext cx="5303838" cy="5003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{  char  grade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cout &lt;&lt; " Input grade of score (a_d) : " &lt;&lt; endl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cin &gt;&gt; grade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switch ( grade )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{  </a:t>
            </a:r>
            <a:r>
              <a:rPr kumimoji="1" lang="en-US" altLang="zh-CN" sz="2000" b="1">
                <a:solidFill>
                  <a:srgbClr val="FFFFFF"/>
                </a:solidFill>
                <a:latin typeface="Times New Roman" pitchFamily="18" charset="0"/>
              </a:rPr>
              <a:t>case  'a' :  cout &lt;&lt; " 85__100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'b' :  cout &lt;&lt; " 70__84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'c' :  cout &lt;&lt; " 60__69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'd' :  cout &lt;&lt; " &lt; 60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default  :  cout &lt;&lt; " error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}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}</a:t>
            </a:r>
          </a:p>
        </p:txBody>
      </p:sp>
      <p:grpSp>
        <p:nvGrpSpPr>
          <p:cNvPr id="131078" name="Group 9"/>
          <p:cNvGrpSpPr>
            <a:grpSpLocks/>
          </p:cNvGrpSpPr>
          <p:nvPr/>
        </p:nvGrpSpPr>
        <p:grpSpPr bwMode="auto">
          <a:xfrm>
            <a:off x="5286380" y="1757354"/>
            <a:ext cx="3597275" cy="457200"/>
            <a:chOff x="2966" y="2208"/>
            <a:chExt cx="2266" cy="288"/>
          </a:xfrm>
        </p:grpSpPr>
        <p:sp>
          <p:nvSpPr>
            <p:cNvPr id="131083" name="Text Box 10"/>
            <p:cNvSpPr txBox="1">
              <a:spLocks noChangeArrowheads="1"/>
            </p:cNvSpPr>
            <p:nvPr/>
          </p:nvSpPr>
          <p:spPr bwMode="auto">
            <a:xfrm>
              <a:off x="2966" y="2237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rgbClr val="0033CC"/>
                  </a:solidFill>
                  <a:latin typeface="Times New Roman" pitchFamily="18" charset="0"/>
                </a:rPr>
                <a:t>输入</a:t>
              </a:r>
            </a:p>
          </p:txBody>
        </p:sp>
        <p:sp>
          <p:nvSpPr>
            <p:cNvPr id="131084" name="Rectangle 11"/>
            <p:cNvSpPr>
              <a:spLocks noChangeArrowheads="1"/>
            </p:cNvSpPr>
            <p:nvPr/>
          </p:nvSpPr>
          <p:spPr bwMode="auto">
            <a:xfrm>
              <a:off x="3456" y="2208"/>
              <a:ext cx="1776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a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5286380" y="2214554"/>
            <a:ext cx="3597275" cy="1828800"/>
            <a:chOff x="3168" y="1872"/>
            <a:chExt cx="2266" cy="1152"/>
          </a:xfrm>
        </p:grpSpPr>
        <p:sp>
          <p:nvSpPr>
            <p:cNvPr id="131081" name="Text Box 13"/>
            <p:cNvSpPr txBox="1">
              <a:spLocks noChangeArrowheads="1"/>
            </p:cNvSpPr>
            <p:nvPr/>
          </p:nvSpPr>
          <p:spPr bwMode="auto">
            <a:xfrm>
              <a:off x="3168" y="1884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chemeClr val="accent2"/>
                  </a:solidFill>
                  <a:latin typeface="Times New Roman" pitchFamily="18" charset="0"/>
                </a:rPr>
                <a:t>输出</a:t>
              </a:r>
            </a:p>
          </p:txBody>
        </p:sp>
        <p:sp>
          <p:nvSpPr>
            <p:cNvPr id="131082" name="Rectangle 14"/>
            <p:cNvSpPr>
              <a:spLocks noChangeArrowheads="1"/>
            </p:cNvSpPr>
            <p:nvPr/>
          </p:nvSpPr>
          <p:spPr bwMode="auto">
            <a:xfrm>
              <a:off x="3658" y="1872"/>
              <a:ext cx="1776" cy="11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85__100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latin typeface="Times New Roman" pitchFamily="18" charset="0"/>
                </a:rPr>
                <a:t>70__84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latin typeface="Times New Roman" pitchFamily="18" charset="0"/>
                </a:rPr>
                <a:t>60__69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latin typeface="Times New Roman" pitchFamily="18" charset="0"/>
                </a:rPr>
                <a:t>60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latin typeface="Times New Roman" pitchFamily="18" charset="0"/>
                </a:rPr>
                <a:t>error</a:t>
              </a:r>
            </a:p>
          </p:txBody>
        </p:sp>
      </p:grpSp>
      <p:sp>
        <p:nvSpPr>
          <p:cNvPr id="131080" name="Rectangle 1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115888"/>
            <a:ext cx="1104900" cy="228600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2.1.2  switch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2209800" y="4343400"/>
            <a:ext cx="2667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2099" name="Rectangle 6"/>
          <p:cNvSpPr>
            <a:spLocks noChangeArrowheads="1"/>
          </p:cNvSpPr>
          <p:nvPr/>
        </p:nvSpPr>
        <p:spPr bwMode="auto">
          <a:xfrm>
            <a:off x="533400" y="344488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2.1.2  switch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132100" name="Text Box 7"/>
          <p:cNvSpPr txBox="1">
            <a:spLocks noChangeArrowheads="1"/>
          </p:cNvSpPr>
          <p:nvPr/>
        </p:nvSpPr>
        <p:spPr bwMode="auto">
          <a:xfrm>
            <a:off x="533400" y="938213"/>
            <a:ext cx="7620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kumimoji="1"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宋体" pitchFamily="2" charset="-122"/>
              </a:rPr>
              <a:t>2-5 </a:t>
            </a:r>
            <a:r>
              <a:rPr kumimoji="1" lang="zh-CN" altLang="en-US" sz="2000" b="1">
                <a:latin typeface="宋体" pitchFamily="2" charset="-122"/>
              </a:rPr>
              <a:t>根据考试成绩的等级打印出百分制分数段。</a:t>
            </a:r>
          </a:p>
        </p:txBody>
      </p:sp>
      <p:sp>
        <p:nvSpPr>
          <p:cNvPr id="132101" name="Text Box 8"/>
          <p:cNvSpPr txBox="1">
            <a:spLocks noChangeArrowheads="1"/>
          </p:cNvSpPr>
          <p:nvPr/>
        </p:nvSpPr>
        <p:spPr bwMode="auto">
          <a:xfrm>
            <a:off x="685800" y="1490663"/>
            <a:ext cx="5303838" cy="5003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{  char  grade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cout &lt;&lt; " Input grade of score (a_d) : " &lt;&lt; endl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cin &gt;&gt; grade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switch ( grade )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{  case  'a' :  cout &lt;&lt; " 85__100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'b' :  </a:t>
            </a:r>
            <a:r>
              <a:rPr kumimoji="1" lang="en-US" altLang="zh-CN" sz="2000" b="1">
                <a:solidFill>
                  <a:srgbClr val="FFFFFF"/>
                </a:solidFill>
                <a:latin typeface="Times New Roman" pitchFamily="18" charset="0"/>
              </a:rPr>
              <a:t>cout &lt;&lt; " 70__84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'c' :  cout &lt;&lt; " 60__69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'd' :  cout &lt;&lt; " &lt; 60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default  :  cout &lt;&lt; " error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}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}</a:t>
            </a:r>
          </a:p>
        </p:txBody>
      </p:sp>
      <p:grpSp>
        <p:nvGrpSpPr>
          <p:cNvPr id="132102" name="Group 9"/>
          <p:cNvGrpSpPr>
            <a:grpSpLocks/>
          </p:cNvGrpSpPr>
          <p:nvPr/>
        </p:nvGrpSpPr>
        <p:grpSpPr bwMode="auto">
          <a:xfrm>
            <a:off x="5143504" y="1900230"/>
            <a:ext cx="3597275" cy="457200"/>
            <a:chOff x="2966" y="2208"/>
            <a:chExt cx="2266" cy="288"/>
          </a:xfrm>
        </p:grpSpPr>
        <p:sp>
          <p:nvSpPr>
            <p:cNvPr id="132107" name="Text Box 10"/>
            <p:cNvSpPr txBox="1">
              <a:spLocks noChangeArrowheads="1"/>
            </p:cNvSpPr>
            <p:nvPr/>
          </p:nvSpPr>
          <p:spPr bwMode="auto">
            <a:xfrm>
              <a:off x="2966" y="2237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rgbClr val="0033CC"/>
                  </a:solidFill>
                  <a:latin typeface="Times New Roman" pitchFamily="18" charset="0"/>
                </a:rPr>
                <a:t>输入</a:t>
              </a:r>
            </a:p>
          </p:txBody>
        </p:sp>
        <p:sp>
          <p:nvSpPr>
            <p:cNvPr id="132108" name="Rectangle 11"/>
            <p:cNvSpPr>
              <a:spLocks noChangeArrowheads="1"/>
            </p:cNvSpPr>
            <p:nvPr/>
          </p:nvSpPr>
          <p:spPr bwMode="auto">
            <a:xfrm>
              <a:off x="3456" y="2208"/>
              <a:ext cx="1776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a</a:t>
              </a:r>
            </a:p>
          </p:txBody>
        </p:sp>
      </p:grpSp>
      <p:grpSp>
        <p:nvGrpSpPr>
          <p:cNvPr id="132103" name="Group 12"/>
          <p:cNvGrpSpPr>
            <a:grpSpLocks/>
          </p:cNvGrpSpPr>
          <p:nvPr/>
        </p:nvGrpSpPr>
        <p:grpSpPr bwMode="auto">
          <a:xfrm>
            <a:off x="5143504" y="2357430"/>
            <a:ext cx="3597275" cy="1828800"/>
            <a:chOff x="3168" y="1872"/>
            <a:chExt cx="2266" cy="1152"/>
          </a:xfrm>
        </p:grpSpPr>
        <p:sp>
          <p:nvSpPr>
            <p:cNvPr id="132105" name="Text Box 13"/>
            <p:cNvSpPr txBox="1">
              <a:spLocks noChangeArrowheads="1"/>
            </p:cNvSpPr>
            <p:nvPr/>
          </p:nvSpPr>
          <p:spPr bwMode="auto">
            <a:xfrm>
              <a:off x="3168" y="1884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chemeClr val="accent2"/>
                  </a:solidFill>
                  <a:latin typeface="Times New Roman" pitchFamily="18" charset="0"/>
                </a:rPr>
                <a:t>输出</a:t>
              </a:r>
            </a:p>
          </p:txBody>
        </p:sp>
        <p:sp>
          <p:nvSpPr>
            <p:cNvPr id="132106" name="Rectangle 14"/>
            <p:cNvSpPr>
              <a:spLocks noChangeArrowheads="1"/>
            </p:cNvSpPr>
            <p:nvPr/>
          </p:nvSpPr>
          <p:spPr bwMode="auto">
            <a:xfrm>
              <a:off x="3658" y="1872"/>
              <a:ext cx="1776" cy="11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85__100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latin typeface="Times New Roman" pitchFamily="18" charset="0"/>
                </a:rPr>
                <a:t>70__84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latin typeface="Times New Roman" pitchFamily="18" charset="0"/>
                </a:rPr>
                <a:t>60__69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latin typeface="Times New Roman" pitchFamily="18" charset="0"/>
                </a:rPr>
                <a:t>60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latin typeface="Times New Roman" pitchFamily="18" charset="0"/>
                </a:rPr>
                <a:t>error</a:t>
              </a:r>
            </a:p>
          </p:txBody>
        </p:sp>
      </p:grpSp>
      <p:sp>
        <p:nvSpPr>
          <p:cNvPr id="132104" name="Rectangle 1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115888"/>
            <a:ext cx="1104900" cy="228600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2.1.2  switch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533400" y="2716213"/>
            <a:ext cx="41148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2467" name="Rectangle 6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2.1.1  if 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grpSp>
        <p:nvGrpSpPr>
          <p:cNvPr id="62468" name="Group 7"/>
          <p:cNvGrpSpPr>
            <a:grpSpLocks/>
          </p:cNvGrpSpPr>
          <p:nvPr/>
        </p:nvGrpSpPr>
        <p:grpSpPr bwMode="auto">
          <a:xfrm>
            <a:off x="4953000" y="2320925"/>
            <a:ext cx="3505200" cy="1387475"/>
            <a:chOff x="3024" y="1863"/>
            <a:chExt cx="2208" cy="874"/>
          </a:xfrm>
        </p:grpSpPr>
        <p:sp>
          <p:nvSpPr>
            <p:cNvPr id="498696" name="Rectangle 8"/>
            <p:cNvSpPr>
              <a:spLocks noChangeArrowheads="1"/>
            </p:cNvSpPr>
            <p:nvPr/>
          </p:nvSpPr>
          <p:spPr bwMode="auto">
            <a:xfrm>
              <a:off x="3264" y="1872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latin typeface="Times New Roman" pitchFamily="18" charset="0"/>
                </a:rPr>
                <a:t>3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498697" name="Rectangle 9"/>
            <p:cNvSpPr>
              <a:spLocks noChangeArrowheads="1"/>
            </p:cNvSpPr>
            <p:nvPr/>
          </p:nvSpPr>
          <p:spPr bwMode="auto">
            <a:xfrm>
              <a:off x="4560" y="1872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latin typeface="Times New Roman" pitchFamily="18" charset="0"/>
                </a:rPr>
                <a:t>5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498698" name="Text Box 10"/>
            <p:cNvSpPr txBox="1">
              <a:spLocks noChangeArrowheads="1"/>
            </p:cNvSpPr>
            <p:nvPr/>
          </p:nvSpPr>
          <p:spPr bwMode="auto">
            <a:xfrm>
              <a:off x="3024" y="1863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a</a:t>
              </a:r>
              <a:endParaRPr kumimoji="1"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98699" name="Text Box 11"/>
            <p:cNvSpPr txBox="1">
              <a:spLocks noChangeArrowheads="1"/>
            </p:cNvSpPr>
            <p:nvPr/>
          </p:nvSpPr>
          <p:spPr bwMode="auto">
            <a:xfrm>
              <a:off x="4312" y="1863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b</a:t>
              </a:r>
              <a:endParaRPr kumimoji="1"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98700" name="Rectangle 12"/>
            <p:cNvSpPr>
              <a:spLocks noChangeArrowheads="1"/>
            </p:cNvSpPr>
            <p:nvPr/>
          </p:nvSpPr>
          <p:spPr bwMode="auto">
            <a:xfrm>
              <a:off x="3888" y="2496"/>
              <a:ext cx="672" cy="240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zh-CN" altLang="zh-CN" sz="2000">
                <a:latin typeface="Times New Roman" pitchFamily="18" charset="0"/>
              </a:endParaRPr>
            </a:p>
          </p:txBody>
        </p:sp>
        <p:sp>
          <p:nvSpPr>
            <p:cNvPr id="498701" name="Text Box 13"/>
            <p:cNvSpPr txBox="1">
              <a:spLocks noChangeArrowheads="1"/>
            </p:cNvSpPr>
            <p:nvPr/>
          </p:nvSpPr>
          <p:spPr bwMode="auto">
            <a:xfrm>
              <a:off x="3446" y="2487"/>
              <a:ext cx="4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max</a:t>
              </a:r>
              <a:endParaRPr kumimoji="1" lang="en-US" altLang="zh-CN" sz="20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498702" name="Line 14"/>
          <p:cNvSpPr>
            <a:spLocks noChangeShapeType="1"/>
          </p:cNvSpPr>
          <p:nvPr/>
        </p:nvSpPr>
        <p:spPr bwMode="auto">
          <a:xfrm>
            <a:off x="5867400" y="2716213"/>
            <a:ext cx="838200" cy="609600"/>
          </a:xfrm>
          <a:prstGeom prst="line">
            <a:avLst/>
          </a:prstGeom>
          <a:noFill/>
          <a:ln w="76200">
            <a:solidFill>
              <a:srgbClr val="FF9999"/>
            </a:solidFill>
            <a:round/>
            <a:headEnd/>
            <a:tailEnd type="stealth" w="med" len="med"/>
          </a:ln>
          <a:effectLst>
            <a:outerShdw dist="68392" dir="4091915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498703" name="Text Box 15"/>
          <p:cNvSpPr txBox="1">
            <a:spLocks noChangeArrowheads="1"/>
          </p:cNvSpPr>
          <p:nvPr/>
        </p:nvSpPr>
        <p:spPr bwMode="auto">
          <a:xfrm>
            <a:off x="6705600" y="33115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CC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62471" name="Rectangle 16"/>
          <p:cNvSpPr>
            <a:spLocks noChangeArrowheads="1"/>
          </p:cNvSpPr>
          <p:nvPr/>
        </p:nvSpPr>
        <p:spPr bwMode="auto">
          <a:xfrm>
            <a:off x="533400" y="1497013"/>
            <a:ext cx="4267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</a:pPr>
            <a:r>
              <a:rPr kumimoji="1" lang="zh-CN" altLang="en-US" sz="2000" b="1" i="1">
                <a:solidFill>
                  <a:srgbClr val="009900"/>
                </a:solidFill>
                <a:latin typeface="Times New Roman" pitchFamily="18" charset="0"/>
              </a:rPr>
              <a:t>例：</a:t>
            </a:r>
          </a:p>
          <a:p>
            <a:pPr eaLnBrk="1" hangingPunct="1">
              <a:lnSpc>
                <a:spcPct val="6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</a:pPr>
            <a:endParaRPr kumimoji="1" lang="zh-CN" altLang="en-US" sz="2000" b="1" i="1">
              <a:solidFill>
                <a:srgbClr val="0099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</a:pPr>
            <a:r>
              <a:rPr kumimoji="1" lang="zh-CN" altLang="en-US" sz="2000" b="1">
                <a:latin typeface="Times New Roman" pitchFamily="18" charset="0"/>
              </a:rPr>
              <a:t>     </a:t>
            </a:r>
            <a:r>
              <a:rPr kumimoji="1" lang="en-US" altLang="zh-CN" sz="2000" b="1">
                <a:latin typeface="Times New Roman" pitchFamily="18" charset="0"/>
              </a:rPr>
              <a:t>:</a:t>
            </a:r>
            <a:endParaRPr kumimoji="1" lang="en-US" altLang="zh-CN" sz="2000">
              <a:latin typeface="Times New Roman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</a:pPr>
            <a:r>
              <a:rPr kumimoji="1" lang="en-US" altLang="zh-CN" sz="2000" b="1">
                <a:solidFill>
                  <a:srgbClr val="FFFFFF"/>
                </a:solidFill>
                <a:latin typeface="Times New Roman" pitchFamily="18" charset="0"/>
              </a:rPr>
              <a:t>max = a 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</a:pPr>
            <a:r>
              <a:rPr kumimoji="1" lang="en-US" altLang="zh-CN" sz="2000" b="1">
                <a:latin typeface="Times New Roman" pitchFamily="18" charset="0"/>
              </a:rPr>
              <a:t>if  ( b &gt; a)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</a:pPr>
            <a:r>
              <a:rPr kumimoji="1" lang="en-US" altLang="zh-CN" sz="2000" b="1">
                <a:latin typeface="Times New Roman" pitchFamily="18" charset="0"/>
              </a:rPr>
              <a:t>  max = b 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</a:pPr>
            <a:r>
              <a:rPr kumimoji="1" lang="en-US" altLang="zh-CN" sz="2000" b="1">
                <a:latin typeface="Times New Roman" pitchFamily="18" charset="0"/>
              </a:rPr>
              <a:t>cout &lt;&lt; "max = " &lt;&lt; max &lt;&lt; endl;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</a:pPr>
            <a:r>
              <a:rPr kumimoji="1" lang="en-US" altLang="zh-CN" sz="2000" b="1">
                <a:latin typeface="Times New Roman" pitchFamily="18" charset="0"/>
              </a:rPr>
              <a:t>      :</a:t>
            </a:r>
          </a:p>
        </p:txBody>
      </p:sp>
      <p:sp>
        <p:nvSpPr>
          <p:cNvPr id="62472" name="Rectangle 1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-26988"/>
            <a:ext cx="1104900" cy="228601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2.1.1  if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9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703" grpId="0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ChangeArrowheads="1"/>
          </p:cNvSpPr>
          <p:nvPr/>
        </p:nvSpPr>
        <p:spPr bwMode="auto">
          <a:xfrm>
            <a:off x="2209800" y="4343400"/>
            <a:ext cx="2667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123" name="Rectangle 6"/>
          <p:cNvSpPr>
            <a:spLocks noChangeArrowheads="1"/>
          </p:cNvSpPr>
          <p:nvPr/>
        </p:nvSpPr>
        <p:spPr bwMode="auto">
          <a:xfrm>
            <a:off x="533400" y="344488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2.1.2  switch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133124" name="Text Box 7"/>
          <p:cNvSpPr txBox="1">
            <a:spLocks noChangeArrowheads="1"/>
          </p:cNvSpPr>
          <p:nvPr/>
        </p:nvSpPr>
        <p:spPr bwMode="auto">
          <a:xfrm>
            <a:off x="533400" y="938213"/>
            <a:ext cx="7620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kumimoji="1"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宋体" pitchFamily="2" charset="-122"/>
              </a:rPr>
              <a:t>2-5 </a:t>
            </a:r>
            <a:r>
              <a:rPr kumimoji="1" lang="zh-CN" altLang="en-US" sz="2000" b="1">
                <a:latin typeface="宋体" pitchFamily="2" charset="-122"/>
              </a:rPr>
              <a:t>根据考试成绩的等级打印出百分制分数段。</a:t>
            </a:r>
          </a:p>
        </p:txBody>
      </p:sp>
      <p:sp>
        <p:nvSpPr>
          <p:cNvPr id="133125" name="Text Box 8"/>
          <p:cNvSpPr txBox="1">
            <a:spLocks noChangeArrowheads="1"/>
          </p:cNvSpPr>
          <p:nvPr/>
        </p:nvSpPr>
        <p:spPr bwMode="auto">
          <a:xfrm>
            <a:off x="685800" y="1490663"/>
            <a:ext cx="5303838" cy="5003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{  char  grade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cout &lt;&lt; " Input grade of score (a_d) : " &lt;&lt; endl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cin &gt;&gt; grade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switch ( grade )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{  case  'a' :  cout &lt;&lt; " 85__100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'b' :  </a:t>
            </a:r>
            <a:r>
              <a:rPr kumimoji="1" lang="en-US" altLang="zh-CN" sz="2000" b="1">
                <a:solidFill>
                  <a:srgbClr val="FFFFFF"/>
                </a:solidFill>
                <a:latin typeface="Times New Roman" pitchFamily="18" charset="0"/>
              </a:rPr>
              <a:t>cout &lt;&lt; " 70__84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'c' :  cout &lt;&lt; " 60__69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'd' :  cout &lt;&lt; " &lt; 60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default  :  cout &lt;&lt; " error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}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}</a:t>
            </a:r>
          </a:p>
        </p:txBody>
      </p:sp>
      <p:grpSp>
        <p:nvGrpSpPr>
          <p:cNvPr id="133126" name="Group 9"/>
          <p:cNvGrpSpPr>
            <a:grpSpLocks/>
          </p:cNvGrpSpPr>
          <p:nvPr/>
        </p:nvGrpSpPr>
        <p:grpSpPr bwMode="auto">
          <a:xfrm>
            <a:off x="5143504" y="2043106"/>
            <a:ext cx="3597275" cy="457200"/>
            <a:chOff x="2966" y="2208"/>
            <a:chExt cx="2266" cy="288"/>
          </a:xfrm>
        </p:grpSpPr>
        <p:sp>
          <p:nvSpPr>
            <p:cNvPr id="133131" name="Text Box 10"/>
            <p:cNvSpPr txBox="1">
              <a:spLocks noChangeArrowheads="1"/>
            </p:cNvSpPr>
            <p:nvPr/>
          </p:nvSpPr>
          <p:spPr bwMode="auto">
            <a:xfrm>
              <a:off x="2966" y="2237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rgbClr val="0033CC"/>
                  </a:solidFill>
                  <a:latin typeface="Times New Roman" pitchFamily="18" charset="0"/>
                </a:rPr>
                <a:t>输入</a:t>
              </a:r>
            </a:p>
          </p:txBody>
        </p:sp>
        <p:sp>
          <p:nvSpPr>
            <p:cNvPr id="133132" name="Rectangle 11"/>
            <p:cNvSpPr>
              <a:spLocks noChangeArrowheads="1"/>
            </p:cNvSpPr>
            <p:nvPr/>
          </p:nvSpPr>
          <p:spPr bwMode="auto">
            <a:xfrm>
              <a:off x="3456" y="2208"/>
              <a:ext cx="1776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a</a:t>
              </a:r>
            </a:p>
          </p:txBody>
        </p:sp>
      </p:grpSp>
      <p:grpSp>
        <p:nvGrpSpPr>
          <p:cNvPr id="133127" name="Group 12"/>
          <p:cNvGrpSpPr>
            <a:grpSpLocks/>
          </p:cNvGrpSpPr>
          <p:nvPr/>
        </p:nvGrpSpPr>
        <p:grpSpPr bwMode="auto">
          <a:xfrm>
            <a:off x="5143504" y="2500306"/>
            <a:ext cx="3597275" cy="1828800"/>
            <a:chOff x="3168" y="1872"/>
            <a:chExt cx="2266" cy="1152"/>
          </a:xfrm>
        </p:grpSpPr>
        <p:sp>
          <p:nvSpPr>
            <p:cNvPr id="133129" name="Text Box 13"/>
            <p:cNvSpPr txBox="1">
              <a:spLocks noChangeArrowheads="1"/>
            </p:cNvSpPr>
            <p:nvPr/>
          </p:nvSpPr>
          <p:spPr bwMode="auto">
            <a:xfrm>
              <a:off x="3168" y="1884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chemeClr val="accent2"/>
                  </a:solidFill>
                  <a:latin typeface="Times New Roman" pitchFamily="18" charset="0"/>
                </a:rPr>
                <a:t>输出</a:t>
              </a:r>
            </a:p>
          </p:txBody>
        </p:sp>
        <p:sp>
          <p:nvSpPr>
            <p:cNvPr id="133130" name="Rectangle 14"/>
            <p:cNvSpPr>
              <a:spLocks noChangeArrowheads="1"/>
            </p:cNvSpPr>
            <p:nvPr/>
          </p:nvSpPr>
          <p:spPr bwMode="auto">
            <a:xfrm>
              <a:off x="3658" y="1872"/>
              <a:ext cx="1776" cy="11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85__100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</a:rPr>
                <a:t>70__84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latin typeface="Times New Roman" pitchFamily="18" charset="0"/>
                </a:rPr>
                <a:t>60__69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latin typeface="Times New Roman" pitchFamily="18" charset="0"/>
                </a:rPr>
                <a:t>60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latin typeface="Times New Roman" pitchFamily="18" charset="0"/>
                </a:rPr>
                <a:t>error</a:t>
              </a:r>
            </a:p>
          </p:txBody>
        </p:sp>
      </p:grpSp>
      <p:sp>
        <p:nvSpPr>
          <p:cNvPr id="133128" name="Rectangle 1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115888"/>
            <a:ext cx="1104900" cy="228600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2.1.2  switch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2209800" y="4703763"/>
            <a:ext cx="2667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4147" name="Rectangle 6"/>
          <p:cNvSpPr>
            <a:spLocks noChangeArrowheads="1"/>
          </p:cNvSpPr>
          <p:nvPr/>
        </p:nvSpPr>
        <p:spPr bwMode="auto">
          <a:xfrm>
            <a:off x="533400" y="344488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2.1.2  switch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134148" name="Text Box 7"/>
          <p:cNvSpPr txBox="1">
            <a:spLocks noChangeArrowheads="1"/>
          </p:cNvSpPr>
          <p:nvPr/>
        </p:nvSpPr>
        <p:spPr bwMode="auto">
          <a:xfrm>
            <a:off x="533400" y="938213"/>
            <a:ext cx="7620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kumimoji="1"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宋体" pitchFamily="2" charset="-122"/>
              </a:rPr>
              <a:t>2-5 </a:t>
            </a:r>
            <a:r>
              <a:rPr kumimoji="1" lang="zh-CN" altLang="en-US" sz="2000" b="1">
                <a:latin typeface="宋体" pitchFamily="2" charset="-122"/>
              </a:rPr>
              <a:t>根据考试成绩的等级打印出百分制分数段。</a:t>
            </a:r>
          </a:p>
        </p:txBody>
      </p:sp>
      <p:sp>
        <p:nvSpPr>
          <p:cNvPr id="134149" name="Text Box 8"/>
          <p:cNvSpPr txBox="1">
            <a:spLocks noChangeArrowheads="1"/>
          </p:cNvSpPr>
          <p:nvPr/>
        </p:nvSpPr>
        <p:spPr bwMode="auto">
          <a:xfrm>
            <a:off x="685800" y="1490663"/>
            <a:ext cx="5303838" cy="5003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{  char  grade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cout &lt;&lt; " Input grade of score (a_d) : " &lt;&lt; endl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cin &gt;&gt; grade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switch ( grade )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{  case  'a' :  cout &lt;&lt; " 85__100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'b' :  cout &lt;&lt; " 70__84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'c' :  </a:t>
            </a:r>
            <a:r>
              <a:rPr kumimoji="1" lang="en-US" altLang="zh-CN" sz="2000" b="1">
                <a:solidFill>
                  <a:srgbClr val="FFFFFF"/>
                </a:solidFill>
                <a:latin typeface="Times New Roman" pitchFamily="18" charset="0"/>
              </a:rPr>
              <a:t>cout &lt;&lt; " 60__69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'd' :  cout &lt;&lt; " &lt; 60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default  :  cout &lt;&lt; " error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}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}</a:t>
            </a:r>
          </a:p>
        </p:txBody>
      </p:sp>
      <p:grpSp>
        <p:nvGrpSpPr>
          <p:cNvPr id="134150" name="Group 9"/>
          <p:cNvGrpSpPr>
            <a:grpSpLocks/>
          </p:cNvGrpSpPr>
          <p:nvPr/>
        </p:nvGrpSpPr>
        <p:grpSpPr bwMode="auto">
          <a:xfrm>
            <a:off x="5214942" y="1900230"/>
            <a:ext cx="3597275" cy="457200"/>
            <a:chOff x="2966" y="2208"/>
            <a:chExt cx="2266" cy="288"/>
          </a:xfrm>
        </p:grpSpPr>
        <p:sp>
          <p:nvSpPr>
            <p:cNvPr id="134155" name="Text Box 10"/>
            <p:cNvSpPr txBox="1">
              <a:spLocks noChangeArrowheads="1"/>
            </p:cNvSpPr>
            <p:nvPr/>
          </p:nvSpPr>
          <p:spPr bwMode="auto">
            <a:xfrm>
              <a:off x="2966" y="2237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rgbClr val="0033CC"/>
                  </a:solidFill>
                  <a:latin typeface="Times New Roman" pitchFamily="18" charset="0"/>
                </a:rPr>
                <a:t>输入</a:t>
              </a:r>
            </a:p>
          </p:txBody>
        </p:sp>
        <p:sp>
          <p:nvSpPr>
            <p:cNvPr id="134156" name="Rectangle 11"/>
            <p:cNvSpPr>
              <a:spLocks noChangeArrowheads="1"/>
            </p:cNvSpPr>
            <p:nvPr/>
          </p:nvSpPr>
          <p:spPr bwMode="auto">
            <a:xfrm>
              <a:off x="3456" y="2208"/>
              <a:ext cx="1776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a</a:t>
              </a:r>
            </a:p>
          </p:txBody>
        </p:sp>
      </p:grpSp>
      <p:grpSp>
        <p:nvGrpSpPr>
          <p:cNvPr id="134151" name="Group 12"/>
          <p:cNvGrpSpPr>
            <a:grpSpLocks/>
          </p:cNvGrpSpPr>
          <p:nvPr/>
        </p:nvGrpSpPr>
        <p:grpSpPr bwMode="auto">
          <a:xfrm>
            <a:off x="5214942" y="2357430"/>
            <a:ext cx="3597275" cy="1828800"/>
            <a:chOff x="3168" y="1872"/>
            <a:chExt cx="2266" cy="1152"/>
          </a:xfrm>
        </p:grpSpPr>
        <p:sp>
          <p:nvSpPr>
            <p:cNvPr id="134153" name="Text Box 13"/>
            <p:cNvSpPr txBox="1">
              <a:spLocks noChangeArrowheads="1"/>
            </p:cNvSpPr>
            <p:nvPr/>
          </p:nvSpPr>
          <p:spPr bwMode="auto">
            <a:xfrm>
              <a:off x="3168" y="1884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chemeClr val="accent2"/>
                  </a:solidFill>
                  <a:latin typeface="Times New Roman" pitchFamily="18" charset="0"/>
                </a:rPr>
                <a:t>输出</a:t>
              </a:r>
            </a:p>
          </p:txBody>
        </p:sp>
        <p:sp>
          <p:nvSpPr>
            <p:cNvPr id="134154" name="Rectangle 14"/>
            <p:cNvSpPr>
              <a:spLocks noChangeArrowheads="1"/>
            </p:cNvSpPr>
            <p:nvPr/>
          </p:nvSpPr>
          <p:spPr bwMode="auto">
            <a:xfrm>
              <a:off x="3658" y="1872"/>
              <a:ext cx="1776" cy="11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85__100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</a:rPr>
                <a:t>70__84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latin typeface="Times New Roman" pitchFamily="18" charset="0"/>
                </a:rPr>
                <a:t>60__69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latin typeface="Times New Roman" pitchFamily="18" charset="0"/>
                </a:rPr>
                <a:t>60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latin typeface="Times New Roman" pitchFamily="18" charset="0"/>
                </a:rPr>
                <a:t>error</a:t>
              </a:r>
            </a:p>
          </p:txBody>
        </p:sp>
      </p:grpSp>
      <p:sp>
        <p:nvSpPr>
          <p:cNvPr id="134152" name="Rectangle 1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115888"/>
            <a:ext cx="1104900" cy="228600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2.1.2  switch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ChangeArrowheads="1"/>
          </p:cNvSpPr>
          <p:nvPr/>
        </p:nvSpPr>
        <p:spPr bwMode="auto">
          <a:xfrm>
            <a:off x="2209800" y="4703763"/>
            <a:ext cx="2667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5171" name="Rectangle 6"/>
          <p:cNvSpPr>
            <a:spLocks noChangeArrowheads="1"/>
          </p:cNvSpPr>
          <p:nvPr/>
        </p:nvSpPr>
        <p:spPr bwMode="auto">
          <a:xfrm>
            <a:off x="533400" y="344488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2.1.2  switch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135172" name="Text Box 7"/>
          <p:cNvSpPr txBox="1">
            <a:spLocks noChangeArrowheads="1"/>
          </p:cNvSpPr>
          <p:nvPr/>
        </p:nvSpPr>
        <p:spPr bwMode="auto">
          <a:xfrm>
            <a:off x="533400" y="938213"/>
            <a:ext cx="7620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kumimoji="1"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宋体" pitchFamily="2" charset="-122"/>
              </a:rPr>
              <a:t>2-5 </a:t>
            </a:r>
            <a:r>
              <a:rPr kumimoji="1" lang="zh-CN" altLang="en-US" sz="2000" b="1">
                <a:latin typeface="宋体" pitchFamily="2" charset="-122"/>
              </a:rPr>
              <a:t>根据考试成绩的等级打印出百分制分数段。</a:t>
            </a:r>
          </a:p>
        </p:txBody>
      </p:sp>
      <p:sp>
        <p:nvSpPr>
          <p:cNvPr id="135173" name="Text Box 8"/>
          <p:cNvSpPr txBox="1">
            <a:spLocks noChangeArrowheads="1"/>
          </p:cNvSpPr>
          <p:nvPr/>
        </p:nvSpPr>
        <p:spPr bwMode="auto">
          <a:xfrm>
            <a:off x="685800" y="1490663"/>
            <a:ext cx="5303838" cy="5003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{  char  grade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cout &lt;&lt; " Input grade of score (a_d) : " &lt;&lt; endl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cin &gt;&gt; grade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switch ( grade )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{  case  'a' :  cout &lt;&lt; " 85__100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'b' :  cout &lt;&lt; " 70__84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'c' :  </a:t>
            </a:r>
            <a:r>
              <a:rPr kumimoji="1" lang="en-US" altLang="zh-CN" sz="2000" b="1">
                <a:solidFill>
                  <a:srgbClr val="FFFFFF"/>
                </a:solidFill>
                <a:latin typeface="Times New Roman" pitchFamily="18" charset="0"/>
              </a:rPr>
              <a:t>cout &lt;&lt; " 60__69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'd' :  cout &lt;&lt; " &lt; 60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default  :  cout &lt;&lt; " error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}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}</a:t>
            </a:r>
          </a:p>
        </p:txBody>
      </p:sp>
      <p:grpSp>
        <p:nvGrpSpPr>
          <p:cNvPr id="135174" name="Group 9"/>
          <p:cNvGrpSpPr>
            <a:grpSpLocks/>
          </p:cNvGrpSpPr>
          <p:nvPr/>
        </p:nvGrpSpPr>
        <p:grpSpPr bwMode="auto">
          <a:xfrm>
            <a:off x="5143504" y="1900230"/>
            <a:ext cx="3597275" cy="457200"/>
            <a:chOff x="2966" y="2208"/>
            <a:chExt cx="2266" cy="288"/>
          </a:xfrm>
        </p:grpSpPr>
        <p:sp>
          <p:nvSpPr>
            <p:cNvPr id="135179" name="Text Box 10"/>
            <p:cNvSpPr txBox="1">
              <a:spLocks noChangeArrowheads="1"/>
            </p:cNvSpPr>
            <p:nvPr/>
          </p:nvSpPr>
          <p:spPr bwMode="auto">
            <a:xfrm>
              <a:off x="2966" y="2237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rgbClr val="0033CC"/>
                  </a:solidFill>
                  <a:latin typeface="Times New Roman" pitchFamily="18" charset="0"/>
                </a:rPr>
                <a:t>输入</a:t>
              </a:r>
            </a:p>
          </p:txBody>
        </p:sp>
        <p:sp>
          <p:nvSpPr>
            <p:cNvPr id="135180" name="Rectangle 11"/>
            <p:cNvSpPr>
              <a:spLocks noChangeArrowheads="1"/>
            </p:cNvSpPr>
            <p:nvPr/>
          </p:nvSpPr>
          <p:spPr bwMode="auto">
            <a:xfrm>
              <a:off x="3456" y="2208"/>
              <a:ext cx="1776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a</a:t>
              </a:r>
            </a:p>
          </p:txBody>
        </p:sp>
      </p:grpSp>
      <p:grpSp>
        <p:nvGrpSpPr>
          <p:cNvPr id="135175" name="Group 12"/>
          <p:cNvGrpSpPr>
            <a:grpSpLocks/>
          </p:cNvGrpSpPr>
          <p:nvPr/>
        </p:nvGrpSpPr>
        <p:grpSpPr bwMode="auto">
          <a:xfrm>
            <a:off x="5143504" y="2357430"/>
            <a:ext cx="3597275" cy="1828800"/>
            <a:chOff x="3168" y="1872"/>
            <a:chExt cx="2266" cy="1152"/>
          </a:xfrm>
        </p:grpSpPr>
        <p:sp>
          <p:nvSpPr>
            <p:cNvPr id="135177" name="Text Box 13"/>
            <p:cNvSpPr txBox="1">
              <a:spLocks noChangeArrowheads="1"/>
            </p:cNvSpPr>
            <p:nvPr/>
          </p:nvSpPr>
          <p:spPr bwMode="auto">
            <a:xfrm>
              <a:off x="3168" y="1884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chemeClr val="accent2"/>
                  </a:solidFill>
                  <a:latin typeface="Times New Roman" pitchFamily="18" charset="0"/>
                </a:rPr>
                <a:t>输出</a:t>
              </a:r>
            </a:p>
          </p:txBody>
        </p:sp>
        <p:sp>
          <p:nvSpPr>
            <p:cNvPr id="135178" name="Rectangle 14"/>
            <p:cNvSpPr>
              <a:spLocks noChangeArrowheads="1"/>
            </p:cNvSpPr>
            <p:nvPr/>
          </p:nvSpPr>
          <p:spPr bwMode="auto">
            <a:xfrm>
              <a:off x="3658" y="1872"/>
              <a:ext cx="1776" cy="11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85__100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</a:rPr>
                <a:t>70__84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</a:rPr>
                <a:t>60__69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latin typeface="Times New Roman" pitchFamily="18" charset="0"/>
                </a:rPr>
                <a:t>60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latin typeface="Times New Roman" pitchFamily="18" charset="0"/>
                </a:rPr>
                <a:t>error</a:t>
              </a:r>
            </a:p>
          </p:txBody>
        </p:sp>
      </p:grpSp>
      <p:sp>
        <p:nvSpPr>
          <p:cNvPr id="135176" name="Rectangle 1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115888"/>
            <a:ext cx="1104900" cy="228600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2.1.2  switch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/>
          </p:cNvSpPr>
          <p:nvPr/>
        </p:nvSpPr>
        <p:spPr bwMode="auto">
          <a:xfrm>
            <a:off x="2209800" y="5064125"/>
            <a:ext cx="2667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6195" name="Rectangle 6"/>
          <p:cNvSpPr>
            <a:spLocks noChangeArrowheads="1"/>
          </p:cNvSpPr>
          <p:nvPr/>
        </p:nvSpPr>
        <p:spPr bwMode="auto">
          <a:xfrm>
            <a:off x="533400" y="344488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2.1.2  switch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136196" name="Text Box 7"/>
          <p:cNvSpPr txBox="1">
            <a:spLocks noChangeArrowheads="1"/>
          </p:cNvSpPr>
          <p:nvPr/>
        </p:nvSpPr>
        <p:spPr bwMode="auto">
          <a:xfrm>
            <a:off x="533400" y="938213"/>
            <a:ext cx="7620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kumimoji="1"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宋体" pitchFamily="2" charset="-122"/>
              </a:rPr>
              <a:t>2-5 </a:t>
            </a:r>
            <a:r>
              <a:rPr kumimoji="1" lang="zh-CN" altLang="en-US" sz="2000" b="1">
                <a:latin typeface="宋体" pitchFamily="2" charset="-122"/>
              </a:rPr>
              <a:t>根据考试成绩的等级打印出百分制分数段。</a:t>
            </a:r>
          </a:p>
        </p:txBody>
      </p:sp>
      <p:sp>
        <p:nvSpPr>
          <p:cNvPr id="136197" name="Text Box 8"/>
          <p:cNvSpPr txBox="1">
            <a:spLocks noChangeArrowheads="1"/>
          </p:cNvSpPr>
          <p:nvPr/>
        </p:nvSpPr>
        <p:spPr bwMode="auto">
          <a:xfrm>
            <a:off x="685800" y="1490663"/>
            <a:ext cx="5303838" cy="5003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{  char  grade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cout &lt;&lt; " Input grade of score (a_d) : " &lt;&lt; endl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cin &gt;&gt; grade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switch ( grade )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{  case  'a' :  cout &lt;&lt; " 85__100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'b' :  cout &lt;&lt; " 70__84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'c' :  cout &lt;&lt; " 60__69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'd' :  </a:t>
            </a:r>
            <a:r>
              <a:rPr kumimoji="1" lang="en-US" altLang="zh-CN" sz="2000" b="1">
                <a:solidFill>
                  <a:srgbClr val="FFFFFF"/>
                </a:solidFill>
                <a:latin typeface="Times New Roman" pitchFamily="18" charset="0"/>
              </a:rPr>
              <a:t>cout &lt;&lt; " &lt; 60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default  :  cout &lt;&lt; " error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}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}</a:t>
            </a:r>
          </a:p>
        </p:txBody>
      </p:sp>
      <p:grpSp>
        <p:nvGrpSpPr>
          <p:cNvPr id="136198" name="Group 9"/>
          <p:cNvGrpSpPr>
            <a:grpSpLocks/>
          </p:cNvGrpSpPr>
          <p:nvPr/>
        </p:nvGrpSpPr>
        <p:grpSpPr bwMode="auto">
          <a:xfrm>
            <a:off x="5214942" y="1900230"/>
            <a:ext cx="3597275" cy="457200"/>
            <a:chOff x="2966" y="2208"/>
            <a:chExt cx="2266" cy="288"/>
          </a:xfrm>
        </p:grpSpPr>
        <p:sp>
          <p:nvSpPr>
            <p:cNvPr id="136203" name="Text Box 10"/>
            <p:cNvSpPr txBox="1">
              <a:spLocks noChangeArrowheads="1"/>
            </p:cNvSpPr>
            <p:nvPr/>
          </p:nvSpPr>
          <p:spPr bwMode="auto">
            <a:xfrm>
              <a:off x="2966" y="2237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rgbClr val="0033CC"/>
                  </a:solidFill>
                  <a:latin typeface="Times New Roman" pitchFamily="18" charset="0"/>
                </a:rPr>
                <a:t>输入</a:t>
              </a:r>
            </a:p>
          </p:txBody>
        </p:sp>
        <p:sp>
          <p:nvSpPr>
            <p:cNvPr id="136204" name="Rectangle 11"/>
            <p:cNvSpPr>
              <a:spLocks noChangeArrowheads="1"/>
            </p:cNvSpPr>
            <p:nvPr/>
          </p:nvSpPr>
          <p:spPr bwMode="auto">
            <a:xfrm>
              <a:off x="3456" y="2208"/>
              <a:ext cx="1776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a</a:t>
              </a:r>
            </a:p>
          </p:txBody>
        </p:sp>
      </p:grpSp>
      <p:grpSp>
        <p:nvGrpSpPr>
          <p:cNvPr id="136199" name="Group 12"/>
          <p:cNvGrpSpPr>
            <a:grpSpLocks/>
          </p:cNvGrpSpPr>
          <p:nvPr/>
        </p:nvGrpSpPr>
        <p:grpSpPr bwMode="auto">
          <a:xfrm>
            <a:off x="5214942" y="2357430"/>
            <a:ext cx="3597275" cy="1828800"/>
            <a:chOff x="3168" y="1872"/>
            <a:chExt cx="2266" cy="1152"/>
          </a:xfrm>
        </p:grpSpPr>
        <p:sp>
          <p:nvSpPr>
            <p:cNvPr id="136201" name="Text Box 13"/>
            <p:cNvSpPr txBox="1">
              <a:spLocks noChangeArrowheads="1"/>
            </p:cNvSpPr>
            <p:nvPr/>
          </p:nvSpPr>
          <p:spPr bwMode="auto">
            <a:xfrm>
              <a:off x="3168" y="1884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chemeClr val="accent2"/>
                  </a:solidFill>
                  <a:latin typeface="Times New Roman" pitchFamily="18" charset="0"/>
                </a:rPr>
                <a:t>输出</a:t>
              </a:r>
            </a:p>
          </p:txBody>
        </p:sp>
        <p:sp>
          <p:nvSpPr>
            <p:cNvPr id="136202" name="Rectangle 14"/>
            <p:cNvSpPr>
              <a:spLocks noChangeArrowheads="1"/>
            </p:cNvSpPr>
            <p:nvPr/>
          </p:nvSpPr>
          <p:spPr bwMode="auto">
            <a:xfrm>
              <a:off x="3658" y="1872"/>
              <a:ext cx="1776" cy="11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85__100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</a:rPr>
                <a:t>70__84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</a:rPr>
                <a:t>60__69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latin typeface="Times New Roman" pitchFamily="18" charset="0"/>
                </a:rPr>
                <a:t>60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latin typeface="Times New Roman" pitchFamily="18" charset="0"/>
                </a:rPr>
                <a:t>error</a:t>
              </a:r>
            </a:p>
          </p:txBody>
        </p:sp>
      </p:grpSp>
      <p:sp>
        <p:nvSpPr>
          <p:cNvPr id="136200" name="Rectangle 1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115888"/>
            <a:ext cx="1104900" cy="228600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2.1.2  switch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2209800" y="5064125"/>
            <a:ext cx="2667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7219" name="Rectangle 6"/>
          <p:cNvSpPr>
            <a:spLocks noChangeArrowheads="1"/>
          </p:cNvSpPr>
          <p:nvPr/>
        </p:nvSpPr>
        <p:spPr bwMode="auto">
          <a:xfrm>
            <a:off x="533400" y="344488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2.1.2  switch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137220" name="Text Box 7"/>
          <p:cNvSpPr txBox="1">
            <a:spLocks noChangeArrowheads="1"/>
          </p:cNvSpPr>
          <p:nvPr/>
        </p:nvSpPr>
        <p:spPr bwMode="auto">
          <a:xfrm>
            <a:off x="533400" y="938213"/>
            <a:ext cx="7620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kumimoji="1"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宋体" pitchFamily="2" charset="-122"/>
              </a:rPr>
              <a:t>2-5 </a:t>
            </a:r>
            <a:r>
              <a:rPr kumimoji="1" lang="zh-CN" altLang="en-US" sz="2000" b="1">
                <a:latin typeface="宋体" pitchFamily="2" charset="-122"/>
              </a:rPr>
              <a:t>根据考试成绩的等级打印出百分制分数段。</a:t>
            </a:r>
          </a:p>
        </p:txBody>
      </p:sp>
      <p:sp>
        <p:nvSpPr>
          <p:cNvPr id="137221" name="Text Box 8"/>
          <p:cNvSpPr txBox="1">
            <a:spLocks noChangeArrowheads="1"/>
          </p:cNvSpPr>
          <p:nvPr/>
        </p:nvSpPr>
        <p:spPr bwMode="auto">
          <a:xfrm>
            <a:off x="685800" y="1490663"/>
            <a:ext cx="5303838" cy="5003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{  char  grade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cout &lt;&lt; " Input grade of score (a_d) : " &lt;&lt; endl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cin &gt;&gt; grade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switch ( grade )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{  case  'a' :  cout &lt;&lt; " 85__100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'b' :  cout &lt;&lt; " 70__84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'c' :  cout &lt;&lt; " 60__69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'd' :  </a:t>
            </a:r>
            <a:r>
              <a:rPr kumimoji="1" lang="en-US" altLang="zh-CN" sz="2000" b="1">
                <a:solidFill>
                  <a:srgbClr val="FFFFFF"/>
                </a:solidFill>
                <a:latin typeface="Times New Roman" pitchFamily="18" charset="0"/>
              </a:rPr>
              <a:t>cout &lt;&lt; " &lt; 60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default  :  cout &lt;&lt; " error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}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}</a:t>
            </a:r>
          </a:p>
        </p:txBody>
      </p:sp>
      <p:grpSp>
        <p:nvGrpSpPr>
          <p:cNvPr id="137222" name="Group 9"/>
          <p:cNvGrpSpPr>
            <a:grpSpLocks/>
          </p:cNvGrpSpPr>
          <p:nvPr/>
        </p:nvGrpSpPr>
        <p:grpSpPr bwMode="auto">
          <a:xfrm>
            <a:off x="5214942" y="1900230"/>
            <a:ext cx="3597275" cy="457200"/>
            <a:chOff x="2966" y="2208"/>
            <a:chExt cx="2266" cy="288"/>
          </a:xfrm>
        </p:grpSpPr>
        <p:sp>
          <p:nvSpPr>
            <p:cNvPr id="137227" name="Text Box 10"/>
            <p:cNvSpPr txBox="1">
              <a:spLocks noChangeArrowheads="1"/>
            </p:cNvSpPr>
            <p:nvPr/>
          </p:nvSpPr>
          <p:spPr bwMode="auto">
            <a:xfrm>
              <a:off x="2966" y="2237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rgbClr val="0033CC"/>
                  </a:solidFill>
                  <a:latin typeface="Times New Roman" pitchFamily="18" charset="0"/>
                </a:rPr>
                <a:t>输入</a:t>
              </a:r>
            </a:p>
          </p:txBody>
        </p:sp>
        <p:sp>
          <p:nvSpPr>
            <p:cNvPr id="137228" name="Rectangle 11"/>
            <p:cNvSpPr>
              <a:spLocks noChangeArrowheads="1"/>
            </p:cNvSpPr>
            <p:nvPr/>
          </p:nvSpPr>
          <p:spPr bwMode="auto">
            <a:xfrm>
              <a:off x="3456" y="2208"/>
              <a:ext cx="1776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a</a:t>
              </a:r>
            </a:p>
          </p:txBody>
        </p:sp>
      </p:grpSp>
      <p:grpSp>
        <p:nvGrpSpPr>
          <p:cNvPr id="137223" name="Group 12"/>
          <p:cNvGrpSpPr>
            <a:grpSpLocks/>
          </p:cNvGrpSpPr>
          <p:nvPr/>
        </p:nvGrpSpPr>
        <p:grpSpPr bwMode="auto">
          <a:xfrm>
            <a:off x="5214942" y="2357430"/>
            <a:ext cx="3597275" cy="1828800"/>
            <a:chOff x="3168" y="1872"/>
            <a:chExt cx="2266" cy="1152"/>
          </a:xfrm>
        </p:grpSpPr>
        <p:sp>
          <p:nvSpPr>
            <p:cNvPr id="137225" name="Text Box 13"/>
            <p:cNvSpPr txBox="1">
              <a:spLocks noChangeArrowheads="1"/>
            </p:cNvSpPr>
            <p:nvPr/>
          </p:nvSpPr>
          <p:spPr bwMode="auto">
            <a:xfrm>
              <a:off x="3168" y="1884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chemeClr val="accent2"/>
                  </a:solidFill>
                  <a:latin typeface="Times New Roman" pitchFamily="18" charset="0"/>
                </a:rPr>
                <a:t>输出</a:t>
              </a:r>
            </a:p>
          </p:txBody>
        </p:sp>
        <p:sp>
          <p:nvSpPr>
            <p:cNvPr id="137226" name="Rectangle 14"/>
            <p:cNvSpPr>
              <a:spLocks noChangeArrowheads="1"/>
            </p:cNvSpPr>
            <p:nvPr/>
          </p:nvSpPr>
          <p:spPr bwMode="auto">
            <a:xfrm>
              <a:off x="3658" y="1872"/>
              <a:ext cx="1776" cy="11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85__100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</a:rPr>
                <a:t>70__84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</a:rPr>
                <a:t>60__69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</a:rPr>
                <a:t>60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latin typeface="Times New Roman" pitchFamily="18" charset="0"/>
                </a:rPr>
                <a:t>error</a:t>
              </a:r>
            </a:p>
          </p:txBody>
        </p:sp>
      </p:grpSp>
      <p:sp>
        <p:nvSpPr>
          <p:cNvPr id="137224" name="Rectangle 1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115888"/>
            <a:ext cx="1104900" cy="228600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2.1.2  switch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2209800" y="5424488"/>
            <a:ext cx="2667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8243" name="Rectangle 6"/>
          <p:cNvSpPr>
            <a:spLocks noChangeArrowheads="1"/>
          </p:cNvSpPr>
          <p:nvPr/>
        </p:nvSpPr>
        <p:spPr bwMode="auto">
          <a:xfrm>
            <a:off x="533400" y="344488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2.1.2  switch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138244" name="Text Box 7"/>
          <p:cNvSpPr txBox="1">
            <a:spLocks noChangeArrowheads="1"/>
          </p:cNvSpPr>
          <p:nvPr/>
        </p:nvSpPr>
        <p:spPr bwMode="auto">
          <a:xfrm>
            <a:off x="533400" y="938213"/>
            <a:ext cx="7620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kumimoji="1"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宋体" pitchFamily="2" charset="-122"/>
              </a:rPr>
              <a:t>2-5 </a:t>
            </a:r>
            <a:r>
              <a:rPr kumimoji="1" lang="zh-CN" altLang="en-US" sz="2000" b="1">
                <a:latin typeface="宋体" pitchFamily="2" charset="-122"/>
              </a:rPr>
              <a:t>根据考试成绩的等级打印出百分制分数段。</a:t>
            </a:r>
          </a:p>
        </p:txBody>
      </p:sp>
      <p:sp>
        <p:nvSpPr>
          <p:cNvPr id="138245" name="Text Box 8"/>
          <p:cNvSpPr txBox="1">
            <a:spLocks noChangeArrowheads="1"/>
          </p:cNvSpPr>
          <p:nvPr/>
        </p:nvSpPr>
        <p:spPr bwMode="auto">
          <a:xfrm>
            <a:off x="685800" y="1490663"/>
            <a:ext cx="5303838" cy="5003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{  char  grade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cout &lt;&lt; " Input grade of score (a_d) : " &lt;&lt; endl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cin &gt;&gt; grade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switch ( grade )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{  case  'a' :  cout &lt;&lt; " 85__100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'b' :  cout &lt;&lt; " 70__84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'c' :  cout &lt;&lt; " 60__69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'd' :  cout &lt;&lt; " &lt; 60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default  :  </a:t>
            </a:r>
            <a:r>
              <a:rPr kumimoji="1" lang="en-US" altLang="zh-CN" sz="2000" b="1">
                <a:solidFill>
                  <a:srgbClr val="FFFFFF"/>
                </a:solidFill>
                <a:latin typeface="Times New Roman" pitchFamily="18" charset="0"/>
              </a:rPr>
              <a:t>cout &lt;&lt; " error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}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}</a:t>
            </a:r>
          </a:p>
        </p:txBody>
      </p:sp>
      <p:grpSp>
        <p:nvGrpSpPr>
          <p:cNvPr id="138246" name="Group 9"/>
          <p:cNvGrpSpPr>
            <a:grpSpLocks/>
          </p:cNvGrpSpPr>
          <p:nvPr/>
        </p:nvGrpSpPr>
        <p:grpSpPr bwMode="auto">
          <a:xfrm>
            <a:off x="5143504" y="1828792"/>
            <a:ext cx="3597275" cy="457200"/>
            <a:chOff x="2966" y="2208"/>
            <a:chExt cx="2266" cy="288"/>
          </a:xfrm>
        </p:grpSpPr>
        <p:sp>
          <p:nvSpPr>
            <p:cNvPr id="138251" name="Text Box 10"/>
            <p:cNvSpPr txBox="1">
              <a:spLocks noChangeArrowheads="1"/>
            </p:cNvSpPr>
            <p:nvPr/>
          </p:nvSpPr>
          <p:spPr bwMode="auto">
            <a:xfrm>
              <a:off x="2966" y="2237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rgbClr val="0033CC"/>
                  </a:solidFill>
                  <a:latin typeface="Times New Roman" pitchFamily="18" charset="0"/>
                </a:rPr>
                <a:t>输入</a:t>
              </a:r>
            </a:p>
          </p:txBody>
        </p:sp>
        <p:sp>
          <p:nvSpPr>
            <p:cNvPr id="138252" name="Rectangle 11"/>
            <p:cNvSpPr>
              <a:spLocks noChangeArrowheads="1"/>
            </p:cNvSpPr>
            <p:nvPr/>
          </p:nvSpPr>
          <p:spPr bwMode="auto">
            <a:xfrm>
              <a:off x="3456" y="2208"/>
              <a:ext cx="1776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a</a:t>
              </a:r>
            </a:p>
          </p:txBody>
        </p:sp>
      </p:grpSp>
      <p:grpSp>
        <p:nvGrpSpPr>
          <p:cNvPr id="138247" name="Group 12"/>
          <p:cNvGrpSpPr>
            <a:grpSpLocks/>
          </p:cNvGrpSpPr>
          <p:nvPr/>
        </p:nvGrpSpPr>
        <p:grpSpPr bwMode="auto">
          <a:xfrm>
            <a:off x="5143504" y="2285992"/>
            <a:ext cx="3597275" cy="1828800"/>
            <a:chOff x="3168" y="1872"/>
            <a:chExt cx="2266" cy="1152"/>
          </a:xfrm>
        </p:grpSpPr>
        <p:sp>
          <p:nvSpPr>
            <p:cNvPr id="138249" name="Text Box 13"/>
            <p:cNvSpPr txBox="1">
              <a:spLocks noChangeArrowheads="1"/>
            </p:cNvSpPr>
            <p:nvPr/>
          </p:nvSpPr>
          <p:spPr bwMode="auto">
            <a:xfrm>
              <a:off x="3168" y="1884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chemeClr val="accent2"/>
                  </a:solidFill>
                  <a:latin typeface="Times New Roman" pitchFamily="18" charset="0"/>
                </a:rPr>
                <a:t>输出</a:t>
              </a:r>
            </a:p>
          </p:txBody>
        </p:sp>
        <p:sp>
          <p:nvSpPr>
            <p:cNvPr id="138250" name="Rectangle 14"/>
            <p:cNvSpPr>
              <a:spLocks noChangeArrowheads="1"/>
            </p:cNvSpPr>
            <p:nvPr/>
          </p:nvSpPr>
          <p:spPr bwMode="auto">
            <a:xfrm>
              <a:off x="3658" y="1872"/>
              <a:ext cx="1776" cy="11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85__100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</a:rPr>
                <a:t>70__84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</a:rPr>
                <a:t>60__69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</a:rPr>
                <a:t>60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latin typeface="Times New Roman" pitchFamily="18" charset="0"/>
                </a:rPr>
                <a:t>error</a:t>
              </a:r>
            </a:p>
          </p:txBody>
        </p:sp>
      </p:grpSp>
      <p:sp>
        <p:nvSpPr>
          <p:cNvPr id="138248" name="Rectangle 1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115888"/>
            <a:ext cx="1104900" cy="228600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2.1.2  switch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2209800" y="5424488"/>
            <a:ext cx="2667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9267" name="Rectangle 6"/>
          <p:cNvSpPr>
            <a:spLocks noChangeArrowheads="1"/>
          </p:cNvSpPr>
          <p:nvPr/>
        </p:nvSpPr>
        <p:spPr bwMode="auto">
          <a:xfrm>
            <a:off x="533400" y="344488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2.1.2  switch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139268" name="Text Box 7"/>
          <p:cNvSpPr txBox="1">
            <a:spLocks noChangeArrowheads="1"/>
          </p:cNvSpPr>
          <p:nvPr/>
        </p:nvSpPr>
        <p:spPr bwMode="auto">
          <a:xfrm>
            <a:off x="533400" y="938213"/>
            <a:ext cx="7620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kumimoji="1"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宋体" pitchFamily="2" charset="-122"/>
              </a:rPr>
              <a:t>2-5 </a:t>
            </a:r>
            <a:r>
              <a:rPr kumimoji="1" lang="zh-CN" altLang="en-US" sz="2000" b="1">
                <a:latin typeface="宋体" pitchFamily="2" charset="-122"/>
              </a:rPr>
              <a:t>根据考试成绩的等级打印出百分制分数段。</a:t>
            </a:r>
          </a:p>
        </p:txBody>
      </p:sp>
      <p:sp>
        <p:nvSpPr>
          <p:cNvPr id="139269" name="Text Box 8"/>
          <p:cNvSpPr txBox="1">
            <a:spLocks noChangeArrowheads="1"/>
          </p:cNvSpPr>
          <p:nvPr/>
        </p:nvSpPr>
        <p:spPr bwMode="auto">
          <a:xfrm>
            <a:off x="685800" y="1490663"/>
            <a:ext cx="5303838" cy="5003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{  char  grade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cout &lt;&lt; " Input grade of score (a_d) : " &lt;&lt; endl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cin &gt;&gt; grade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switch ( grade )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{  case  'a' :  cout &lt;&lt; " 85__100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'b' :  cout &lt;&lt; " 70__84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'c' :  cout &lt;&lt; " 60__69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'd' :  cout &lt;&lt; " &lt; 60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default  :  </a:t>
            </a:r>
            <a:r>
              <a:rPr kumimoji="1" lang="en-US" altLang="zh-CN" sz="2000" b="1">
                <a:solidFill>
                  <a:srgbClr val="FFFFFF"/>
                </a:solidFill>
                <a:latin typeface="Times New Roman" pitchFamily="18" charset="0"/>
              </a:rPr>
              <a:t>cout &lt;&lt; " error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}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}</a:t>
            </a:r>
          </a:p>
        </p:txBody>
      </p:sp>
      <p:grpSp>
        <p:nvGrpSpPr>
          <p:cNvPr id="139270" name="Group 9"/>
          <p:cNvGrpSpPr>
            <a:grpSpLocks/>
          </p:cNvGrpSpPr>
          <p:nvPr/>
        </p:nvGrpSpPr>
        <p:grpSpPr bwMode="auto">
          <a:xfrm>
            <a:off x="5286380" y="1971668"/>
            <a:ext cx="3597275" cy="457200"/>
            <a:chOff x="2966" y="2208"/>
            <a:chExt cx="2266" cy="288"/>
          </a:xfrm>
        </p:grpSpPr>
        <p:sp>
          <p:nvSpPr>
            <p:cNvPr id="139275" name="Text Box 10"/>
            <p:cNvSpPr txBox="1">
              <a:spLocks noChangeArrowheads="1"/>
            </p:cNvSpPr>
            <p:nvPr/>
          </p:nvSpPr>
          <p:spPr bwMode="auto">
            <a:xfrm>
              <a:off x="2966" y="2237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rgbClr val="0033CC"/>
                  </a:solidFill>
                  <a:latin typeface="Times New Roman" pitchFamily="18" charset="0"/>
                </a:rPr>
                <a:t>输入</a:t>
              </a:r>
            </a:p>
          </p:txBody>
        </p:sp>
        <p:sp>
          <p:nvSpPr>
            <p:cNvPr id="139276" name="Rectangle 11"/>
            <p:cNvSpPr>
              <a:spLocks noChangeArrowheads="1"/>
            </p:cNvSpPr>
            <p:nvPr/>
          </p:nvSpPr>
          <p:spPr bwMode="auto">
            <a:xfrm>
              <a:off x="3456" y="2208"/>
              <a:ext cx="1776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a</a:t>
              </a:r>
            </a:p>
          </p:txBody>
        </p:sp>
      </p:grpSp>
      <p:grpSp>
        <p:nvGrpSpPr>
          <p:cNvPr id="139271" name="Group 12"/>
          <p:cNvGrpSpPr>
            <a:grpSpLocks/>
          </p:cNvGrpSpPr>
          <p:nvPr/>
        </p:nvGrpSpPr>
        <p:grpSpPr bwMode="auto">
          <a:xfrm>
            <a:off x="5286380" y="2428868"/>
            <a:ext cx="3597275" cy="1828800"/>
            <a:chOff x="3168" y="1872"/>
            <a:chExt cx="2266" cy="1152"/>
          </a:xfrm>
        </p:grpSpPr>
        <p:sp>
          <p:nvSpPr>
            <p:cNvPr id="139273" name="Text Box 13"/>
            <p:cNvSpPr txBox="1">
              <a:spLocks noChangeArrowheads="1"/>
            </p:cNvSpPr>
            <p:nvPr/>
          </p:nvSpPr>
          <p:spPr bwMode="auto">
            <a:xfrm>
              <a:off x="3168" y="1884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chemeClr val="accent2"/>
                  </a:solidFill>
                  <a:latin typeface="Times New Roman" pitchFamily="18" charset="0"/>
                </a:rPr>
                <a:t>输出</a:t>
              </a:r>
            </a:p>
          </p:txBody>
        </p:sp>
        <p:sp>
          <p:nvSpPr>
            <p:cNvPr id="139274" name="Rectangle 14"/>
            <p:cNvSpPr>
              <a:spLocks noChangeArrowheads="1"/>
            </p:cNvSpPr>
            <p:nvPr/>
          </p:nvSpPr>
          <p:spPr bwMode="auto">
            <a:xfrm>
              <a:off x="3658" y="1872"/>
              <a:ext cx="1776" cy="11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85__100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</a:rPr>
                <a:t>70__84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</a:rPr>
                <a:t>60__69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</a:rPr>
                <a:t>60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</a:rPr>
                <a:t>error</a:t>
              </a:r>
            </a:p>
          </p:txBody>
        </p:sp>
      </p:grpSp>
      <p:sp>
        <p:nvSpPr>
          <p:cNvPr id="139272" name="Rectangle 1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115888"/>
            <a:ext cx="1104900" cy="228600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2.1.2  switch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6"/>
          <p:cNvSpPr>
            <a:spLocks noChangeArrowheads="1"/>
          </p:cNvSpPr>
          <p:nvPr/>
        </p:nvSpPr>
        <p:spPr bwMode="auto">
          <a:xfrm>
            <a:off x="533400" y="344488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2.1.2  switch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140291" name="Text Box 7"/>
          <p:cNvSpPr txBox="1">
            <a:spLocks noChangeArrowheads="1"/>
          </p:cNvSpPr>
          <p:nvPr/>
        </p:nvSpPr>
        <p:spPr bwMode="auto">
          <a:xfrm>
            <a:off x="533400" y="938213"/>
            <a:ext cx="7620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kumimoji="1"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宋体" pitchFamily="2" charset="-122"/>
              </a:rPr>
              <a:t>2-5 </a:t>
            </a:r>
            <a:r>
              <a:rPr kumimoji="1" lang="zh-CN" altLang="en-US" sz="2000" b="1">
                <a:latin typeface="宋体" pitchFamily="2" charset="-122"/>
              </a:rPr>
              <a:t>根据考试成绩的等级打印出百分制分数段。</a:t>
            </a:r>
          </a:p>
        </p:txBody>
      </p:sp>
      <p:sp>
        <p:nvSpPr>
          <p:cNvPr id="140292" name="Text Box 8"/>
          <p:cNvSpPr txBox="1">
            <a:spLocks noChangeArrowheads="1"/>
          </p:cNvSpPr>
          <p:nvPr/>
        </p:nvSpPr>
        <p:spPr bwMode="auto">
          <a:xfrm>
            <a:off x="685800" y="1490663"/>
            <a:ext cx="5303838" cy="5003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{  char  grade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cout &lt;&lt; " Input grade of score (a_d) : " &lt;&lt; endl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cin &gt;&gt; grade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switch ( grade )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{  case  'a' :  cout &lt;&lt; " 85__100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'b' :  cout &lt;&lt; " 70__84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'c' :  cout &lt;&lt; " 60__69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'd' :  cout &lt;&lt; " &lt; 60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default  :  cout &lt;&lt; " error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}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}</a:t>
            </a:r>
          </a:p>
        </p:txBody>
      </p:sp>
      <p:grpSp>
        <p:nvGrpSpPr>
          <p:cNvPr id="140293" name="Group 9"/>
          <p:cNvGrpSpPr>
            <a:grpSpLocks/>
          </p:cNvGrpSpPr>
          <p:nvPr/>
        </p:nvGrpSpPr>
        <p:grpSpPr bwMode="auto">
          <a:xfrm>
            <a:off x="5286380" y="1971668"/>
            <a:ext cx="3597275" cy="457200"/>
            <a:chOff x="2966" y="2208"/>
            <a:chExt cx="2266" cy="288"/>
          </a:xfrm>
        </p:grpSpPr>
        <p:sp>
          <p:nvSpPr>
            <p:cNvPr id="140301" name="Text Box 10"/>
            <p:cNvSpPr txBox="1">
              <a:spLocks noChangeArrowheads="1"/>
            </p:cNvSpPr>
            <p:nvPr/>
          </p:nvSpPr>
          <p:spPr bwMode="auto">
            <a:xfrm>
              <a:off x="2966" y="2237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rgbClr val="0033CC"/>
                  </a:solidFill>
                  <a:latin typeface="Times New Roman" pitchFamily="18" charset="0"/>
                </a:rPr>
                <a:t>输入</a:t>
              </a:r>
            </a:p>
          </p:txBody>
        </p:sp>
        <p:sp>
          <p:nvSpPr>
            <p:cNvPr id="140302" name="Rectangle 11"/>
            <p:cNvSpPr>
              <a:spLocks noChangeArrowheads="1"/>
            </p:cNvSpPr>
            <p:nvPr/>
          </p:nvSpPr>
          <p:spPr bwMode="auto">
            <a:xfrm>
              <a:off x="3456" y="2208"/>
              <a:ext cx="1776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a</a:t>
              </a:r>
            </a:p>
          </p:txBody>
        </p:sp>
      </p:grpSp>
      <p:grpSp>
        <p:nvGrpSpPr>
          <p:cNvPr id="140294" name="Group 12"/>
          <p:cNvGrpSpPr>
            <a:grpSpLocks/>
          </p:cNvGrpSpPr>
          <p:nvPr/>
        </p:nvGrpSpPr>
        <p:grpSpPr bwMode="auto">
          <a:xfrm>
            <a:off x="5286380" y="2428868"/>
            <a:ext cx="3597275" cy="1828800"/>
            <a:chOff x="3168" y="1872"/>
            <a:chExt cx="2266" cy="1152"/>
          </a:xfrm>
        </p:grpSpPr>
        <p:sp>
          <p:nvSpPr>
            <p:cNvPr id="140299" name="Text Box 13"/>
            <p:cNvSpPr txBox="1">
              <a:spLocks noChangeArrowheads="1"/>
            </p:cNvSpPr>
            <p:nvPr/>
          </p:nvSpPr>
          <p:spPr bwMode="auto">
            <a:xfrm>
              <a:off x="3168" y="1884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chemeClr val="accent2"/>
                  </a:solidFill>
                  <a:latin typeface="Times New Roman" pitchFamily="18" charset="0"/>
                </a:rPr>
                <a:t>输出</a:t>
              </a:r>
            </a:p>
          </p:txBody>
        </p:sp>
        <p:sp>
          <p:nvSpPr>
            <p:cNvPr id="140300" name="Rectangle 14"/>
            <p:cNvSpPr>
              <a:spLocks noChangeArrowheads="1"/>
            </p:cNvSpPr>
            <p:nvPr/>
          </p:nvSpPr>
          <p:spPr bwMode="auto">
            <a:xfrm>
              <a:off x="3658" y="1872"/>
              <a:ext cx="1776" cy="11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85__100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</a:rPr>
                <a:t>70__84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</a:rPr>
                <a:t>60__69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</a:rPr>
                <a:t>60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</a:rPr>
                <a:t>error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5286380" y="4257668"/>
            <a:ext cx="3597275" cy="457200"/>
            <a:chOff x="2966" y="2208"/>
            <a:chExt cx="2266" cy="288"/>
          </a:xfrm>
        </p:grpSpPr>
        <p:sp>
          <p:nvSpPr>
            <p:cNvPr id="140297" name="Text Box 16"/>
            <p:cNvSpPr txBox="1">
              <a:spLocks noChangeArrowheads="1"/>
            </p:cNvSpPr>
            <p:nvPr/>
          </p:nvSpPr>
          <p:spPr bwMode="auto">
            <a:xfrm>
              <a:off x="2966" y="2237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rgbClr val="0033CC"/>
                  </a:solidFill>
                  <a:latin typeface="Times New Roman" pitchFamily="18" charset="0"/>
                </a:rPr>
                <a:t>输入</a:t>
              </a:r>
            </a:p>
          </p:txBody>
        </p:sp>
        <p:sp>
          <p:nvSpPr>
            <p:cNvPr id="140298" name="Rectangle 17"/>
            <p:cNvSpPr>
              <a:spLocks noChangeArrowheads="1"/>
            </p:cNvSpPr>
            <p:nvPr/>
          </p:nvSpPr>
          <p:spPr bwMode="auto">
            <a:xfrm>
              <a:off x="3456" y="2208"/>
              <a:ext cx="1776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d</a:t>
              </a:r>
            </a:p>
          </p:txBody>
        </p:sp>
      </p:grpSp>
      <p:sp>
        <p:nvSpPr>
          <p:cNvPr id="140296" name="Rectangle 2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115888"/>
            <a:ext cx="1104900" cy="228600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2.1.2  switch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17"/>
          <p:cNvSpPr>
            <a:spLocks noChangeArrowheads="1"/>
          </p:cNvSpPr>
          <p:nvPr/>
        </p:nvSpPr>
        <p:spPr bwMode="auto">
          <a:xfrm>
            <a:off x="2209800" y="5064125"/>
            <a:ext cx="2667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1315" name="Rectangle 5"/>
          <p:cNvSpPr>
            <a:spLocks noChangeArrowheads="1"/>
          </p:cNvSpPr>
          <p:nvPr/>
        </p:nvSpPr>
        <p:spPr bwMode="auto">
          <a:xfrm>
            <a:off x="533400" y="344488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2.1.2  switch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141316" name="Text Box 6"/>
          <p:cNvSpPr txBox="1">
            <a:spLocks noChangeArrowheads="1"/>
          </p:cNvSpPr>
          <p:nvPr/>
        </p:nvSpPr>
        <p:spPr bwMode="auto">
          <a:xfrm>
            <a:off x="533400" y="938213"/>
            <a:ext cx="7620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kumimoji="1"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宋体" pitchFamily="2" charset="-122"/>
              </a:rPr>
              <a:t>2-5 </a:t>
            </a:r>
            <a:r>
              <a:rPr kumimoji="1" lang="zh-CN" altLang="en-US" sz="2000" b="1">
                <a:latin typeface="宋体" pitchFamily="2" charset="-122"/>
              </a:rPr>
              <a:t>根据考试成绩的等级打印出百分制分数段。</a:t>
            </a:r>
          </a:p>
        </p:txBody>
      </p:sp>
      <p:sp>
        <p:nvSpPr>
          <p:cNvPr id="141317" name="Text Box 7"/>
          <p:cNvSpPr txBox="1">
            <a:spLocks noChangeArrowheads="1"/>
          </p:cNvSpPr>
          <p:nvPr/>
        </p:nvSpPr>
        <p:spPr bwMode="auto">
          <a:xfrm>
            <a:off x="685800" y="1490663"/>
            <a:ext cx="5303838" cy="5003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{  char  grade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cout &lt;&lt; " Input grade of score (a_d) : " &lt;&lt; endl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cin &gt;&gt; grade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switch ( grade )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{  case  'a' :  cout &lt;&lt; " 85__100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'b' :  cout &lt;&lt; " 70__84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'c' :  cout &lt;&lt; " 60__69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'd' :  </a:t>
            </a:r>
            <a:r>
              <a:rPr kumimoji="1" lang="en-US" altLang="zh-CN" sz="2000" b="1">
                <a:solidFill>
                  <a:srgbClr val="FFFFFF"/>
                </a:solidFill>
                <a:latin typeface="Times New Roman" pitchFamily="18" charset="0"/>
              </a:rPr>
              <a:t>cout &lt;&lt; " &lt; 60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default  :  cout &lt;&lt; " error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}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}</a:t>
            </a:r>
          </a:p>
        </p:txBody>
      </p:sp>
      <p:grpSp>
        <p:nvGrpSpPr>
          <p:cNvPr id="141318" name="Group 8"/>
          <p:cNvGrpSpPr>
            <a:grpSpLocks/>
          </p:cNvGrpSpPr>
          <p:nvPr/>
        </p:nvGrpSpPr>
        <p:grpSpPr bwMode="auto">
          <a:xfrm>
            <a:off x="5357818" y="1757354"/>
            <a:ext cx="3597275" cy="457200"/>
            <a:chOff x="2966" y="2208"/>
            <a:chExt cx="2266" cy="288"/>
          </a:xfrm>
        </p:grpSpPr>
        <p:sp>
          <p:nvSpPr>
            <p:cNvPr id="141329" name="Text Box 9"/>
            <p:cNvSpPr txBox="1">
              <a:spLocks noChangeArrowheads="1"/>
            </p:cNvSpPr>
            <p:nvPr/>
          </p:nvSpPr>
          <p:spPr bwMode="auto">
            <a:xfrm>
              <a:off x="2966" y="2237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rgbClr val="0033CC"/>
                  </a:solidFill>
                  <a:latin typeface="Times New Roman" pitchFamily="18" charset="0"/>
                </a:rPr>
                <a:t>输入</a:t>
              </a:r>
            </a:p>
          </p:txBody>
        </p:sp>
        <p:sp>
          <p:nvSpPr>
            <p:cNvPr id="141330" name="Rectangle 10"/>
            <p:cNvSpPr>
              <a:spLocks noChangeArrowheads="1"/>
            </p:cNvSpPr>
            <p:nvPr/>
          </p:nvSpPr>
          <p:spPr bwMode="auto">
            <a:xfrm>
              <a:off x="3456" y="2208"/>
              <a:ext cx="1776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a</a:t>
              </a:r>
            </a:p>
          </p:txBody>
        </p:sp>
      </p:grpSp>
      <p:grpSp>
        <p:nvGrpSpPr>
          <p:cNvPr id="141319" name="Group 11"/>
          <p:cNvGrpSpPr>
            <a:grpSpLocks/>
          </p:cNvGrpSpPr>
          <p:nvPr/>
        </p:nvGrpSpPr>
        <p:grpSpPr bwMode="auto">
          <a:xfrm>
            <a:off x="5357818" y="2214554"/>
            <a:ext cx="3597275" cy="1828800"/>
            <a:chOff x="3168" y="1872"/>
            <a:chExt cx="2266" cy="1152"/>
          </a:xfrm>
        </p:grpSpPr>
        <p:sp>
          <p:nvSpPr>
            <p:cNvPr id="141327" name="Text Box 12"/>
            <p:cNvSpPr txBox="1">
              <a:spLocks noChangeArrowheads="1"/>
            </p:cNvSpPr>
            <p:nvPr/>
          </p:nvSpPr>
          <p:spPr bwMode="auto">
            <a:xfrm>
              <a:off x="3168" y="1884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chemeClr val="accent2"/>
                  </a:solidFill>
                  <a:latin typeface="Times New Roman" pitchFamily="18" charset="0"/>
                </a:rPr>
                <a:t>输出</a:t>
              </a:r>
            </a:p>
          </p:txBody>
        </p:sp>
        <p:sp>
          <p:nvSpPr>
            <p:cNvPr id="141328" name="Rectangle 13"/>
            <p:cNvSpPr>
              <a:spLocks noChangeArrowheads="1"/>
            </p:cNvSpPr>
            <p:nvPr/>
          </p:nvSpPr>
          <p:spPr bwMode="auto">
            <a:xfrm>
              <a:off x="3658" y="1872"/>
              <a:ext cx="1776" cy="11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85__100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</a:rPr>
                <a:t>70__84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</a:rPr>
                <a:t>60__69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</a:rPr>
                <a:t>60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</a:rPr>
                <a:t>error</a:t>
              </a:r>
            </a:p>
          </p:txBody>
        </p:sp>
      </p:grpSp>
      <p:grpSp>
        <p:nvGrpSpPr>
          <p:cNvPr id="141320" name="Group 14"/>
          <p:cNvGrpSpPr>
            <a:grpSpLocks/>
          </p:cNvGrpSpPr>
          <p:nvPr/>
        </p:nvGrpSpPr>
        <p:grpSpPr bwMode="auto">
          <a:xfrm>
            <a:off x="5029200" y="4687888"/>
            <a:ext cx="3597275" cy="457200"/>
            <a:chOff x="2966" y="2208"/>
            <a:chExt cx="2266" cy="288"/>
          </a:xfrm>
        </p:grpSpPr>
        <p:sp>
          <p:nvSpPr>
            <p:cNvPr id="141325" name="Text Box 15"/>
            <p:cNvSpPr txBox="1">
              <a:spLocks noChangeArrowheads="1"/>
            </p:cNvSpPr>
            <p:nvPr/>
          </p:nvSpPr>
          <p:spPr bwMode="auto">
            <a:xfrm>
              <a:off x="2966" y="2237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rgbClr val="0033CC"/>
                  </a:solidFill>
                  <a:latin typeface="Times New Roman" pitchFamily="18" charset="0"/>
                </a:rPr>
                <a:t>输入</a:t>
              </a:r>
            </a:p>
          </p:txBody>
        </p:sp>
        <p:sp>
          <p:nvSpPr>
            <p:cNvPr id="141326" name="Rectangle 16"/>
            <p:cNvSpPr>
              <a:spLocks noChangeArrowheads="1"/>
            </p:cNvSpPr>
            <p:nvPr/>
          </p:nvSpPr>
          <p:spPr bwMode="auto">
            <a:xfrm>
              <a:off x="3456" y="2208"/>
              <a:ext cx="1776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d</a:t>
              </a: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5357818" y="4424354"/>
            <a:ext cx="3597275" cy="914400"/>
            <a:chOff x="3168" y="3024"/>
            <a:chExt cx="2266" cy="576"/>
          </a:xfrm>
        </p:grpSpPr>
        <p:sp>
          <p:nvSpPr>
            <p:cNvPr id="141323" name="Text Box 19"/>
            <p:cNvSpPr txBox="1">
              <a:spLocks noChangeArrowheads="1"/>
            </p:cNvSpPr>
            <p:nvPr/>
          </p:nvSpPr>
          <p:spPr bwMode="auto">
            <a:xfrm>
              <a:off x="3168" y="3024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chemeClr val="accent2"/>
                  </a:solidFill>
                  <a:latin typeface="Times New Roman" pitchFamily="18" charset="0"/>
                </a:rPr>
                <a:t>输出</a:t>
              </a:r>
            </a:p>
          </p:txBody>
        </p:sp>
        <p:sp>
          <p:nvSpPr>
            <p:cNvPr id="141324" name="Rectangle 20"/>
            <p:cNvSpPr>
              <a:spLocks noChangeArrowheads="1"/>
            </p:cNvSpPr>
            <p:nvPr/>
          </p:nvSpPr>
          <p:spPr bwMode="auto">
            <a:xfrm>
              <a:off x="3658" y="3024"/>
              <a:ext cx="1776" cy="5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60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latin typeface="Times New Roman" pitchFamily="18" charset="0"/>
                </a:rPr>
                <a:t>error</a:t>
              </a:r>
            </a:p>
          </p:txBody>
        </p:sp>
      </p:grpSp>
      <p:sp>
        <p:nvSpPr>
          <p:cNvPr id="141322" name="Rectangle 2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115888"/>
            <a:ext cx="1104900" cy="228600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2.1.2  switch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2209800" y="5424488"/>
            <a:ext cx="2667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2339" name="Rectangle 6"/>
          <p:cNvSpPr>
            <a:spLocks noChangeArrowheads="1"/>
          </p:cNvSpPr>
          <p:nvPr/>
        </p:nvSpPr>
        <p:spPr bwMode="auto">
          <a:xfrm>
            <a:off x="533400" y="344488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2.1.2  switch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142340" name="Text Box 7"/>
          <p:cNvSpPr txBox="1">
            <a:spLocks noChangeArrowheads="1"/>
          </p:cNvSpPr>
          <p:nvPr/>
        </p:nvSpPr>
        <p:spPr bwMode="auto">
          <a:xfrm>
            <a:off x="533400" y="938213"/>
            <a:ext cx="7620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kumimoji="1"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宋体" pitchFamily="2" charset="-122"/>
              </a:rPr>
              <a:t>2-5 </a:t>
            </a:r>
            <a:r>
              <a:rPr kumimoji="1" lang="zh-CN" altLang="en-US" sz="2000" b="1">
                <a:latin typeface="宋体" pitchFamily="2" charset="-122"/>
              </a:rPr>
              <a:t>根据考试成绩的等级打印出百分制分数段。</a:t>
            </a:r>
          </a:p>
        </p:txBody>
      </p:sp>
      <p:sp>
        <p:nvSpPr>
          <p:cNvPr id="142341" name="Text Box 8"/>
          <p:cNvSpPr txBox="1">
            <a:spLocks noChangeArrowheads="1"/>
          </p:cNvSpPr>
          <p:nvPr/>
        </p:nvSpPr>
        <p:spPr bwMode="auto">
          <a:xfrm>
            <a:off x="685800" y="1490663"/>
            <a:ext cx="5303838" cy="5003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{  char  grade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cout &lt;&lt; " Input grade of score (a_d) : " &lt;&lt; endl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cin &gt;&gt; grade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switch ( grade )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{  case  'a' :  cout &lt;&lt; " 85__100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'b' :  cout &lt;&lt; " 70__84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'c' :  cout &lt;&lt; " 60__69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'd' :  cout &lt;&lt; " &lt; 60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default  :  </a:t>
            </a:r>
            <a:r>
              <a:rPr kumimoji="1" lang="en-US" altLang="zh-CN" sz="2000" b="1">
                <a:solidFill>
                  <a:srgbClr val="FFFFFF"/>
                </a:solidFill>
                <a:latin typeface="Times New Roman" pitchFamily="18" charset="0"/>
              </a:rPr>
              <a:t>cout &lt;&lt; " error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}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}</a:t>
            </a:r>
          </a:p>
        </p:txBody>
      </p:sp>
      <p:grpSp>
        <p:nvGrpSpPr>
          <p:cNvPr id="142342" name="Group 9"/>
          <p:cNvGrpSpPr>
            <a:grpSpLocks/>
          </p:cNvGrpSpPr>
          <p:nvPr/>
        </p:nvGrpSpPr>
        <p:grpSpPr bwMode="auto">
          <a:xfrm>
            <a:off x="5214942" y="1757354"/>
            <a:ext cx="3597275" cy="457200"/>
            <a:chOff x="2966" y="2208"/>
            <a:chExt cx="2266" cy="288"/>
          </a:xfrm>
        </p:grpSpPr>
        <p:sp>
          <p:nvSpPr>
            <p:cNvPr id="142353" name="Text Box 10"/>
            <p:cNvSpPr txBox="1">
              <a:spLocks noChangeArrowheads="1"/>
            </p:cNvSpPr>
            <p:nvPr/>
          </p:nvSpPr>
          <p:spPr bwMode="auto">
            <a:xfrm>
              <a:off x="2966" y="2237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rgbClr val="0033CC"/>
                  </a:solidFill>
                  <a:latin typeface="Times New Roman" pitchFamily="18" charset="0"/>
                </a:rPr>
                <a:t>输入</a:t>
              </a:r>
            </a:p>
          </p:txBody>
        </p:sp>
        <p:sp>
          <p:nvSpPr>
            <p:cNvPr id="142354" name="Rectangle 11"/>
            <p:cNvSpPr>
              <a:spLocks noChangeArrowheads="1"/>
            </p:cNvSpPr>
            <p:nvPr/>
          </p:nvSpPr>
          <p:spPr bwMode="auto">
            <a:xfrm>
              <a:off x="3456" y="2208"/>
              <a:ext cx="1776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a</a:t>
              </a:r>
            </a:p>
          </p:txBody>
        </p:sp>
      </p:grpSp>
      <p:grpSp>
        <p:nvGrpSpPr>
          <p:cNvPr id="142343" name="Group 12"/>
          <p:cNvGrpSpPr>
            <a:grpSpLocks/>
          </p:cNvGrpSpPr>
          <p:nvPr/>
        </p:nvGrpSpPr>
        <p:grpSpPr bwMode="auto">
          <a:xfrm>
            <a:off x="5214942" y="2214554"/>
            <a:ext cx="3597275" cy="1828800"/>
            <a:chOff x="3168" y="1872"/>
            <a:chExt cx="2266" cy="1152"/>
          </a:xfrm>
        </p:grpSpPr>
        <p:sp>
          <p:nvSpPr>
            <p:cNvPr id="142351" name="Text Box 13"/>
            <p:cNvSpPr txBox="1">
              <a:spLocks noChangeArrowheads="1"/>
            </p:cNvSpPr>
            <p:nvPr/>
          </p:nvSpPr>
          <p:spPr bwMode="auto">
            <a:xfrm>
              <a:off x="3168" y="1884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chemeClr val="accent2"/>
                  </a:solidFill>
                  <a:latin typeface="Times New Roman" pitchFamily="18" charset="0"/>
                </a:rPr>
                <a:t>输出</a:t>
              </a:r>
            </a:p>
          </p:txBody>
        </p:sp>
        <p:sp>
          <p:nvSpPr>
            <p:cNvPr id="142352" name="Rectangle 14"/>
            <p:cNvSpPr>
              <a:spLocks noChangeArrowheads="1"/>
            </p:cNvSpPr>
            <p:nvPr/>
          </p:nvSpPr>
          <p:spPr bwMode="auto">
            <a:xfrm>
              <a:off x="3658" y="1872"/>
              <a:ext cx="1776" cy="11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85__100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</a:rPr>
                <a:t>70__84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</a:rPr>
                <a:t>60__69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</a:rPr>
                <a:t>60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</a:rPr>
                <a:t>error</a:t>
              </a:r>
            </a:p>
          </p:txBody>
        </p:sp>
      </p:grpSp>
      <p:grpSp>
        <p:nvGrpSpPr>
          <p:cNvPr id="142344" name="Group 15"/>
          <p:cNvGrpSpPr>
            <a:grpSpLocks/>
          </p:cNvGrpSpPr>
          <p:nvPr/>
        </p:nvGrpSpPr>
        <p:grpSpPr bwMode="auto">
          <a:xfrm>
            <a:off x="5029200" y="4687888"/>
            <a:ext cx="3597275" cy="457200"/>
            <a:chOff x="2966" y="2208"/>
            <a:chExt cx="2266" cy="288"/>
          </a:xfrm>
        </p:grpSpPr>
        <p:sp>
          <p:nvSpPr>
            <p:cNvPr id="142349" name="Text Box 16"/>
            <p:cNvSpPr txBox="1">
              <a:spLocks noChangeArrowheads="1"/>
            </p:cNvSpPr>
            <p:nvPr/>
          </p:nvSpPr>
          <p:spPr bwMode="auto">
            <a:xfrm>
              <a:off x="2966" y="2237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rgbClr val="0033CC"/>
                  </a:solidFill>
                  <a:latin typeface="Times New Roman" pitchFamily="18" charset="0"/>
                </a:rPr>
                <a:t>输入</a:t>
              </a:r>
            </a:p>
          </p:txBody>
        </p:sp>
        <p:sp>
          <p:nvSpPr>
            <p:cNvPr id="142350" name="Rectangle 17"/>
            <p:cNvSpPr>
              <a:spLocks noChangeArrowheads="1"/>
            </p:cNvSpPr>
            <p:nvPr/>
          </p:nvSpPr>
          <p:spPr bwMode="auto">
            <a:xfrm>
              <a:off x="3456" y="2208"/>
              <a:ext cx="1776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d</a:t>
              </a:r>
            </a:p>
          </p:txBody>
        </p:sp>
      </p:grpSp>
      <p:grpSp>
        <p:nvGrpSpPr>
          <p:cNvPr id="142345" name="Group 18"/>
          <p:cNvGrpSpPr>
            <a:grpSpLocks/>
          </p:cNvGrpSpPr>
          <p:nvPr/>
        </p:nvGrpSpPr>
        <p:grpSpPr bwMode="auto">
          <a:xfrm>
            <a:off x="5214942" y="4424354"/>
            <a:ext cx="3597275" cy="914400"/>
            <a:chOff x="3168" y="3024"/>
            <a:chExt cx="2266" cy="576"/>
          </a:xfrm>
        </p:grpSpPr>
        <p:sp>
          <p:nvSpPr>
            <p:cNvPr id="142347" name="Text Box 19"/>
            <p:cNvSpPr txBox="1">
              <a:spLocks noChangeArrowheads="1"/>
            </p:cNvSpPr>
            <p:nvPr/>
          </p:nvSpPr>
          <p:spPr bwMode="auto">
            <a:xfrm>
              <a:off x="3168" y="3024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chemeClr val="accent2"/>
                  </a:solidFill>
                  <a:latin typeface="Times New Roman" pitchFamily="18" charset="0"/>
                </a:rPr>
                <a:t>输出</a:t>
              </a:r>
            </a:p>
          </p:txBody>
        </p:sp>
        <p:sp>
          <p:nvSpPr>
            <p:cNvPr id="142348" name="Rectangle 20"/>
            <p:cNvSpPr>
              <a:spLocks noChangeArrowheads="1"/>
            </p:cNvSpPr>
            <p:nvPr/>
          </p:nvSpPr>
          <p:spPr bwMode="auto">
            <a:xfrm>
              <a:off x="3658" y="3024"/>
              <a:ext cx="1776" cy="5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60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latin typeface="Times New Roman" pitchFamily="18" charset="0"/>
                </a:rPr>
                <a:t>error</a:t>
              </a:r>
            </a:p>
          </p:txBody>
        </p:sp>
      </p:grpSp>
      <p:sp>
        <p:nvSpPr>
          <p:cNvPr id="142346" name="Rectangle 2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115888"/>
            <a:ext cx="1104900" cy="228600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2.1.2  switch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533400" y="3173413"/>
            <a:ext cx="41148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491" name="Rectangle 6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2.1.1  if 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grpSp>
        <p:nvGrpSpPr>
          <p:cNvPr id="63492" name="Group 7"/>
          <p:cNvGrpSpPr>
            <a:grpSpLocks/>
          </p:cNvGrpSpPr>
          <p:nvPr/>
        </p:nvGrpSpPr>
        <p:grpSpPr bwMode="auto">
          <a:xfrm>
            <a:off x="4953000" y="2320925"/>
            <a:ext cx="3505200" cy="1387475"/>
            <a:chOff x="3024" y="1863"/>
            <a:chExt cx="2208" cy="874"/>
          </a:xfrm>
        </p:grpSpPr>
        <p:sp>
          <p:nvSpPr>
            <p:cNvPr id="499720" name="Rectangle 8"/>
            <p:cNvSpPr>
              <a:spLocks noChangeArrowheads="1"/>
            </p:cNvSpPr>
            <p:nvPr/>
          </p:nvSpPr>
          <p:spPr bwMode="auto">
            <a:xfrm>
              <a:off x="3264" y="1872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latin typeface="Times New Roman" pitchFamily="18" charset="0"/>
                </a:rPr>
                <a:t>3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499721" name="Rectangle 9"/>
            <p:cNvSpPr>
              <a:spLocks noChangeArrowheads="1"/>
            </p:cNvSpPr>
            <p:nvPr/>
          </p:nvSpPr>
          <p:spPr bwMode="auto">
            <a:xfrm>
              <a:off x="4560" y="1872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latin typeface="Times New Roman" pitchFamily="18" charset="0"/>
                </a:rPr>
                <a:t>5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499722" name="Text Box 10"/>
            <p:cNvSpPr txBox="1">
              <a:spLocks noChangeArrowheads="1"/>
            </p:cNvSpPr>
            <p:nvPr/>
          </p:nvSpPr>
          <p:spPr bwMode="auto">
            <a:xfrm>
              <a:off x="3024" y="1863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a</a:t>
              </a:r>
              <a:endParaRPr kumimoji="1"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99723" name="Text Box 11"/>
            <p:cNvSpPr txBox="1">
              <a:spLocks noChangeArrowheads="1"/>
            </p:cNvSpPr>
            <p:nvPr/>
          </p:nvSpPr>
          <p:spPr bwMode="auto">
            <a:xfrm>
              <a:off x="4312" y="1863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b</a:t>
              </a:r>
              <a:endParaRPr kumimoji="1"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99724" name="Rectangle 12"/>
            <p:cNvSpPr>
              <a:spLocks noChangeArrowheads="1"/>
            </p:cNvSpPr>
            <p:nvPr/>
          </p:nvSpPr>
          <p:spPr bwMode="auto">
            <a:xfrm>
              <a:off x="3888" y="2496"/>
              <a:ext cx="672" cy="240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zh-CN" altLang="zh-CN" sz="2000">
                <a:latin typeface="Times New Roman" pitchFamily="18" charset="0"/>
              </a:endParaRPr>
            </a:p>
          </p:txBody>
        </p:sp>
        <p:sp>
          <p:nvSpPr>
            <p:cNvPr id="499725" name="Text Box 13"/>
            <p:cNvSpPr txBox="1">
              <a:spLocks noChangeArrowheads="1"/>
            </p:cNvSpPr>
            <p:nvPr/>
          </p:nvSpPr>
          <p:spPr bwMode="auto">
            <a:xfrm>
              <a:off x="3446" y="2487"/>
              <a:ext cx="4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max</a:t>
              </a:r>
              <a:endParaRPr kumimoji="1" lang="en-US" altLang="zh-CN" sz="20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63493" name="Text Box 14"/>
          <p:cNvSpPr txBox="1">
            <a:spLocks noChangeArrowheads="1"/>
          </p:cNvSpPr>
          <p:nvPr/>
        </p:nvSpPr>
        <p:spPr bwMode="auto">
          <a:xfrm>
            <a:off x="6705600" y="33115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CC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63494" name="Rectangle 15"/>
          <p:cNvSpPr>
            <a:spLocks noChangeArrowheads="1"/>
          </p:cNvSpPr>
          <p:nvPr/>
        </p:nvSpPr>
        <p:spPr bwMode="auto">
          <a:xfrm>
            <a:off x="533400" y="1497013"/>
            <a:ext cx="4267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</a:pPr>
            <a:r>
              <a:rPr kumimoji="1" lang="zh-CN" altLang="en-US" sz="2000" b="1" i="1">
                <a:solidFill>
                  <a:srgbClr val="009900"/>
                </a:solidFill>
                <a:latin typeface="Times New Roman" pitchFamily="18" charset="0"/>
              </a:rPr>
              <a:t>例：</a:t>
            </a:r>
          </a:p>
          <a:p>
            <a:pPr eaLnBrk="1" hangingPunct="1">
              <a:lnSpc>
                <a:spcPct val="6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</a:pPr>
            <a:endParaRPr kumimoji="1" lang="zh-CN" altLang="en-US" sz="2000" b="1" i="1">
              <a:solidFill>
                <a:srgbClr val="0099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</a:pPr>
            <a:r>
              <a:rPr kumimoji="1" lang="zh-CN" altLang="en-US" sz="2000" b="1">
                <a:latin typeface="Times New Roman" pitchFamily="18" charset="0"/>
              </a:rPr>
              <a:t>     </a:t>
            </a:r>
            <a:r>
              <a:rPr kumimoji="1" lang="en-US" altLang="zh-CN" sz="2000" b="1">
                <a:latin typeface="Times New Roman" pitchFamily="18" charset="0"/>
              </a:rPr>
              <a:t>:</a:t>
            </a:r>
            <a:endParaRPr kumimoji="1" lang="en-US" altLang="zh-CN" sz="2000">
              <a:latin typeface="Times New Roman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</a:pPr>
            <a:r>
              <a:rPr kumimoji="1" lang="en-US" altLang="zh-CN" sz="2000" b="1">
                <a:latin typeface="Times New Roman" pitchFamily="18" charset="0"/>
              </a:rPr>
              <a:t>max = a 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</a:pPr>
            <a:r>
              <a:rPr kumimoji="1" lang="en-US" altLang="zh-CN" sz="2000" b="1">
                <a:solidFill>
                  <a:srgbClr val="FFFFFF"/>
                </a:solidFill>
                <a:latin typeface="Times New Roman" pitchFamily="18" charset="0"/>
              </a:rPr>
              <a:t>if  ( b &gt; a)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</a:pPr>
            <a:r>
              <a:rPr kumimoji="1" lang="en-US" altLang="zh-CN" sz="2000" b="1">
                <a:latin typeface="Times New Roman" pitchFamily="18" charset="0"/>
              </a:rPr>
              <a:t>  max = b 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</a:pPr>
            <a:r>
              <a:rPr kumimoji="1" lang="en-US" altLang="zh-CN" sz="2000" b="1">
                <a:latin typeface="Times New Roman" pitchFamily="18" charset="0"/>
              </a:rPr>
              <a:t>cout &lt;&lt; "max = " &lt;&lt; max &lt;&lt; endl;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Char char=" "/>
            </a:pPr>
            <a:r>
              <a:rPr kumimoji="1" lang="en-US" altLang="zh-CN" sz="2000" b="1">
                <a:latin typeface="Times New Roman" pitchFamily="18" charset="0"/>
              </a:rPr>
              <a:t>      :</a:t>
            </a:r>
          </a:p>
        </p:txBody>
      </p:sp>
      <p:sp>
        <p:nvSpPr>
          <p:cNvPr id="63495" name="Rectangle 1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-26988"/>
            <a:ext cx="1104900" cy="228601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2.1.1  if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2209800" y="5424488"/>
            <a:ext cx="2667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363" name="Rectangle 6"/>
          <p:cNvSpPr>
            <a:spLocks noChangeArrowheads="1"/>
          </p:cNvSpPr>
          <p:nvPr/>
        </p:nvSpPr>
        <p:spPr bwMode="auto">
          <a:xfrm>
            <a:off x="533400" y="344488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2.1.2  switch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143364" name="Text Box 7"/>
          <p:cNvSpPr txBox="1">
            <a:spLocks noChangeArrowheads="1"/>
          </p:cNvSpPr>
          <p:nvPr/>
        </p:nvSpPr>
        <p:spPr bwMode="auto">
          <a:xfrm>
            <a:off x="533400" y="938213"/>
            <a:ext cx="7620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kumimoji="1"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宋体" pitchFamily="2" charset="-122"/>
              </a:rPr>
              <a:t>2-5 </a:t>
            </a:r>
            <a:r>
              <a:rPr kumimoji="1" lang="zh-CN" altLang="en-US" sz="2000" b="1">
                <a:latin typeface="宋体" pitchFamily="2" charset="-122"/>
              </a:rPr>
              <a:t>根据考试成绩的等级打印出百分制分数段。</a:t>
            </a:r>
          </a:p>
        </p:txBody>
      </p:sp>
      <p:sp>
        <p:nvSpPr>
          <p:cNvPr id="143365" name="Text Box 8"/>
          <p:cNvSpPr txBox="1">
            <a:spLocks noChangeArrowheads="1"/>
          </p:cNvSpPr>
          <p:nvPr/>
        </p:nvSpPr>
        <p:spPr bwMode="auto">
          <a:xfrm>
            <a:off x="685800" y="1490663"/>
            <a:ext cx="5303838" cy="5003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{  char  grade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cout &lt;&lt; " Input grade of score (a_d) : " &lt;&lt; endl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cin &gt;&gt; grade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switch ( grade )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{  case  'a' :  cout &lt;&lt; " 85__100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'b' :  cout &lt;&lt; " 70__84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'c' :  cout &lt;&lt; " 60__69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'd' :  cout &lt;&lt; " &lt; 60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default  :  </a:t>
            </a:r>
            <a:r>
              <a:rPr kumimoji="1" lang="en-US" altLang="zh-CN" sz="2000" b="1">
                <a:solidFill>
                  <a:srgbClr val="FFFFFF"/>
                </a:solidFill>
                <a:latin typeface="Times New Roman" pitchFamily="18" charset="0"/>
              </a:rPr>
              <a:t>cout &lt;&lt; " error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}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}</a:t>
            </a:r>
          </a:p>
        </p:txBody>
      </p:sp>
      <p:grpSp>
        <p:nvGrpSpPr>
          <p:cNvPr id="143366" name="Group 9"/>
          <p:cNvGrpSpPr>
            <a:grpSpLocks/>
          </p:cNvGrpSpPr>
          <p:nvPr/>
        </p:nvGrpSpPr>
        <p:grpSpPr bwMode="auto">
          <a:xfrm>
            <a:off x="5286380" y="1900230"/>
            <a:ext cx="3597275" cy="457200"/>
            <a:chOff x="2966" y="2208"/>
            <a:chExt cx="2266" cy="288"/>
          </a:xfrm>
        </p:grpSpPr>
        <p:sp>
          <p:nvSpPr>
            <p:cNvPr id="143377" name="Text Box 10"/>
            <p:cNvSpPr txBox="1">
              <a:spLocks noChangeArrowheads="1"/>
            </p:cNvSpPr>
            <p:nvPr/>
          </p:nvSpPr>
          <p:spPr bwMode="auto">
            <a:xfrm>
              <a:off x="2966" y="2237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rgbClr val="0033CC"/>
                  </a:solidFill>
                  <a:latin typeface="Times New Roman" pitchFamily="18" charset="0"/>
                </a:rPr>
                <a:t>输入</a:t>
              </a:r>
            </a:p>
          </p:txBody>
        </p:sp>
        <p:sp>
          <p:nvSpPr>
            <p:cNvPr id="143378" name="Rectangle 11"/>
            <p:cNvSpPr>
              <a:spLocks noChangeArrowheads="1"/>
            </p:cNvSpPr>
            <p:nvPr/>
          </p:nvSpPr>
          <p:spPr bwMode="auto">
            <a:xfrm>
              <a:off x="3456" y="2208"/>
              <a:ext cx="1776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a</a:t>
              </a:r>
            </a:p>
          </p:txBody>
        </p:sp>
      </p:grpSp>
      <p:grpSp>
        <p:nvGrpSpPr>
          <p:cNvPr id="143367" name="Group 12"/>
          <p:cNvGrpSpPr>
            <a:grpSpLocks/>
          </p:cNvGrpSpPr>
          <p:nvPr/>
        </p:nvGrpSpPr>
        <p:grpSpPr bwMode="auto">
          <a:xfrm>
            <a:off x="5286380" y="2357430"/>
            <a:ext cx="3597275" cy="1828800"/>
            <a:chOff x="3168" y="1872"/>
            <a:chExt cx="2266" cy="1152"/>
          </a:xfrm>
        </p:grpSpPr>
        <p:sp>
          <p:nvSpPr>
            <p:cNvPr id="143375" name="Text Box 13"/>
            <p:cNvSpPr txBox="1">
              <a:spLocks noChangeArrowheads="1"/>
            </p:cNvSpPr>
            <p:nvPr/>
          </p:nvSpPr>
          <p:spPr bwMode="auto">
            <a:xfrm>
              <a:off x="3168" y="1884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chemeClr val="accent2"/>
                  </a:solidFill>
                  <a:latin typeface="Times New Roman" pitchFamily="18" charset="0"/>
                </a:rPr>
                <a:t>输出</a:t>
              </a:r>
            </a:p>
          </p:txBody>
        </p:sp>
        <p:sp>
          <p:nvSpPr>
            <p:cNvPr id="143376" name="Rectangle 14"/>
            <p:cNvSpPr>
              <a:spLocks noChangeArrowheads="1"/>
            </p:cNvSpPr>
            <p:nvPr/>
          </p:nvSpPr>
          <p:spPr bwMode="auto">
            <a:xfrm>
              <a:off x="3658" y="1872"/>
              <a:ext cx="1776" cy="11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85__100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</a:rPr>
                <a:t>70__84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</a:rPr>
                <a:t>60__69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</a:rPr>
                <a:t>60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</a:rPr>
                <a:t>error</a:t>
              </a:r>
            </a:p>
          </p:txBody>
        </p:sp>
      </p:grpSp>
      <p:grpSp>
        <p:nvGrpSpPr>
          <p:cNvPr id="143368" name="Group 15"/>
          <p:cNvGrpSpPr>
            <a:grpSpLocks/>
          </p:cNvGrpSpPr>
          <p:nvPr/>
        </p:nvGrpSpPr>
        <p:grpSpPr bwMode="auto">
          <a:xfrm>
            <a:off x="5286380" y="4186230"/>
            <a:ext cx="3597275" cy="457200"/>
            <a:chOff x="2966" y="2208"/>
            <a:chExt cx="2266" cy="288"/>
          </a:xfrm>
        </p:grpSpPr>
        <p:sp>
          <p:nvSpPr>
            <p:cNvPr id="143373" name="Text Box 16"/>
            <p:cNvSpPr txBox="1">
              <a:spLocks noChangeArrowheads="1"/>
            </p:cNvSpPr>
            <p:nvPr/>
          </p:nvSpPr>
          <p:spPr bwMode="auto">
            <a:xfrm>
              <a:off x="2966" y="2237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rgbClr val="0033CC"/>
                  </a:solidFill>
                  <a:latin typeface="Times New Roman" pitchFamily="18" charset="0"/>
                </a:rPr>
                <a:t>输入</a:t>
              </a:r>
            </a:p>
          </p:txBody>
        </p:sp>
        <p:sp>
          <p:nvSpPr>
            <p:cNvPr id="143374" name="Rectangle 17"/>
            <p:cNvSpPr>
              <a:spLocks noChangeArrowheads="1"/>
            </p:cNvSpPr>
            <p:nvPr/>
          </p:nvSpPr>
          <p:spPr bwMode="auto">
            <a:xfrm>
              <a:off x="3456" y="2208"/>
              <a:ext cx="1776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d</a:t>
              </a:r>
            </a:p>
          </p:txBody>
        </p:sp>
      </p:grpSp>
      <p:grpSp>
        <p:nvGrpSpPr>
          <p:cNvPr id="143369" name="Group 18"/>
          <p:cNvGrpSpPr>
            <a:grpSpLocks/>
          </p:cNvGrpSpPr>
          <p:nvPr/>
        </p:nvGrpSpPr>
        <p:grpSpPr bwMode="auto">
          <a:xfrm>
            <a:off x="5286380" y="4567230"/>
            <a:ext cx="3597275" cy="914400"/>
            <a:chOff x="3168" y="3024"/>
            <a:chExt cx="2266" cy="576"/>
          </a:xfrm>
        </p:grpSpPr>
        <p:sp>
          <p:nvSpPr>
            <p:cNvPr id="143371" name="Text Box 19"/>
            <p:cNvSpPr txBox="1">
              <a:spLocks noChangeArrowheads="1"/>
            </p:cNvSpPr>
            <p:nvPr/>
          </p:nvSpPr>
          <p:spPr bwMode="auto">
            <a:xfrm>
              <a:off x="3168" y="3024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chemeClr val="accent2"/>
                  </a:solidFill>
                  <a:latin typeface="Times New Roman" pitchFamily="18" charset="0"/>
                </a:rPr>
                <a:t>输出</a:t>
              </a:r>
            </a:p>
          </p:txBody>
        </p:sp>
        <p:sp>
          <p:nvSpPr>
            <p:cNvPr id="143372" name="Rectangle 20"/>
            <p:cNvSpPr>
              <a:spLocks noChangeArrowheads="1"/>
            </p:cNvSpPr>
            <p:nvPr/>
          </p:nvSpPr>
          <p:spPr bwMode="auto">
            <a:xfrm>
              <a:off x="3658" y="3024"/>
              <a:ext cx="1776" cy="5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60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</a:rPr>
                <a:t>error</a:t>
              </a:r>
            </a:p>
          </p:txBody>
        </p:sp>
      </p:grpSp>
      <p:sp>
        <p:nvSpPr>
          <p:cNvPr id="143370" name="Rectangle 2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115888"/>
            <a:ext cx="1104900" cy="228600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2.1.2  switch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2"/>
          <p:cNvSpPr txBox="1">
            <a:spLocks noChangeArrowheads="1"/>
          </p:cNvSpPr>
          <p:nvPr/>
        </p:nvSpPr>
        <p:spPr bwMode="auto">
          <a:xfrm>
            <a:off x="685800" y="1490663"/>
            <a:ext cx="5303838" cy="5003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{  char  grade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cout &lt;&lt; " Input grade of score (a_d) : " &lt;&lt; endl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cin &gt;&gt; grade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switch ( grade )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{  case  'a' :  cout &lt;&lt; " 85__100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'b' :  cout &lt;&lt; " 70__84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'c' :  cout &lt;&lt; " 60__69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'd' :  cout &lt;&lt; " &lt; 60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default  :  cout &lt;&lt; " error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}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}</a:t>
            </a:r>
          </a:p>
        </p:txBody>
      </p:sp>
      <p:sp>
        <p:nvSpPr>
          <p:cNvPr id="144387" name="Rectangle 6"/>
          <p:cNvSpPr>
            <a:spLocks noChangeArrowheads="1"/>
          </p:cNvSpPr>
          <p:nvPr/>
        </p:nvSpPr>
        <p:spPr bwMode="auto">
          <a:xfrm>
            <a:off x="533400" y="344488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2.1.2  switch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144388" name="Text Box 7"/>
          <p:cNvSpPr txBox="1">
            <a:spLocks noChangeArrowheads="1"/>
          </p:cNvSpPr>
          <p:nvPr/>
        </p:nvSpPr>
        <p:spPr bwMode="auto">
          <a:xfrm>
            <a:off x="533400" y="938213"/>
            <a:ext cx="7620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kumimoji="1"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宋体" pitchFamily="2" charset="-122"/>
              </a:rPr>
              <a:t>2-5 </a:t>
            </a:r>
            <a:r>
              <a:rPr kumimoji="1" lang="zh-CN" altLang="en-US" sz="2000" b="1">
                <a:latin typeface="宋体" pitchFamily="2" charset="-122"/>
              </a:rPr>
              <a:t>根据考试成绩的等级打印出百分制分数段。</a:t>
            </a:r>
          </a:p>
        </p:txBody>
      </p:sp>
      <p:sp>
        <p:nvSpPr>
          <p:cNvPr id="568328" name="AutoShape 8"/>
          <p:cNvSpPr>
            <a:spLocks/>
          </p:cNvSpPr>
          <p:nvPr/>
        </p:nvSpPr>
        <p:spPr bwMode="auto">
          <a:xfrm>
            <a:off x="6781800" y="2478088"/>
            <a:ext cx="1981200" cy="457200"/>
          </a:xfrm>
          <a:prstGeom prst="borderCallout2">
            <a:avLst>
              <a:gd name="adj1" fmla="val 25000"/>
              <a:gd name="adj2" fmla="val -3847"/>
              <a:gd name="adj3" fmla="val 25000"/>
              <a:gd name="adj4" fmla="val -13542"/>
              <a:gd name="adj5" fmla="val 362153"/>
              <a:gd name="adj6" fmla="val -44551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b="1">
                <a:latin typeface="Times New Roman" pitchFamily="18" charset="0"/>
              </a:rPr>
              <a:t>跳出</a:t>
            </a:r>
            <a:r>
              <a:rPr kumimoji="1" lang="en-US" altLang="zh-CN" b="1">
                <a:latin typeface="Times New Roman" pitchFamily="18" charset="0"/>
              </a:rPr>
              <a:t>switch</a:t>
            </a:r>
            <a:r>
              <a:rPr kumimoji="1" lang="zh-CN" altLang="en-US" b="1">
                <a:latin typeface="Times New Roman" pitchFamily="18" charset="0"/>
              </a:rPr>
              <a:t>语句</a:t>
            </a:r>
          </a:p>
        </p:txBody>
      </p:sp>
      <p:sp>
        <p:nvSpPr>
          <p:cNvPr id="568329" name="Rectangle 9"/>
          <p:cNvSpPr>
            <a:spLocks noChangeArrowheads="1"/>
          </p:cNvSpPr>
          <p:nvPr/>
        </p:nvSpPr>
        <p:spPr bwMode="auto">
          <a:xfrm>
            <a:off x="4824413" y="3971925"/>
            <a:ext cx="966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break ;</a:t>
            </a:r>
          </a:p>
        </p:txBody>
      </p:sp>
      <p:sp>
        <p:nvSpPr>
          <p:cNvPr id="568330" name="Rectangle 10"/>
          <p:cNvSpPr>
            <a:spLocks noChangeArrowheads="1"/>
          </p:cNvSpPr>
          <p:nvPr/>
        </p:nvSpPr>
        <p:spPr bwMode="auto">
          <a:xfrm>
            <a:off x="4824413" y="4311650"/>
            <a:ext cx="966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break ;</a:t>
            </a:r>
          </a:p>
        </p:txBody>
      </p:sp>
      <p:sp>
        <p:nvSpPr>
          <p:cNvPr id="568331" name="Rectangle 11"/>
          <p:cNvSpPr>
            <a:spLocks noChangeArrowheads="1"/>
          </p:cNvSpPr>
          <p:nvPr/>
        </p:nvSpPr>
        <p:spPr bwMode="auto">
          <a:xfrm>
            <a:off x="4824413" y="4649788"/>
            <a:ext cx="966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r>
              <a:rPr kumimoji="1" lang="en-US" altLang="zh-CN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break ;</a:t>
            </a:r>
          </a:p>
        </p:txBody>
      </p:sp>
      <p:sp>
        <p:nvSpPr>
          <p:cNvPr id="568332" name="Rectangle 12"/>
          <p:cNvSpPr>
            <a:spLocks noChangeArrowheads="1"/>
          </p:cNvSpPr>
          <p:nvPr/>
        </p:nvSpPr>
        <p:spPr bwMode="auto">
          <a:xfrm>
            <a:off x="4824413" y="5048250"/>
            <a:ext cx="966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break ;</a:t>
            </a:r>
          </a:p>
        </p:txBody>
      </p:sp>
      <p:sp>
        <p:nvSpPr>
          <p:cNvPr id="144394" name="Rectangle 1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115888"/>
            <a:ext cx="1104900" cy="228600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2.1.2  switch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57950" y="507207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>
                <a:solidFill>
                  <a:schemeClr val="accent1"/>
                </a:solidFill>
              </a:rPr>
              <a:t>case</a:t>
            </a:r>
            <a:r>
              <a:rPr lang="zh-CN" altLang="en-US" smtClean="0">
                <a:solidFill>
                  <a:schemeClr val="accent1"/>
                </a:solidFill>
              </a:rPr>
              <a:t>提供入口</a:t>
            </a:r>
            <a:endParaRPr lang="en-US" altLang="zh-CN" smtClean="0">
              <a:solidFill>
                <a:schemeClr val="accent1"/>
              </a:solidFill>
            </a:endParaRPr>
          </a:p>
          <a:p>
            <a:r>
              <a:rPr lang="en-US" altLang="zh-CN" smtClean="0">
                <a:solidFill>
                  <a:schemeClr val="accent1"/>
                </a:solidFill>
              </a:rPr>
              <a:t>break</a:t>
            </a:r>
            <a:r>
              <a:rPr lang="zh-CN" altLang="en-US" smtClean="0">
                <a:solidFill>
                  <a:schemeClr val="accent1"/>
                </a:solidFill>
              </a:rPr>
              <a:t>提供出口</a:t>
            </a:r>
            <a:endParaRPr lang="zh-CN" alt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8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8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8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8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8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8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8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8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8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8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8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8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8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8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8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8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6" dur="500"/>
                                        <p:tgtEl>
                                          <p:spTgt spid="568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8" grpId="0" animBg="1" autoUpdateAnimBg="0"/>
      <p:bldP spid="568329" grpId="0" autoUpdateAnimBg="0"/>
      <p:bldP spid="568330" grpId="0" autoUpdateAnimBg="0"/>
      <p:bldP spid="568331" grpId="0" autoUpdateAnimBg="0"/>
      <p:bldP spid="568332" grpId="0" autoUpdateAnimBg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75" name="Rectangle 31"/>
          <p:cNvSpPr>
            <a:spLocks noChangeArrowheads="1"/>
          </p:cNvSpPr>
          <p:nvPr/>
        </p:nvSpPr>
        <p:spPr bwMode="auto">
          <a:xfrm>
            <a:off x="4824413" y="3971925"/>
            <a:ext cx="966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break ;</a:t>
            </a:r>
          </a:p>
        </p:txBody>
      </p:sp>
      <p:sp>
        <p:nvSpPr>
          <p:cNvPr id="569376" name="Rectangle 32"/>
          <p:cNvSpPr>
            <a:spLocks noChangeArrowheads="1"/>
          </p:cNvSpPr>
          <p:nvPr/>
        </p:nvSpPr>
        <p:spPr bwMode="auto">
          <a:xfrm>
            <a:off x="4824413" y="4311650"/>
            <a:ext cx="966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break ;</a:t>
            </a:r>
          </a:p>
        </p:txBody>
      </p:sp>
      <p:sp>
        <p:nvSpPr>
          <p:cNvPr id="569377" name="Rectangle 33"/>
          <p:cNvSpPr>
            <a:spLocks noChangeArrowheads="1"/>
          </p:cNvSpPr>
          <p:nvPr/>
        </p:nvSpPr>
        <p:spPr bwMode="auto">
          <a:xfrm>
            <a:off x="4824413" y="4649788"/>
            <a:ext cx="966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r>
              <a:rPr kumimoji="1" lang="en-US" altLang="zh-CN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break ;</a:t>
            </a:r>
          </a:p>
        </p:txBody>
      </p:sp>
      <p:sp>
        <p:nvSpPr>
          <p:cNvPr id="569378" name="Rectangle 34"/>
          <p:cNvSpPr>
            <a:spLocks noChangeArrowheads="1"/>
          </p:cNvSpPr>
          <p:nvPr/>
        </p:nvSpPr>
        <p:spPr bwMode="auto">
          <a:xfrm>
            <a:off x="4824413" y="5048250"/>
            <a:ext cx="966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break ;</a:t>
            </a:r>
          </a:p>
        </p:txBody>
      </p:sp>
      <p:sp>
        <p:nvSpPr>
          <p:cNvPr id="145414" name="Rectangle 6"/>
          <p:cNvSpPr>
            <a:spLocks noChangeArrowheads="1"/>
          </p:cNvSpPr>
          <p:nvPr/>
        </p:nvSpPr>
        <p:spPr bwMode="auto">
          <a:xfrm>
            <a:off x="533400" y="344488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2.1.2  switch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072066" y="1357298"/>
            <a:ext cx="3597275" cy="457200"/>
            <a:chOff x="2966" y="2208"/>
            <a:chExt cx="2266" cy="288"/>
          </a:xfrm>
        </p:grpSpPr>
        <p:sp>
          <p:nvSpPr>
            <p:cNvPr id="145428" name="Text Box 13"/>
            <p:cNvSpPr txBox="1">
              <a:spLocks noChangeArrowheads="1"/>
            </p:cNvSpPr>
            <p:nvPr/>
          </p:nvSpPr>
          <p:spPr bwMode="auto">
            <a:xfrm>
              <a:off x="2966" y="2237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rgbClr val="0033CC"/>
                  </a:solidFill>
                  <a:latin typeface="Times New Roman" pitchFamily="18" charset="0"/>
                </a:rPr>
                <a:t>输入</a:t>
              </a:r>
            </a:p>
          </p:txBody>
        </p:sp>
        <p:sp>
          <p:nvSpPr>
            <p:cNvPr id="145429" name="Rectangle 14"/>
            <p:cNvSpPr>
              <a:spLocks noChangeArrowheads="1"/>
            </p:cNvSpPr>
            <p:nvPr/>
          </p:nvSpPr>
          <p:spPr bwMode="auto">
            <a:xfrm>
              <a:off x="3456" y="2208"/>
              <a:ext cx="1776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a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072066" y="1814498"/>
            <a:ext cx="3597275" cy="457200"/>
            <a:chOff x="3206" y="1728"/>
            <a:chExt cx="2266" cy="288"/>
          </a:xfrm>
        </p:grpSpPr>
        <p:sp>
          <p:nvSpPr>
            <p:cNvPr id="145426" name="Text Box 16"/>
            <p:cNvSpPr txBox="1">
              <a:spLocks noChangeArrowheads="1"/>
            </p:cNvSpPr>
            <p:nvPr/>
          </p:nvSpPr>
          <p:spPr bwMode="auto">
            <a:xfrm>
              <a:off x="3206" y="1740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>
                  <a:solidFill>
                    <a:srgbClr val="0033CC"/>
                  </a:solidFill>
                  <a:latin typeface="Times New Roman" pitchFamily="18" charset="0"/>
                </a:rPr>
                <a:t>输出</a:t>
              </a:r>
            </a:p>
          </p:txBody>
        </p:sp>
        <p:sp>
          <p:nvSpPr>
            <p:cNvPr id="145427" name="Rectangle 17"/>
            <p:cNvSpPr>
              <a:spLocks noChangeArrowheads="1"/>
            </p:cNvSpPr>
            <p:nvPr/>
          </p:nvSpPr>
          <p:spPr bwMode="auto">
            <a:xfrm>
              <a:off x="3696" y="1728"/>
              <a:ext cx="1776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85__100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5072066" y="2271698"/>
            <a:ext cx="3597275" cy="457200"/>
            <a:chOff x="2966" y="2208"/>
            <a:chExt cx="2266" cy="288"/>
          </a:xfrm>
        </p:grpSpPr>
        <p:sp>
          <p:nvSpPr>
            <p:cNvPr id="145424" name="Text Box 19"/>
            <p:cNvSpPr txBox="1">
              <a:spLocks noChangeArrowheads="1"/>
            </p:cNvSpPr>
            <p:nvPr/>
          </p:nvSpPr>
          <p:spPr bwMode="auto">
            <a:xfrm>
              <a:off x="2966" y="2237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rgbClr val="0033CC"/>
                  </a:solidFill>
                  <a:latin typeface="Times New Roman" pitchFamily="18" charset="0"/>
                </a:rPr>
                <a:t>输入</a:t>
              </a:r>
            </a:p>
          </p:txBody>
        </p:sp>
        <p:sp>
          <p:nvSpPr>
            <p:cNvPr id="145425" name="Rectangle 20"/>
            <p:cNvSpPr>
              <a:spLocks noChangeArrowheads="1"/>
            </p:cNvSpPr>
            <p:nvPr/>
          </p:nvSpPr>
          <p:spPr bwMode="auto">
            <a:xfrm>
              <a:off x="3456" y="2208"/>
              <a:ext cx="1776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d</a:t>
              </a: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5072066" y="2652698"/>
            <a:ext cx="3597275" cy="457200"/>
            <a:chOff x="3206" y="3120"/>
            <a:chExt cx="2266" cy="288"/>
          </a:xfrm>
        </p:grpSpPr>
        <p:sp>
          <p:nvSpPr>
            <p:cNvPr id="145422" name="Text Box 22"/>
            <p:cNvSpPr txBox="1">
              <a:spLocks noChangeArrowheads="1"/>
            </p:cNvSpPr>
            <p:nvPr/>
          </p:nvSpPr>
          <p:spPr bwMode="auto">
            <a:xfrm>
              <a:off x="3206" y="3120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>
                  <a:solidFill>
                    <a:srgbClr val="0033CC"/>
                  </a:solidFill>
                  <a:latin typeface="Times New Roman" pitchFamily="18" charset="0"/>
                </a:rPr>
                <a:t>输出</a:t>
              </a:r>
            </a:p>
          </p:txBody>
        </p:sp>
        <p:sp>
          <p:nvSpPr>
            <p:cNvPr id="145423" name="Rectangle 23"/>
            <p:cNvSpPr>
              <a:spLocks noChangeArrowheads="1"/>
            </p:cNvSpPr>
            <p:nvPr/>
          </p:nvSpPr>
          <p:spPr bwMode="auto">
            <a:xfrm>
              <a:off x="3696" y="3120"/>
              <a:ext cx="1776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60</a:t>
              </a:r>
            </a:p>
          </p:txBody>
        </p:sp>
      </p:grpSp>
      <p:sp>
        <p:nvSpPr>
          <p:cNvPr id="145419" name="Rectangle 2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115888"/>
            <a:ext cx="1104900" cy="228600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2.1.2  switch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  <p:sp>
        <p:nvSpPr>
          <p:cNvPr id="145420" name="Text Box 29"/>
          <p:cNvSpPr txBox="1">
            <a:spLocks noChangeArrowheads="1"/>
          </p:cNvSpPr>
          <p:nvPr/>
        </p:nvSpPr>
        <p:spPr bwMode="auto">
          <a:xfrm>
            <a:off x="685800" y="1490663"/>
            <a:ext cx="5303838" cy="5003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{  char  grade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cout &lt;&lt; " Input grade of score (a_d) : " &lt;&lt; endl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cin &gt;&gt; grade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switch ( grade )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{  case  'a' :  cout &lt;&lt; " 85__100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'b' :  cout &lt;&lt; " 70__84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'c' :  cout &lt;&lt; " 60__69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'd' :  cout &lt;&lt; " &lt; 60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default  :  cout &lt;&lt; " error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}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}</a:t>
            </a:r>
          </a:p>
        </p:txBody>
      </p:sp>
      <p:sp>
        <p:nvSpPr>
          <p:cNvPr id="145421" name="Text Box 30"/>
          <p:cNvSpPr txBox="1">
            <a:spLocks noChangeArrowheads="1"/>
          </p:cNvSpPr>
          <p:nvPr/>
        </p:nvSpPr>
        <p:spPr bwMode="auto">
          <a:xfrm>
            <a:off x="533400" y="938213"/>
            <a:ext cx="7620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kumimoji="1" lang="zh-CN" altLang="en-US" sz="2000" b="1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宋体" pitchFamily="2" charset="-122"/>
              </a:rPr>
              <a:t>2-5 </a:t>
            </a:r>
            <a:r>
              <a:rPr kumimoji="1" lang="zh-CN" altLang="en-US" sz="2000" b="1">
                <a:latin typeface="宋体" pitchFamily="2" charset="-122"/>
              </a:rPr>
              <a:t>根据考试成绩的等级打印出百分制分数段。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57950" y="5000636"/>
            <a:ext cx="2571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>
                <a:solidFill>
                  <a:schemeClr val="accent1"/>
                </a:solidFill>
              </a:rPr>
              <a:t>case</a:t>
            </a:r>
            <a:r>
              <a:rPr lang="zh-CN" altLang="en-US" smtClean="0">
                <a:solidFill>
                  <a:schemeClr val="accent1"/>
                </a:solidFill>
              </a:rPr>
              <a:t>提供入口语言，直到遇到</a:t>
            </a:r>
            <a:r>
              <a:rPr lang="en-US" altLang="zh-CN" smtClean="0">
                <a:solidFill>
                  <a:schemeClr val="accent1"/>
                </a:solidFill>
              </a:rPr>
              <a:t>break</a:t>
            </a:r>
            <a:r>
              <a:rPr lang="zh-CN" altLang="en-US" smtClean="0">
                <a:solidFill>
                  <a:schemeClr val="accent1"/>
                </a:solidFill>
              </a:rPr>
              <a:t>语句，如果多个</a:t>
            </a:r>
            <a:r>
              <a:rPr lang="en-US" altLang="zh-CN" smtClean="0">
                <a:solidFill>
                  <a:schemeClr val="accent1"/>
                </a:solidFill>
              </a:rPr>
              <a:t>case</a:t>
            </a:r>
            <a:r>
              <a:rPr lang="zh-CN" altLang="en-US" smtClean="0">
                <a:solidFill>
                  <a:schemeClr val="accent1"/>
                </a:solidFill>
              </a:rPr>
              <a:t>语句叠加在一起，相当于有多个入口。</a:t>
            </a:r>
            <a:endParaRPr lang="en-US" altLang="zh-CN" smtClean="0">
              <a:solidFill>
                <a:schemeClr val="accent1"/>
              </a:solidFill>
            </a:endParaRPr>
          </a:p>
          <a:p>
            <a:r>
              <a:rPr lang="zh-CN" altLang="en-US" smtClean="0">
                <a:solidFill>
                  <a:schemeClr val="accent1"/>
                </a:solidFill>
              </a:rPr>
              <a:t>如标签语句；</a:t>
            </a:r>
            <a:endParaRPr lang="zh-CN" alt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3" presetClass="entr" presetSubtype="5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 Box 2"/>
          <p:cNvSpPr txBox="1">
            <a:spLocks noChangeArrowheads="1"/>
          </p:cNvSpPr>
          <p:nvPr/>
        </p:nvSpPr>
        <p:spPr bwMode="auto">
          <a:xfrm>
            <a:off x="1219200" y="1011238"/>
            <a:ext cx="457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 eaLnBrk="1" hangingPunct="1">
              <a:lnSpc>
                <a:spcPct val="140000"/>
              </a:lnSpc>
            </a:pP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根据一个整型表达式的值决定程序分支 </a:t>
            </a:r>
          </a:p>
        </p:txBody>
      </p:sp>
      <p:sp>
        <p:nvSpPr>
          <p:cNvPr id="146435" name="Rectangle 6"/>
          <p:cNvSpPr>
            <a:spLocks noChangeArrowheads="1"/>
          </p:cNvSpPr>
          <p:nvPr/>
        </p:nvSpPr>
        <p:spPr bwMode="auto">
          <a:xfrm>
            <a:off x="533400" y="344488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>
                <a:solidFill>
                  <a:srgbClr val="CC3300"/>
                </a:solidFill>
                <a:latin typeface="Times New Roman" pitchFamily="18" charset="0"/>
              </a:rPr>
              <a:t>2.1.2  switch</a:t>
            </a:r>
            <a:r>
              <a:rPr kumimoji="1" lang="zh-CN" altLang="en-US" sz="2400" b="1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grpSp>
        <p:nvGrpSpPr>
          <p:cNvPr id="146436" name="Group 7"/>
          <p:cNvGrpSpPr>
            <a:grpSpLocks/>
          </p:cNvGrpSpPr>
          <p:nvPr/>
        </p:nvGrpSpPr>
        <p:grpSpPr bwMode="auto">
          <a:xfrm>
            <a:off x="701675" y="3178176"/>
            <a:ext cx="7762875" cy="2505076"/>
            <a:chOff x="442" y="1584"/>
            <a:chExt cx="4890" cy="1578"/>
          </a:xfrm>
        </p:grpSpPr>
        <p:sp>
          <p:nvSpPr>
            <p:cNvPr id="146440" name="AutoShape 8"/>
            <p:cNvSpPr>
              <a:spLocks noChangeArrowheads="1"/>
            </p:cNvSpPr>
            <p:nvPr/>
          </p:nvSpPr>
          <p:spPr bwMode="auto">
            <a:xfrm>
              <a:off x="2295" y="1929"/>
              <a:ext cx="913" cy="234"/>
            </a:xfrm>
            <a:prstGeom prst="flowChartPreparation">
              <a:avLst/>
            </a:prstGeom>
            <a:solidFill>
              <a:srgbClr val="FFFF99"/>
            </a:solidFill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zh-CN" altLang="en-US">
                  <a:solidFill>
                    <a:srgbClr val="FF0000"/>
                  </a:solidFill>
                  <a:latin typeface="Times New Roman" pitchFamily="18" charset="0"/>
                </a:rPr>
                <a:t>表达式</a:t>
              </a:r>
            </a:p>
          </p:txBody>
        </p:sp>
        <p:sp>
          <p:nvSpPr>
            <p:cNvPr id="146441" name="AutoShape 9"/>
            <p:cNvSpPr>
              <a:spLocks noChangeArrowheads="1"/>
            </p:cNvSpPr>
            <p:nvPr/>
          </p:nvSpPr>
          <p:spPr bwMode="auto">
            <a:xfrm>
              <a:off x="442" y="2928"/>
              <a:ext cx="587" cy="234"/>
            </a:xfrm>
            <a:prstGeom prst="flowChartProcess">
              <a:avLst/>
            </a:prstGeom>
            <a:solidFill>
              <a:srgbClr val="FFFF99"/>
            </a:solidFill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kumimoji="1" lang="zh-CN" altLang="en-US">
                  <a:solidFill>
                    <a:srgbClr val="FF0000"/>
                  </a:solidFill>
                  <a:latin typeface="Times New Roman" pitchFamily="18" charset="0"/>
                </a:rPr>
                <a:t>语句 </a:t>
              </a:r>
              <a:r>
                <a:rPr kumimoji="1" lang="en-US" altLang="zh-CN">
                  <a:solidFill>
                    <a:srgbClr val="FF0000"/>
                  </a:solidFill>
                  <a:latin typeface="Times New Roman" pitchFamily="18" charset="0"/>
                </a:rPr>
                <a:t>1 </a:t>
              </a:r>
            </a:p>
          </p:txBody>
        </p:sp>
        <p:sp>
          <p:nvSpPr>
            <p:cNvPr id="146442" name="AutoShape 10"/>
            <p:cNvSpPr>
              <a:spLocks noChangeArrowheads="1"/>
            </p:cNvSpPr>
            <p:nvPr/>
          </p:nvSpPr>
          <p:spPr bwMode="auto">
            <a:xfrm>
              <a:off x="1258" y="2928"/>
              <a:ext cx="587" cy="234"/>
            </a:xfrm>
            <a:prstGeom prst="flowChartProcess">
              <a:avLst/>
            </a:prstGeom>
            <a:solidFill>
              <a:srgbClr val="FFFF99"/>
            </a:solidFill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kumimoji="1" lang="zh-CN" altLang="en-US">
                  <a:solidFill>
                    <a:srgbClr val="FF0000"/>
                  </a:solidFill>
                  <a:latin typeface="Times New Roman" pitchFamily="18" charset="0"/>
                </a:rPr>
                <a:t>语句 </a:t>
              </a:r>
              <a:r>
                <a:rPr kumimoji="1" lang="en-US" altLang="zh-CN">
                  <a:solidFill>
                    <a:srgbClr val="FF0000"/>
                  </a:solidFill>
                  <a:latin typeface="Times New Roman" pitchFamily="18" charset="0"/>
                </a:rPr>
                <a:t>2 </a:t>
              </a:r>
            </a:p>
          </p:txBody>
        </p:sp>
        <p:sp>
          <p:nvSpPr>
            <p:cNvPr id="146443" name="AutoShape 11"/>
            <p:cNvSpPr>
              <a:spLocks noChangeArrowheads="1"/>
            </p:cNvSpPr>
            <p:nvPr/>
          </p:nvSpPr>
          <p:spPr bwMode="auto">
            <a:xfrm>
              <a:off x="2074" y="2928"/>
              <a:ext cx="587" cy="234"/>
            </a:xfrm>
            <a:prstGeom prst="flowChartProcess">
              <a:avLst/>
            </a:prstGeom>
            <a:solidFill>
              <a:srgbClr val="FFFF99"/>
            </a:solidFill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kumimoji="1" lang="zh-CN" altLang="en-US">
                  <a:solidFill>
                    <a:srgbClr val="FF0000"/>
                  </a:solidFill>
                  <a:latin typeface="Times New Roman" pitchFamily="18" charset="0"/>
                </a:rPr>
                <a:t>语句 </a:t>
              </a:r>
              <a:r>
                <a:rPr kumimoji="1" lang="en-US" altLang="zh-CN">
                  <a:solidFill>
                    <a:srgbClr val="FF0000"/>
                  </a:solidFill>
                  <a:latin typeface="Times New Roman" pitchFamily="18" charset="0"/>
                </a:rPr>
                <a:t>3 </a:t>
              </a:r>
            </a:p>
          </p:txBody>
        </p:sp>
        <p:sp>
          <p:nvSpPr>
            <p:cNvPr id="146444" name="AutoShape 12"/>
            <p:cNvSpPr>
              <a:spLocks noChangeArrowheads="1"/>
            </p:cNvSpPr>
            <p:nvPr/>
          </p:nvSpPr>
          <p:spPr bwMode="auto">
            <a:xfrm>
              <a:off x="3424" y="2928"/>
              <a:ext cx="660" cy="234"/>
            </a:xfrm>
            <a:prstGeom prst="flowChartProcess">
              <a:avLst/>
            </a:prstGeom>
            <a:solidFill>
              <a:srgbClr val="FFFF99"/>
            </a:solidFill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>
                  <a:solidFill>
                    <a:srgbClr val="FF0000"/>
                  </a:solidFill>
                  <a:latin typeface="Times New Roman" pitchFamily="18" charset="0"/>
                </a:rPr>
                <a:t>  </a:t>
              </a:r>
              <a:r>
                <a:rPr kumimoji="1" lang="zh-CN" altLang="en-US">
                  <a:solidFill>
                    <a:srgbClr val="FF0000"/>
                  </a:solidFill>
                  <a:latin typeface="Times New Roman" pitchFamily="18" charset="0"/>
                </a:rPr>
                <a:t>语句 </a:t>
              </a:r>
              <a:r>
                <a:rPr kumimoji="1" lang="en-US" altLang="zh-CN">
                  <a:solidFill>
                    <a:srgbClr val="FF0000"/>
                  </a:solidFill>
                  <a:latin typeface="Times New Roman" pitchFamily="18" charset="0"/>
                </a:rPr>
                <a:t>n  </a:t>
              </a:r>
            </a:p>
          </p:txBody>
        </p:sp>
        <p:sp>
          <p:nvSpPr>
            <p:cNvPr id="146445" name="AutoShape 13"/>
            <p:cNvSpPr>
              <a:spLocks noChangeArrowheads="1"/>
            </p:cNvSpPr>
            <p:nvPr/>
          </p:nvSpPr>
          <p:spPr bwMode="auto">
            <a:xfrm>
              <a:off x="4315" y="2928"/>
              <a:ext cx="633" cy="234"/>
            </a:xfrm>
            <a:prstGeom prst="flowChartProcess">
              <a:avLst/>
            </a:prstGeom>
            <a:solidFill>
              <a:srgbClr val="FFFF99"/>
            </a:solidFill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zh-CN" altLang="en-US">
                  <a:solidFill>
                    <a:srgbClr val="FF0000"/>
                  </a:solidFill>
                  <a:latin typeface="Times New Roman" pitchFamily="18" charset="0"/>
                </a:rPr>
                <a:t>语句</a:t>
              </a:r>
              <a:r>
                <a:rPr kumimoji="1" lang="en-US" altLang="zh-CN">
                  <a:solidFill>
                    <a:srgbClr val="FF0000"/>
                  </a:solidFill>
                  <a:latin typeface="Times New Roman" pitchFamily="18" charset="0"/>
                </a:rPr>
                <a:t>n+1</a:t>
              </a:r>
            </a:p>
          </p:txBody>
        </p:sp>
        <p:sp>
          <p:nvSpPr>
            <p:cNvPr id="146446" name="Text Box 14"/>
            <p:cNvSpPr txBox="1">
              <a:spLocks noChangeArrowheads="1"/>
            </p:cNvSpPr>
            <p:nvPr/>
          </p:nvSpPr>
          <p:spPr bwMode="auto">
            <a:xfrm>
              <a:off x="706" y="2496"/>
              <a:ext cx="551" cy="23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>
                  <a:solidFill>
                    <a:srgbClr val="FF0000"/>
                  </a:solidFill>
                  <a:latin typeface="宋体" pitchFamily="2" charset="-122"/>
                </a:rPr>
                <a:t>=</a:t>
              </a:r>
              <a:r>
                <a:rPr kumimoji="1" lang="zh-CN" altLang="en-US">
                  <a:solidFill>
                    <a:srgbClr val="FF0000"/>
                  </a:solidFill>
                  <a:latin typeface="宋体" pitchFamily="2" charset="-122"/>
                </a:rPr>
                <a:t>常量</a:t>
              </a:r>
              <a:r>
                <a:rPr kumimoji="1" lang="en-US" altLang="zh-CN">
                  <a:solidFill>
                    <a:srgbClr val="FF0000"/>
                  </a:solidFill>
                  <a:latin typeface="宋体" pitchFamily="2" charset="-122"/>
                </a:rPr>
                <a:t>1</a:t>
              </a:r>
              <a:endParaRPr kumimoji="1" lang="en-US" altLang="zh-CN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46447" name="Text Box 15"/>
            <p:cNvSpPr txBox="1">
              <a:spLocks noChangeArrowheads="1"/>
            </p:cNvSpPr>
            <p:nvPr/>
          </p:nvSpPr>
          <p:spPr bwMode="auto">
            <a:xfrm>
              <a:off x="1570" y="2496"/>
              <a:ext cx="551" cy="23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>
                  <a:solidFill>
                    <a:srgbClr val="FF0000"/>
                  </a:solidFill>
                  <a:latin typeface="宋体" pitchFamily="2" charset="-122"/>
                </a:rPr>
                <a:t>=</a:t>
              </a:r>
              <a:r>
                <a:rPr kumimoji="1" lang="zh-CN" altLang="en-US">
                  <a:solidFill>
                    <a:srgbClr val="FF0000"/>
                  </a:solidFill>
                  <a:latin typeface="宋体" pitchFamily="2" charset="-122"/>
                </a:rPr>
                <a:t>常量</a:t>
              </a:r>
              <a:r>
                <a:rPr kumimoji="1" lang="en-US" altLang="zh-CN">
                  <a:solidFill>
                    <a:srgbClr val="FF0000"/>
                  </a:solidFill>
                  <a:latin typeface="宋体" pitchFamily="2" charset="-122"/>
                </a:rPr>
                <a:t>2</a:t>
              </a:r>
              <a:endParaRPr kumimoji="1" lang="en-US" altLang="zh-CN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46448" name="Text Box 16"/>
            <p:cNvSpPr txBox="1">
              <a:spLocks noChangeArrowheads="1"/>
            </p:cNvSpPr>
            <p:nvPr/>
          </p:nvSpPr>
          <p:spPr bwMode="auto">
            <a:xfrm>
              <a:off x="2354" y="2505"/>
              <a:ext cx="551" cy="23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>
                  <a:solidFill>
                    <a:srgbClr val="FF0000"/>
                  </a:solidFill>
                  <a:latin typeface="宋体" pitchFamily="2" charset="-122"/>
                </a:rPr>
                <a:t>=</a:t>
              </a:r>
              <a:r>
                <a:rPr kumimoji="1" lang="zh-CN" altLang="en-US">
                  <a:solidFill>
                    <a:srgbClr val="FF0000"/>
                  </a:solidFill>
                  <a:latin typeface="宋体" pitchFamily="2" charset="-122"/>
                </a:rPr>
                <a:t>常量</a:t>
              </a:r>
              <a:r>
                <a:rPr kumimoji="1" lang="en-US" altLang="zh-CN">
                  <a:solidFill>
                    <a:srgbClr val="FF0000"/>
                  </a:solidFill>
                  <a:latin typeface="宋体" pitchFamily="2" charset="-122"/>
                </a:rPr>
                <a:t>3</a:t>
              </a:r>
              <a:endParaRPr kumimoji="1" lang="en-US" altLang="zh-CN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46449" name="Text Box 17"/>
            <p:cNvSpPr txBox="1">
              <a:spLocks noChangeArrowheads="1"/>
            </p:cNvSpPr>
            <p:nvPr/>
          </p:nvSpPr>
          <p:spPr bwMode="auto">
            <a:xfrm>
              <a:off x="3746" y="2505"/>
              <a:ext cx="551" cy="23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>
                  <a:solidFill>
                    <a:srgbClr val="FF0000"/>
                  </a:solidFill>
                  <a:latin typeface="宋体" pitchFamily="2" charset="-122"/>
                </a:rPr>
                <a:t>=</a:t>
              </a:r>
              <a:r>
                <a:rPr kumimoji="1" lang="zh-CN" altLang="en-US">
                  <a:solidFill>
                    <a:srgbClr val="FF0000"/>
                  </a:solidFill>
                  <a:latin typeface="宋体" pitchFamily="2" charset="-122"/>
                </a:rPr>
                <a:t>常量</a:t>
              </a:r>
              <a:r>
                <a:rPr kumimoji="1" lang="en-US" altLang="zh-CN">
                  <a:solidFill>
                    <a:srgbClr val="FF0000"/>
                  </a:solidFill>
                  <a:latin typeface="宋体" pitchFamily="2" charset="-122"/>
                </a:rPr>
                <a:t>n</a:t>
              </a:r>
              <a:endParaRPr kumimoji="1" lang="en-US" altLang="zh-CN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46450" name="Text Box 18"/>
            <p:cNvSpPr txBox="1">
              <a:spLocks noChangeArrowheads="1"/>
            </p:cNvSpPr>
            <p:nvPr/>
          </p:nvSpPr>
          <p:spPr bwMode="auto">
            <a:xfrm>
              <a:off x="4610" y="2496"/>
              <a:ext cx="696" cy="23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>
                  <a:solidFill>
                    <a:srgbClr val="FF0000"/>
                  </a:solidFill>
                  <a:latin typeface="宋体" pitchFamily="2" charset="-122"/>
                </a:rPr>
                <a:t>=</a:t>
              </a:r>
              <a:r>
                <a:rPr kumimoji="1" lang="zh-CN" altLang="en-US">
                  <a:solidFill>
                    <a:srgbClr val="FF0000"/>
                  </a:solidFill>
                  <a:latin typeface="宋体" pitchFamily="2" charset="-122"/>
                </a:rPr>
                <a:t>常量</a:t>
              </a:r>
              <a:r>
                <a:rPr kumimoji="1" lang="en-US" altLang="zh-CN">
                  <a:solidFill>
                    <a:srgbClr val="FF0000"/>
                  </a:solidFill>
                  <a:latin typeface="宋体" pitchFamily="2" charset="-122"/>
                </a:rPr>
                <a:t>n+1</a:t>
              </a:r>
              <a:endParaRPr kumimoji="1" lang="en-US" altLang="zh-CN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46451" name="Line 19"/>
            <p:cNvSpPr>
              <a:spLocks noChangeShapeType="1"/>
            </p:cNvSpPr>
            <p:nvPr/>
          </p:nvSpPr>
          <p:spPr bwMode="auto">
            <a:xfrm>
              <a:off x="2739" y="1584"/>
              <a:ext cx="0" cy="336"/>
            </a:xfrm>
            <a:prstGeom prst="line">
              <a:avLst/>
            </a:prstGeom>
            <a:noFill/>
            <a:ln w="38100">
              <a:solidFill>
                <a:srgbClr val="F8F8F8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46452" name="Line 20"/>
            <p:cNvSpPr>
              <a:spLocks noChangeShapeType="1"/>
            </p:cNvSpPr>
            <p:nvPr/>
          </p:nvSpPr>
          <p:spPr bwMode="auto">
            <a:xfrm>
              <a:off x="724" y="2352"/>
              <a:ext cx="3888" cy="0"/>
            </a:xfrm>
            <a:prstGeom prst="line">
              <a:avLst/>
            </a:prstGeom>
            <a:noFill/>
            <a:ln w="38100">
              <a:solidFill>
                <a:srgbClr val="F8F8F8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46453" name="Line 21"/>
            <p:cNvSpPr>
              <a:spLocks noChangeShapeType="1"/>
            </p:cNvSpPr>
            <p:nvPr/>
          </p:nvSpPr>
          <p:spPr bwMode="auto">
            <a:xfrm>
              <a:off x="724" y="2352"/>
              <a:ext cx="0" cy="576"/>
            </a:xfrm>
            <a:prstGeom prst="line">
              <a:avLst/>
            </a:prstGeom>
            <a:noFill/>
            <a:ln w="38100">
              <a:solidFill>
                <a:srgbClr val="F8F8F8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46454" name="Line 22"/>
            <p:cNvSpPr>
              <a:spLocks noChangeShapeType="1"/>
            </p:cNvSpPr>
            <p:nvPr/>
          </p:nvSpPr>
          <p:spPr bwMode="auto">
            <a:xfrm>
              <a:off x="1588" y="2352"/>
              <a:ext cx="0" cy="576"/>
            </a:xfrm>
            <a:prstGeom prst="line">
              <a:avLst/>
            </a:prstGeom>
            <a:noFill/>
            <a:ln w="38100">
              <a:solidFill>
                <a:srgbClr val="F8F8F8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46455" name="Line 23"/>
            <p:cNvSpPr>
              <a:spLocks noChangeShapeType="1"/>
            </p:cNvSpPr>
            <p:nvPr/>
          </p:nvSpPr>
          <p:spPr bwMode="auto">
            <a:xfrm>
              <a:off x="2356" y="2352"/>
              <a:ext cx="0" cy="576"/>
            </a:xfrm>
            <a:prstGeom prst="line">
              <a:avLst/>
            </a:prstGeom>
            <a:noFill/>
            <a:ln w="38100">
              <a:solidFill>
                <a:srgbClr val="F8F8F8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46456" name="Line 24"/>
            <p:cNvSpPr>
              <a:spLocks noChangeShapeType="1"/>
            </p:cNvSpPr>
            <p:nvPr/>
          </p:nvSpPr>
          <p:spPr bwMode="auto">
            <a:xfrm>
              <a:off x="3748" y="2352"/>
              <a:ext cx="0" cy="576"/>
            </a:xfrm>
            <a:prstGeom prst="line">
              <a:avLst/>
            </a:prstGeom>
            <a:noFill/>
            <a:ln w="38100">
              <a:solidFill>
                <a:srgbClr val="F8F8F8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46457" name="Line 25"/>
            <p:cNvSpPr>
              <a:spLocks noChangeShapeType="1"/>
            </p:cNvSpPr>
            <p:nvPr/>
          </p:nvSpPr>
          <p:spPr bwMode="auto">
            <a:xfrm>
              <a:off x="4612" y="2352"/>
              <a:ext cx="0" cy="576"/>
            </a:xfrm>
            <a:prstGeom prst="line">
              <a:avLst/>
            </a:prstGeom>
            <a:noFill/>
            <a:ln w="38100">
              <a:solidFill>
                <a:srgbClr val="F8F8F8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46458" name="Line 26"/>
            <p:cNvSpPr>
              <a:spLocks noChangeShapeType="1"/>
            </p:cNvSpPr>
            <p:nvPr/>
          </p:nvSpPr>
          <p:spPr bwMode="auto">
            <a:xfrm>
              <a:off x="2740" y="2160"/>
              <a:ext cx="0" cy="192"/>
            </a:xfrm>
            <a:prstGeom prst="line">
              <a:avLst/>
            </a:prstGeom>
            <a:noFill/>
            <a:ln w="38100">
              <a:solidFill>
                <a:srgbClr val="F8F8F8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46459" name="Line 27"/>
            <p:cNvSpPr>
              <a:spLocks noChangeShapeType="1"/>
            </p:cNvSpPr>
            <p:nvPr/>
          </p:nvSpPr>
          <p:spPr bwMode="auto">
            <a:xfrm>
              <a:off x="2983" y="3072"/>
              <a:ext cx="45" cy="0"/>
            </a:xfrm>
            <a:prstGeom prst="line">
              <a:avLst/>
            </a:prstGeom>
            <a:noFill/>
            <a:ln w="38100">
              <a:solidFill>
                <a:srgbClr val="F8F8F8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46460" name="Line 28"/>
            <p:cNvSpPr>
              <a:spLocks noChangeShapeType="1"/>
            </p:cNvSpPr>
            <p:nvPr/>
          </p:nvSpPr>
          <p:spPr bwMode="auto">
            <a:xfrm>
              <a:off x="3079" y="3072"/>
              <a:ext cx="45" cy="0"/>
            </a:xfrm>
            <a:prstGeom prst="line">
              <a:avLst/>
            </a:prstGeom>
            <a:noFill/>
            <a:ln w="38100">
              <a:solidFill>
                <a:srgbClr val="F8F8F8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46461" name="Line 29"/>
            <p:cNvSpPr>
              <a:spLocks noChangeShapeType="1"/>
            </p:cNvSpPr>
            <p:nvPr/>
          </p:nvSpPr>
          <p:spPr bwMode="auto">
            <a:xfrm>
              <a:off x="1012" y="3072"/>
              <a:ext cx="249" cy="0"/>
            </a:xfrm>
            <a:prstGeom prst="line">
              <a:avLst/>
            </a:prstGeom>
            <a:noFill/>
            <a:ln w="38100">
              <a:solidFill>
                <a:srgbClr val="F8F8F8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46462" name="Line 30"/>
            <p:cNvSpPr>
              <a:spLocks noChangeShapeType="1"/>
            </p:cNvSpPr>
            <p:nvPr/>
          </p:nvSpPr>
          <p:spPr bwMode="auto">
            <a:xfrm>
              <a:off x="1828" y="3072"/>
              <a:ext cx="249" cy="0"/>
            </a:xfrm>
            <a:prstGeom prst="line">
              <a:avLst/>
            </a:prstGeom>
            <a:noFill/>
            <a:ln w="38100">
              <a:solidFill>
                <a:srgbClr val="F8F8F8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46463" name="Line 31"/>
            <p:cNvSpPr>
              <a:spLocks noChangeShapeType="1"/>
            </p:cNvSpPr>
            <p:nvPr/>
          </p:nvSpPr>
          <p:spPr bwMode="auto">
            <a:xfrm>
              <a:off x="4075" y="3072"/>
              <a:ext cx="249" cy="0"/>
            </a:xfrm>
            <a:prstGeom prst="line">
              <a:avLst/>
            </a:prstGeom>
            <a:noFill/>
            <a:ln w="38100">
              <a:solidFill>
                <a:srgbClr val="F8F8F8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46464" name="Line 32"/>
            <p:cNvSpPr>
              <a:spLocks noChangeShapeType="1"/>
            </p:cNvSpPr>
            <p:nvPr/>
          </p:nvSpPr>
          <p:spPr bwMode="auto">
            <a:xfrm>
              <a:off x="2644" y="3072"/>
              <a:ext cx="249" cy="0"/>
            </a:xfrm>
            <a:prstGeom prst="line">
              <a:avLst/>
            </a:prstGeom>
            <a:noFill/>
            <a:ln w="38100">
              <a:solidFill>
                <a:srgbClr val="F8F8F8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46465" name="Line 33"/>
            <p:cNvSpPr>
              <a:spLocks noChangeShapeType="1"/>
            </p:cNvSpPr>
            <p:nvPr/>
          </p:nvSpPr>
          <p:spPr bwMode="auto">
            <a:xfrm>
              <a:off x="3163" y="3072"/>
              <a:ext cx="249" cy="0"/>
            </a:xfrm>
            <a:prstGeom prst="line">
              <a:avLst/>
            </a:prstGeom>
            <a:noFill/>
            <a:ln w="38100">
              <a:solidFill>
                <a:srgbClr val="F8F8F8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46466" name="Line 34"/>
            <p:cNvSpPr>
              <a:spLocks noChangeShapeType="1"/>
            </p:cNvSpPr>
            <p:nvPr/>
          </p:nvSpPr>
          <p:spPr bwMode="auto">
            <a:xfrm>
              <a:off x="4948" y="3072"/>
              <a:ext cx="384" cy="0"/>
            </a:xfrm>
            <a:prstGeom prst="line">
              <a:avLst/>
            </a:prstGeom>
            <a:noFill/>
            <a:ln w="38100">
              <a:solidFill>
                <a:srgbClr val="F8F8F8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sp>
        <p:nvSpPr>
          <p:cNvPr id="570403" name="Text Box 35"/>
          <p:cNvSpPr txBox="1">
            <a:spLocks noChangeArrowheads="1"/>
          </p:cNvSpPr>
          <p:nvPr/>
        </p:nvSpPr>
        <p:spPr bwMode="auto">
          <a:xfrm>
            <a:off x="428596" y="1214422"/>
            <a:ext cx="8382000" cy="2396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70000"/>
              </a:lnSpc>
              <a:buFont typeface="Monotype Sorts" pitchFamily="2" charset="2"/>
              <a:buNone/>
            </a:pPr>
            <a:r>
              <a:rPr kumimoji="1" lang="zh-CN" altLang="en-US" sz="2400" b="1" i="1">
                <a:solidFill>
                  <a:srgbClr val="0066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讨论</a:t>
            </a:r>
            <a:r>
              <a:rPr kumimoji="1" lang="en-US" altLang="zh-CN" sz="2400" b="1" i="1">
                <a:solidFill>
                  <a:srgbClr val="0066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:</a:t>
            </a:r>
            <a:r>
              <a:rPr kumimoji="1" lang="en-US" altLang="zh-CN" sz="24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</a:t>
            </a:r>
          </a:p>
          <a:p>
            <a:pPr eaLnBrk="1" hangingPunct="1">
              <a:lnSpc>
                <a:spcPct val="170000"/>
              </a:lnSpc>
              <a:buFont typeface="Monotype Sorts" pitchFamily="2" charset="2"/>
              <a:buNone/>
            </a:pPr>
            <a:r>
              <a:rPr kumimoji="1" lang="en-US" altLang="zh-CN" sz="24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csae 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和 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default 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仅起</a:t>
            </a:r>
            <a:r>
              <a:rPr kumimoji="1" lang="zh-CN" altLang="en-US" sz="2000" b="1">
                <a:solidFill>
                  <a:srgbClr val="FF00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语句标号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作用，不能控制程序流程</a:t>
            </a:r>
          </a:p>
          <a:p>
            <a:pPr eaLnBrk="1" hangingPunct="1">
              <a:lnSpc>
                <a:spcPct val="170000"/>
              </a:lnSpc>
              <a:buFont typeface="Monotype Sorts" pitchFamily="2" charset="2"/>
              <a:buNone/>
            </a:pP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	一旦选中一个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case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分支后，将继续往下顺序执行语句序列</a:t>
            </a:r>
          </a:p>
          <a:p>
            <a:pPr eaLnBrk="1" hangingPunct="1">
              <a:lnSpc>
                <a:spcPct val="170000"/>
              </a:lnSpc>
              <a:buFont typeface="Monotype Sorts" pitchFamily="2" charset="2"/>
              <a:buNone/>
            </a:pP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	添加 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break 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语句可以跳出 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switch 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语句体，达到控制流程作用</a:t>
            </a:r>
          </a:p>
        </p:txBody>
      </p:sp>
      <p:sp>
        <p:nvSpPr>
          <p:cNvPr id="570404" name="Rectangle 36"/>
          <p:cNvSpPr>
            <a:spLocks noChangeArrowheads="1"/>
          </p:cNvSpPr>
          <p:nvPr/>
        </p:nvSpPr>
        <p:spPr bwMode="auto">
          <a:xfrm>
            <a:off x="1395413" y="4078288"/>
            <a:ext cx="660082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/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根据以上特点，可以写出多个 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case 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共执行一个语句的形式</a:t>
            </a:r>
          </a:p>
        </p:txBody>
      </p:sp>
      <p:sp>
        <p:nvSpPr>
          <p:cNvPr id="146439" name="Rectangle 3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115888"/>
            <a:ext cx="1104900" cy="228600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2.1.2  switch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7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57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7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57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70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0403" grpId="0" build="p" autoUpdateAnimBg="0" advAuto="2000"/>
      <p:bldP spid="570404" grpId="0" autoUpdateAnimBg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7" name="Text Box 5"/>
          <p:cNvSpPr txBox="1">
            <a:spLocks noChangeArrowheads="1"/>
          </p:cNvSpPr>
          <p:nvPr/>
        </p:nvSpPr>
        <p:spPr bwMode="auto">
          <a:xfrm>
            <a:off x="323850" y="260350"/>
            <a:ext cx="8686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2-6   </a:t>
            </a:r>
            <a:r>
              <a:rPr kumimoji="1" lang="zh-CN" altLang="en-US" sz="2000" b="1">
                <a:latin typeface="Times New Roman" pitchFamily="18" charset="0"/>
              </a:rPr>
              <a:t>根据考试成绩的等级打印出百分制分数，</a:t>
            </a:r>
            <a:r>
              <a:rPr kumimoji="1" lang="zh-CN" altLang="en-US" sz="2000" b="1" u="sng">
                <a:latin typeface="Times New Roman" pitchFamily="18" charset="0"/>
              </a:rPr>
              <a:t>允许输入大写或小写字母</a:t>
            </a:r>
            <a:r>
              <a:rPr kumimoji="1" lang="zh-CN" altLang="en-US" sz="2000" b="1">
                <a:latin typeface="Times New Roman" pitchFamily="18" charset="0"/>
              </a:rPr>
              <a:t>。</a:t>
            </a:r>
          </a:p>
        </p:txBody>
      </p:sp>
      <p:sp>
        <p:nvSpPr>
          <p:cNvPr id="571398" name="Text Box 6"/>
          <p:cNvSpPr txBox="1">
            <a:spLocks noChangeArrowheads="1"/>
          </p:cNvSpPr>
          <p:nvPr/>
        </p:nvSpPr>
        <p:spPr bwMode="auto">
          <a:xfrm>
            <a:off x="755650" y="901700"/>
            <a:ext cx="6061075" cy="5521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{  char  grade ;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 cout &lt;&lt; " Input grade of score (a_d or A__D) : " &lt;&lt; endl ;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 cin  &gt;&gt; grade ;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 switch ( grade )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  { case  </a:t>
            </a:r>
            <a:r>
              <a:rPr kumimoji="1" lang="en-US" altLang="zh-CN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'a'</a:t>
            </a:r>
            <a:r>
              <a:rPr kumimoji="1" lang="en-US" altLang="zh-CN" b="1">
                <a:latin typeface="Times New Roman" pitchFamily="18" charset="0"/>
              </a:rPr>
              <a:t>  :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     case  </a:t>
            </a:r>
            <a:r>
              <a:rPr kumimoji="1" lang="en-US" altLang="zh-CN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'A'</a:t>
            </a:r>
            <a:r>
              <a:rPr kumimoji="1" lang="en-US" altLang="zh-CN" b="1">
                <a:latin typeface="Times New Roman" pitchFamily="18" charset="0"/>
              </a:rPr>
              <a:t> :  cout &lt;&lt; " 85__100 \n " ;   break ;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     case  </a:t>
            </a:r>
            <a:r>
              <a:rPr kumimoji="1" lang="en-US" altLang="zh-CN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'b'</a:t>
            </a:r>
            <a:r>
              <a:rPr kumimoji="1" lang="en-US" altLang="zh-CN" b="1">
                <a:latin typeface="Times New Roman" pitchFamily="18" charset="0"/>
              </a:rPr>
              <a:t>  :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     case  </a:t>
            </a:r>
            <a:r>
              <a:rPr kumimoji="1" lang="en-US" altLang="zh-CN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'B'</a:t>
            </a:r>
            <a:r>
              <a:rPr kumimoji="1" lang="en-US" altLang="zh-CN" b="1">
                <a:latin typeface="Times New Roman" pitchFamily="18" charset="0"/>
              </a:rPr>
              <a:t> :  cout &lt;&lt; " 70__84 \n " ;    break ;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     case  </a:t>
            </a:r>
            <a:r>
              <a:rPr kumimoji="1" lang="en-US" altLang="zh-CN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'c'</a:t>
            </a:r>
            <a:r>
              <a:rPr kumimoji="1" lang="en-US" altLang="zh-CN" b="1">
                <a:latin typeface="Times New Roman" pitchFamily="18" charset="0"/>
              </a:rPr>
              <a:t>  :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     case  </a:t>
            </a:r>
            <a:r>
              <a:rPr kumimoji="1" lang="en-US" altLang="zh-CN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'C'</a:t>
            </a:r>
            <a:r>
              <a:rPr kumimoji="1" lang="en-US" altLang="zh-CN" b="1">
                <a:latin typeface="Times New Roman" pitchFamily="18" charset="0"/>
              </a:rPr>
              <a:t> :  cout &lt;&lt; " 60__69 \n " ;   break ;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     case  </a:t>
            </a:r>
            <a:r>
              <a:rPr kumimoji="1" lang="en-US" altLang="zh-CN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'd'</a:t>
            </a:r>
            <a:r>
              <a:rPr kumimoji="1" lang="en-US" altLang="zh-CN" b="1">
                <a:latin typeface="Times New Roman" pitchFamily="18" charset="0"/>
              </a:rPr>
              <a:t> :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     case  </a:t>
            </a:r>
            <a:r>
              <a:rPr kumimoji="1" lang="en-US" altLang="zh-CN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'D'</a:t>
            </a:r>
            <a:r>
              <a:rPr kumimoji="1" lang="en-US" altLang="zh-CN" b="1">
                <a:latin typeface="Times New Roman" pitchFamily="18" charset="0"/>
              </a:rPr>
              <a:t> :  cout &lt;&lt; " &lt;60 \n " ;     break ;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     default  :  cout &lt;&lt; " error \n " ;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  }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  <p:sp>
        <p:nvSpPr>
          <p:cNvPr id="571399" name="AutoShape 7"/>
          <p:cNvSpPr>
            <a:spLocks/>
          </p:cNvSpPr>
          <p:nvPr/>
        </p:nvSpPr>
        <p:spPr bwMode="auto">
          <a:xfrm>
            <a:off x="4876800" y="1389063"/>
            <a:ext cx="3276600" cy="609600"/>
          </a:xfrm>
          <a:prstGeom prst="borderCallout2">
            <a:avLst>
              <a:gd name="adj1" fmla="val 18750"/>
              <a:gd name="adj2" fmla="val -2324"/>
              <a:gd name="adj3" fmla="val 18750"/>
              <a:gd name="adj4" fmla="val -18944"/>
              <a:gd name="adj5" fmla="val 286199"/>
              <a:gd name="adj6" fmla="val -7228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en-US" altLang="zh-CN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'a' </a:t>
            </a:r>
            <a:r>
              <a:rPr kumimoji="1" lang="zh-CN" altLang="zh-CN" b="1">
                <a:latin typeface="Times New Roman" pitchFamily="18" charset="0"/>
              </a:rPr>
              <a:t>或 </a:t>
            </a:r>
            <a:r>
              <a:rPr kumimoji="1" lang="en-US" altLang="zh-CN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'A' </a:t>
            </a:r>
            <a:r>
              <a:rPr kumimoji="1" lang="zh-CN" altLang="en-US" b="1">
                <a:latin typeface="Times New Roman" pitchFamily="18" charset="0"/>
              </a:rPr>
              <a:t>共同执行一个语句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318125" y="4132263"/>
            <a:ext cx="3597275" cy="457200"/>
            <a:chOff x="2966" y="2208"/>
            <a:chExt cx="2266" cy="288"/>
          </a:xfrm>
        </p:grpSpPr>
        <p:sp>
          <p:nvSpPr>
            <p:cNvPr id="147472" name="Text Box 9"/>
            <p:cNvSpPr txBox="1">
              <a:spLocks noChangeArrowheads="1"/>
            </p:cNvSpPr>
            <p:nvPr/>
          </p:nvSpPr>
          <p:spPr bwMode="auto">
            <a:xfrm>
              <a:off x="2966" y="2237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rgbClr val="0033CC"/>
                  </a:solidFill>
                  <a:latin typeface="Times New Roman" pitchFamily="18" charset="0"/>
                </a:rPr>
                <a:t>输入</a:t>
              </a:r>
            </a:p>
          </p:txBody>
        </p:sp>
        <p:sp>
          <p:nvSpPr>
            <p:cNvPr id="147473" name="Rectangle 10"/>
            <p:cNvSpPr>
              <a:spLocks noChangeArrowheads="1"/>
            </p:cNvSpPr>
            <p:nvPr/>
          </p:nvSpPr>
          <p:spPr bwMode="auto">
            <a:xfrm>
              <a:off x="3456" y="2208"/>
              <a:ext cx="1776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a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318125" y="4589463"/>
            <a:ext cx="3597275" cy="457200"/>
            <a:chOff x="3206" y="1728"/>
            <a:chExt cx="2266" cy="288"/>
          </a:xfrm>
        </p:grpSpPr>
        <p:sp>
          <p:nvSpPr>
            <p:cNvPr id="147470" name="Text Box 12"/>
            <p:cNvSpPr txBox="1">
              <a:spLocks noChangeArrowheads="1"/>
            </p:cNvSpPr>
            <p:nvPr/>
          </p:nvSpPr>
          <p:spPr bwMode="auto">
            <a:xfrm>
              <a:off x="3206" y="1740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>
                  <a:solidFill>
                    <a:srgbClr val="0033CC"/>
                  </a:solidFill>
                  <a:latin typeface="Times New Roman" pitchFamily="18" charset="0"/>
                </a:rPr>
                <a:t>输出</a:t>
              </a:r>
            </a:p>
          </p:txBody>
        </p:sp>
        <p:sp>
          <p:nvSpPr>
            <p:cNvPr id="147471" name="Rectangle 13"/>
            <p:cNvSpPr>
              <a:spLocks noChangeArrowheads="1"/>
            </p:cNvSpPr>
            <p:nvPr/>
          </p:nvSpPr>
          <p:spPr bwMode="auto">
            <a:xfrm>
              <a:off x="3696" y="1728"/>
              <a:ext cx="1776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85__100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5318125" y="5046663"/>
            <a:ext cx="3597275" cy="457200"/>
            <a:chOff x="2966" y="2208"/>
            <a:chExt cx="2266" cy="288"/>
          </a:xfrm>
        </p:grpSpPr>
        <p:sp>
          <p:nvSpPr>
            <p:cNvPr id="147468" name="Text Box 15"/>
            <p:cNvSpPr txBox="1">
              <a:spLocks noChangeArrowheads="1"/>
            </p:cNvSpPr>
            <p:nvPr/>
          </p:nvSpPr>
          <p:spPr bwMode="auto">
            <a:xfrm>
              <a:off x="2966" y="2237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rgbClr val="0033CC"/>
                  </a:solidFill>
                  <a:latin typeface="Times New Roman" pitchFamily="18" charset="0"/>
                </a:rPr>
                <a:t>输入</a:t>
              </a:r>
            </a:p>
          </p:txBody>
        </p:sp>
        <p:sp>
          <p:nvSpPr>
            <p:cNvPr id="147469" name="Rectangle 16"/>
            <p:cNvSpPr>
              <a:spLocks noChangeArrowheads="1"/>
            </p:cNvSpPr>
            <p:nvPr/>
          </p:nvSpPr>
          <p:spPr bwMode="auto">
            <a:xfrm>
              <a:off x="3456" y="2208"/>
              <a:ext cx="1776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B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5318125" y="5427663"/>
            <a:ext cx="3597275" cy="457200"/>
            <a:chOff x="3206" y="3120"/>
            <a:chExt cx="2266" cy="288"/>
          </a:xfrm>
        </p:grpSpPr>
        <p:sp>
          <p:nvSpPr>
            <p:cNvPr id="147466" name="Text Box 18"/>
            <p:cNvSpPr txBox="1">
              <a:spLocks noChangeArrowheads="1"/>
            </p:cNvSpPr>
            <p:nvPr/>
          </p:nvSpPr>
          <p:spPr bwMode="auto">
            <a:xfrm>
              <a:off x="3206" y="3120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>
                  <a:solidFill>
                    <a:srgbClr val="0033CC"/>
                  </a:solidFill>
                  <a:latin typeface="Times New Roman" pitchFamily="18" charset="0"/>
                </a:rPr>
                <a:t>输出</a:t>
              </a:r>
            </a:p>
          </p:txBody>
        </p:sp>
        <p:sp>
          <p:nvSpPr>
            <p:cNvPr id="147467" name="Rectangle 19"/>
            <p:cNvSpPr>
              <a:spLocks noChangeArrowheads="1"/>
            </p:cNvSpPr>
            <p:nvPr/>
          </p:nvSpPr>
          <p:spPr bwMode="auto">
            <a:xfrm>
              <a:off x="3696" y="3120"/>
              <a:ext cx="1776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70__84</a:t>
              </a:r>
            </a:p>
          </p:txBody>
        </p:sp>
      </p:grpSp>
      <p:sp>
        <p:nvSpPr>
          <p:cNvPr id="147465" name="Rectangle 2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228600"/>
            <a:ext cx="1104900" cy="228600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2.1.2  switch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71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71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71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71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71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71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713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713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713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713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713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5713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5713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713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57139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0"/>
                            </p:stCondLst>
                            <p:childTnLst>
                              <p:par>
                                <p:cTn id="6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57139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4000"/>
                            </p:stCondLst>
                            <p:childTnLst>
                              <p:par>
                                <p:cTn id="6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57139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500"/>
                            </p:stCondLst>
                            <p:childTnLst>
                              <p:par>
                                <p:cTn id="7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57139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000"/>
                            </p:stCondLst>
                            <p:childTnLst>
                              <p:par>
                                <p:cTn id="7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57139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4" dur="500"/>
                                        <p:tgtEl>
                                          <p:spTgt spid="5713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3" presetClass="entr" presetSubtype="5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00"/>
                            </p:stCondLst>
                            <p:childTnLst>
                              <p:par>
                                <p:cTn id="99" presetID="3" presetClass="entr" presetSubtype="5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1397" grpId="0" autoUpdateAnimBg="0"/>
      <p:bldP spid="571398" grpId="0" build="p" autoUpdateAnimBg="0" advAuto="1000"/>
      <p:bldP spid="571399" grpId="0" animBg="1" autoUpdateAnimBg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21" name="Text Box 5"/>
          <p:cNvSpPr txBox="1">
            <a:spLocks noChangeArrowheads="1"/>
          </p:cNvSpPr>
          <p:nvPr/>
        </p:nvSpPr>
        <p:spPr bwMode="auto">
          <a:xfrm>
            <a:off x="457200" y="381000"/>
            <a:ext cx="8382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2-7  </a:t>
            </a:r>
            <a:r>
              <a:rPr kumimoji="1" lang="zh-CN" altLang="en-US" sz="2000" b="1">
                <a:latin typeface="Times New Roman" pitchFamily="18" charset="0"/>
              </a:rPr>
              <a:t>判断日期的有效性。</a:t>
            </a:r>
          </a:p>
        </p:txBody>
      </p:sp>
      <p:sp>
        <p:nvSpPr>
          <p:cNvPr id="572422" name="Text Box 6"/>
          <p:cNvSpPr txBox="1">
            <a:spLocks noChangeArrowheads="1"/>
          </p:cNvSpPr>
          <p:nvPr/>
        </p:nvSpPr>
        <p:spPr bwMode="auto">
          <a:xfrm>
            <a:off x="457200" y="1076325"/>
            <a:ext cx="8305800" cy="5086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#include &lt;iostream&gt;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int main()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{ enum MonthsOfYear {January=1,February=2,March=3,April=4,May=5,June=6,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   July=7, August=8,September=9, October=10, November=11, December=12 };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cout &lt;&lt; "Please supply a date (mm dd yyyy): ";	     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提示输入数据</a:t>
            </a:r>
          </a:p>
          <a:p>
            <a:pPr eaLnBrk="1" hangingPunct="1">
              <a:lnSpc>
                <a:spcPct val="140000"/>
              </a:lnSpc>
            </a:pPr>
            <a:r>
              <a:rPr kumimoji="1" lang="zh-CN" altLang="en-US" b="1">
                <a:latin typeface="Times New Roman" pitchFamily="18" charset="0"/>
              </a:rPr>
              <a:t>  </a:t>
            </a:r>
            <a:r>
              <a:rPr kumimoji="1" lang="en-US" altLang="zh-CN" b="1">
                <a:latin typeface="Times New Roman" pitchFamily="18" charset="0"/>
              </a:rPr>
              <a:t>int Month, Day, Year;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cin &gt;&gt; Month &gt;&gt; Day &gt;&gt; Year; 	</a:t>
            </a:r>
            <a:endParaRPr kumimoji="1" lang="en-US" altLang="zh-CN" b="1" i="1">
              <a:latin typeface="Times New Roman" pitchFamily="18" charset="0"/>
            </a:endParaRP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int DaysInFebruary; 	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计算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2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月的天数</a:t>
            </a:r>
            <a:endParaRPr kumimoji="1" lang="zh-CN" altLang="en-US" b="1">
              <a:solidFill>
                <a:srgbClr val="008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40000"/>
              </a:lnSpc>
            </a:pPr>
            <a:r>
              <a:rPr kumimoji="1" lang="zh-CN" altLang="en-US" b="1">
                <a:latin typeface="Times New Roman" pitchFamily="18" charset="0"/>
              </a:rPr>
              <a:t>  </a:t>
            </a:r>
            <a:r>
              <a:rPr kumimoji="1" lang="en-US" altLang="zh-CN" b="1">
                <a:latin typeface="Times New Roman" pitchFamily="18" charset="0"/>
              </a:rPr>
              <a:t>if ((Year % 4) != 0)  DaysInFebruary = 28;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else if ((Year % 400) == 0)  DaysInFebruary = 29;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     else if ((Year % 100) == 0)  DaysInFebruary = 28;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              else  DaysInFebruary = 29;</a:t>
            </a:r>
          </a:p>
        </p:txBody>
      </p:sp>
      <p:sp>
        <p:nvSpPr>
          <p:cNvPr id="148484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228600"/>
            <a:ext cx="1104900" cy="228600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2.1.2  switch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7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572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421" grpId="0" autoUpdateAnimBg="0"/>
      <p:bldP spid="572422" grpId="0" autoUpdateAnimBg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ext Box 5"/>
          <p:cNvSpPr txBox="1">
            <a:spLocks noChangeArrowheads="1"/>
          </p:cNvSpPr>
          <p:nvPr/>
        </p:nvSpPr>
        <p:spPr bwMode="auto">
          <a:xfrm>
            <a:off x="457200" y="381000"/>
            <a:ext cx="8382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2-7  </a:t>
            </a:r>
            <a:r>
              <a:rPr kumimoji="1" lang="zh-CN" altLang="en-US" sz="2000" b="1">
                <a:latin typeface="Times New Roman" pitchFamily="18" charset="0"/>
              </a:rPr>
              <a:t>判断日期的有效性。</a:t>
            </a:r>
          </a:p>
        </p:txBody>
      </p:sp>
      <p:sp>
        <p:nvSpPr>
          <p:cNvPr id="573446" name="Text Box 6"/>
          <p:cNvSpPr txBox="1">
            <a:spLocks noChangeArrowheads="1"/>
          </p:cNvSpPr>
          <p:nvPr/>
        </p:nvSpPr>
        <p:spPr bwMode="auto">
          <a:xfrm>
            <a:off x="457200" y="1076325"/>
            <a:ext cx="8305800" cy="5086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40000"/>
              </a:lnSpc>
              <a:defRPr/>
            </a:pPr>
            <a:r>
              <a:rPr kumimoji="1" lang="en-US" altLang="zh-CN">
                <a:latin typeface="Times New Roman" pitchFamily="18" charset="0"/>
              </a:rPr>
              <a:t>#include &lt;iostream&gt;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kumimoji="1" lang="en-US" altLang="zh-CN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kumimoji="1" lang="en-US" altLang="zh-CN">
                <a:latin typeface="Times New Roman" pitchFamily="18" charset="0"/>
              </a:rPr>
              <a:t>int main()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kumimoji="1" lang="en-US" altLang="zh-CN">
                <a:latin typeface="Times New Roman" pitchFamily="18" charset="0"/>
              </a:rPr>
              <a:t>{ </a:t>
            </a:r>
            <a:r>
              <a:rPr kumimoji="1" lang="en-US" altLang="zh-CN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enum</a:t>
            </a:r>
            <a:r>
              <a:rPr kumimoji="1" lang="en-US" altLang="zh-CN" b="1">
                <a:solidFill>
                  <a:schemeClr val="accent2"/>
                </a:solidFill>
                <a:latin typeface="Times New Roman" pitchFamily="18" charset="0"/>
              </a:rPr>
              <a:t> MonthsOfYear {January=1,February=2,March=3,April=4,May=5,June=6,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kumimoji="1" lang="en-US" altLang="zh-CN" b="1">
                <a:solidFill>
                  <a:schemeClr val="accent2"/>
                </a:solidFill>
                <a:latin typeface="Times New Roman" pitchFamily="18" charset="0"/>
              </a:rPr>
              <a:t>           July=7, August=8,September=9, October=10, November=11, December=12 };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kumimoji="1" lang="en-US" altLang="zh-CN">
                <a:latin typeface="Times New Roman" pitchFamily="18" charset="0"/>
              </a:rPr>
              <a:t>  cout &lt;&lt; "Please supply a date (mm dd yyyy): ";	     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提示输入数据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kumimoji="1" lang="zh-CN" altLang="en-US">
                <a:latin typeface="Times New Roman" pitchFamily="18" charset="0"/>
              </a:rPr>
              <a:t>  </a:t>
            </a:r>
            <a:r>
              <a:rPr kumimoji="1" lang="en-US" altLang="zh-CN">
                <a:latin typeface="Times New Roman" pitchFamily="18" charset="0"/>
              </a:rPr>
              <a:t>int Month, Day, Year;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kumimoji="1" lang="en-US" altLang="zh-CN">
                <a:latin typeface="Times New Roman" pitchFamily="18" charset="0"/>
              </a:rPr>
              <a:t>  cin &gt;&gt; Month &gt;&gt; Day &gt;&gt; Year; 	</a:t>
            </a:r>
            <a:endParaRPr kumimoji="1" lang="en-US" altLang="zh-CN" i="1">
              <a:latin typeface="Times New Roman" pitchFamily="18" charset="0"/>
            </a:endParaRPr>
          </a:p>
          <a:p>
            <a:pPr eaLnBrk="1" hangingPunct="1">
              <a:lnSpc>
                <a:spcPct val="140000"/>
              </a:lnSpc>
              <a:defRPr/>
            </a:pPr>
            <a:r>
              <a:rPr kumimoji="1" lang="en-US" altLang="zh-CN">
                <a:latin typeface="Times New Roman" pitchFamily="18" charset="0"/>
              </a:rPr>
              <a:t>  int DaysInFebruary; 	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计算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2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月的天数</a:t>
            </a:r>
            <a:endParaRPr kumimoji="1" lang="zh-CN" altLang="en-US" b="1">
              <a:solidFill>
                <a:srgbClr val="008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40000"/>
              </a:lnSpc>
              <a:defRPr/>
            </a:pPr>
            <a:r>
              <a:rPr kumimoji="1" lang="zh-CN" altLang="en-US">
                <a:latin typeface="Times New Roman" pitchFamily="18" charset="0"/>
              </a:rPr>
              <a:t>  </a:t>
            </a:r>
            <a:r>
              <a:rPr kumimoji="1" lang="en-US" altLang="zh-CN">
                <a:latin typeface="Times New Roman" pitchFamily="18" charset="0"/>
              </a:rPr>
              <a:t>if ((Year % 4) != 0)  DaysInFebruary = 28;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kumimoji="1" lang="en-US" altLang="zh-CN">
                <a:latin typeface="Times New Roman" pitchFamily="18" charset="0"/>
              </a:rPr>
              <a:t>    else if ((Year % 400) == 0)  DaysInFebruary = 29;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kumimoji="1" lang="en-US" altLang="zh-CN">
                <a:latin typeface="Times New Roman" pitchFamily="18" charset="0"/>
              </a:rPr>
              <a:t>             else if ((Year % 100) == 0)  DaysInFebruary = 28;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kumimoji="1" lang="en-US" altLang="zh-CN">
                <a:latin typeface="Times New Roman" pitchFamily="18" charset="0"/>
              </a:rPr>
              <a:t>                      else  DaysInFebruary = 29;</a:t>
            </a:r>
          </a:p>
        </p:txBody>
      </p:sp>
      <p:sp>
        <p:nvSpPr>
          <p:cNvPr id="573447" name="Text Box 7"/>
          <p:cNvSpPr txBox="1">
            <a:spLocks noChangeArrowheads="1"/>
          </p:cNvSpPr>
          <p:nvPr/>
        </p:nvSpPr>
        <p:spPr bwMode="auto">
          <a:xfrm>
            <a:off x="3924300" y="1735138"/>
            <a:ext cx="5143500" cy="4335462"/>
          </a:xfrm>
          <a:prstGeom prst="rect">
            <a:avLst/>
          </a:prstGeom>
          <a:solidFill>
            <a:srgbClr val="FFFFFF"/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dist="107763" dir="18900000" algn="ctr" rotWithShape="0">
              <a:schemeClr val="bg2"/>
            </a:outerShdw>
          </a:effectLst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70000"/>
              </a:lnSpc>
              <a:defRPr/>
            </a:pPr>
            <a:r>
              <a:rPr kumimoji="1" lang="en-US" altLang="zh-CN" sz="2400" b="1">
                <a:solidFill>
                  <a:schemeClr val="accent2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enum</a:t>
            </a:r>
            <a:r>
              <a:rPr kumimoji="1" lang="en-US" altLang="zh-CN" sz="24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1" lang="zh-CN" altLang="en-US" sz="24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枚举类型</a:t>
            </a:r>
            <a:endParaRPr kumimoji="1" lang="zh-CN" altLang="en-US" sz="2000" b="1" i="1">
              <a:latin typeface="Times New Roman" pitchFamily="18" charset="0"/>
              <a:ea typeface="Arial Unicode MS" pitchFamily="34" charset="-122"/>
              <a:cs typeface="Arial Unicode MS" pitchFamily="34" charset="-122"/>
            </a:endParaRPr>
          </a:p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1" lang="zh-CN" altLang="en-US" sz="2000" b="1">
                <a:latin typeface="宋体" pitchFamily="2" charset="-122"/>
              </a:rPr>
              <a:t>用标识符作常量的用户定义数据类型。</a:t>
            </a:r>
          </a:p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kumimoji="1" lang="zh-CN" altLang="en-US" sz="2000" b="1">
                <a:latin typeface="宋体" pitchFamily="2" charset="-122"/>
              </a:rPr>
              <a:t> 全部枚举常量在 </a:t>
            </a:r>
            <a:r>
              <a:rPr kumimoji="1" lang="en-US" altLang="zh-CN" sz="2000" b="1">
                <a:latin typeface="宋体" pitchFamily="2" charset="-122"/>
              </a:rPr>
              <a:t>{}</a:t>
            </a:r>
            <a:r>
              <a:rPr kumimoji="1" lang="zh-CN" altLang="en-US" sz="2000" b="1">
                <a:latin typeface="宋体" pitchFamily="2" charset="-122"/>
              </a:rPr>
              <a:t>内列出。</a:t>
            </a:r>
          </a:p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kumimoji="1" lang="zh-CN" altLang="en-US" sz="2000" b="1">
                <a:latin typeface="宋体" pitchFamily="2" charset="-122"/>
              </a:rPr>
              <a:t> 枚举常量的序值按排列从 </a:t>
            </a:r>
            <a:r>
              <a:rPr kumimoji="1" lang="en-US" altLang="zh-CN" sz="2000" b="1">
                <a:latin typeface="宋体" pitchFamily="2" charset="-122"/>
              </a:rPr>
              <a:t>0</a:t>
            </a:r>
            <a:r>
              <a:rPr kumimoji="1" lang="zh-CN" altLang="en-US" sz="2000" b="1">
                <a:latin typeface="宋体" pitchFamily="2" charset="-122"/>
              </a:rPr>
              <a:t>～</a:t>
            </a:r>
            <a:r>
              <a:rPr kumimoji="1" lang="en-US" altLang="zh-CN" sz="2000" b="1">
                <a:latin typeface="宋体" pitchFamily="2" charset="-122"/>
              </a:rPr>
              <a:t>n-1</a:t>
            </a:r>
            <a:r>
              <a:rPr kumimoji="1" lang="zh-CN" altLang="en-US" sz="2000" b="1">
                <a:latin typeface="宋体" pitchFamily="2" charset="-122"/>
              </a:rPr>
              <a:t>，并以序值在程序中操作。</a:t>
            </a:r>
          </a:p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kumimoji="1" lang="zh-CN" altLang="en-US" sz="2000" b="1">
                <a:latin typeface="宋体" pitchFamily="2" charset="-122"/>
              </a:rPr>
              <a:t> 枚举常量的序值可以在初始化时修改，但必须是升序的。</a:t>
            </a:r>
          </a:p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kumimoji="1" lang="zh-CN" altLang="en-US" sz="2000" b="1">
                <a:latin typeface="宋体" pitchFamily="2" charset="-122"/>
              </a:rPr>
              <a:t> </a:t>
            </a:r>
            <a:r>
              <a:rPr kumimoji="1" lang="en-US" altLang="zh-CN" sz="2000" b="1">
                <a:latin typeface="宋体" pitchFamily="2" charset="-122"/>
              </a:rPr>
              <a:t>cin</a:t>
            </a:r>
            <a:r>
              <a:rPr kumimoji="1" lang="zh-CN" altLang="en-US" sz="2000" b="1">
                <a:latin typeface="宋体" pitchFamily="2" charset="-122"/>
              </a:rPr>
              <a:t>、</a:t>
            </a:r>
            <a:r>
              <a:rPr kumimoji="1" lang="en-US" altLang="zh-CN" sz="2000" b="1">
                <a:latin typeface="宋体" pitchFamily="2" charset="-122"/>
              </a:rPr>
              <a:t>cout </a:t>
            </a:r>
            <a:r>
              <a:rPr kumimoji="1" lang="zh-CN" altLang="en-US" sz="2000" b="1">
                <a:latin typeface="宋体" pitchFamily="2" charset="-122"/>
              </a:rPr>
              <a:t>不能对枚举常量进行转换。</a:t>
            </a:r>
          </a:p>
        </p:txBody>
      </p:sp>
      <p:sp>
        <p:nvSpPr>
          <p:cNvPr id="573448" name="AutoShape 8"/>
          <p:cNvSpPr>
            <a:spLocks noChangeArrowheads="1"/>
          </p:cNvSpPr>
          <p:nvPr/>
        </p:nvSpPr>
        <p:spPr bwMode="auto">
          <a:xfrm>
            <a:off x="2438400" y="1504950"/>
            <a:ext cx="2590800" cy="609600"/>
          </a:xfrm>
          <a:prstGeom prst="irregularSeal2">
            <a:avLst/>
          </a:prstGeom>
          <a:gradFill rotWithShape="0">
            <a:gsLst>
              <a:gs pos="0">
                <a:srgbClr val="FFE1FF">
                  <a:gamma/>
                  <a:shade val="46275"/>
                  <a:invGamma/>
                </a:srgbClr>
              </a:gs>
              <a:gs pos="100000">
                <a:srgbClr val="FFE1FF"/>
              </a:gs>
            </a:gsLst>
            <a:path path="shape">
              <a:fillToRect l="50000" t="50000" r="50000" b="50000"/>
            </a:path>
          </a:gradFill>
          <a:ln w="12700" cap="sq">
            <a:solidFill>
              <a:srgbClr val="FFE1FF"/>
            </a:solidFill>
            <a:miter lim="800000"/>
            <a:headEnd type="none" w="sm" len="sm"/>
            <a:tailEnd type="none" w="sm" len="sm"/>
          </a:ln>
          <a:effectLst>
            <a:outerShdw dist="96720" dir="20208085" algn="ctr" rotWithShape="0">
              <a:srgbClr val="D4CCBE"/>
            </a:outerShdw>
          </a:effectLst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kumimoji="1" lang="zh-CN" altLang="en-US" b="1" i="1">
                <a:solidFill>
                  <a:srgbClr val="FF0000"/>
                </a:solidFill>
                <a:latin typeface="Times New Roman" pitchFamily="18" charset="0"/>
              </a:rPr>
              <a:t>初始化序值</a:t>
            </a:r>
          </a:p>
        </p:txBody>
      </p:sp>
      <p:sp>
        <p:nvSpPr>
          <p:cNvPr id="149510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228600"/>
            <a:ext cx="1104900" cy="228600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2.1.2  switch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34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73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73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47" grpId="0" animBg="1" autoUpdateAnimBg="0"/>
      <p:bldP spid="573448" grpId="0" animBg="1" autoUpdateAnimBg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ext Box 5"/>
          <p:cNvSpPr txBox="1">
            <a:spLocks noChangeArrowheads="1"/>
          </p:cNvSpPr>
          <p:nvPr/>
        </p:nvSpPr>
        <p:spPr bwMode="auto">
          <a:xfrm>
            <a:off x="457200" y="381000"/>
            <a:ext cx="8382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2-7  </a:t>
            </a:r>
            <a:r>
              <a:rPr kumimoji="1" lang="zh-CN" altLang="en-US" sz="2000" b="1">
                <a:latin typeface="Times New Roman" pitchFamily="18" charset="0"/>
              </a:rPr>
              <a:t>判断日期的有效性。</a:t>
            </a:r>
          </a:p>
        </p:txBody>
      </p:sp>
      <p:sp>
        <p:nvSpPr>
          <p:cNvPr id="150531" name="Text Box 6"/>
          <p:cNvSpPr txBox="1">
            <a:spLocks noChangeArrowheads="1"/>
          </p:cNvSpPr>
          <p:nvPr/>
        </p:nvSpPr>
        <p:spPr bwMode="auto">
          <a:xfrm>
            <a:off x="457200" y="1076325"/>
            <a:ext cx="8305800" cy="5086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kumimoji="1" lang="en-US" altLang="zh-CN">
                <a:latin typeface="Times New Roman" pitchFamily="18" charset="0"/>
              </a:rPr>
              <a:t>#include &lt;iostream&gt;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>
                <a:latin typeface="Times New Roman" pitchFamily="18" charset="0"/>
              </a:rPr>
              <a:t>int main()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>
                <a:latin typeface="Times New Roman" pitchFamily="18" charset="0"/>
              </a:rPr>
              <a:t>{ </a:t>
            </a:r>
            <a:r>
              <a:rPr kumimoji="1" lang="en-US" altLang="zh-CN" b="1">
                <a:solidFill>
                  <a:schemeClr val="accent2"/>
                </a:solidFill>
                <a:latin typeface="Times New Roman" pitchFamily="18" charset="0"/>
              </a:rPr>
              <a:t>enum MonthsOfYear {</a:t>
            </a:r>
            <a:r>
              <a:rPr kumimoji="1" lang="en-US" altLang="zh-CN" b="1" i="1">
                <a:solidFill>
                  <a:srgbClr val="0000FF"/>
                </a:solidFill>
                <a:latin typeface="Times New Roman" pitchFamily="18" charset="0"/>
              </a:rPr>
              <a:t>January=1,February=2,March=3,April=4,May=5,June=6,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 i="1">
                <a:solidFill>
                  <a:srgbClr val="0000FF"/>
                </a:solidFill>
                <a:latin typeface="Times New Roman" pitchFamily="18" charset="0"/>
              </a:rPr>
              <a:t>           July=7, August=8,September=9, October=10, November=11, December=12</a:t>
            </a:r>
            <a:r>
              <a:rPr kumimoji="1" lang="en-US" altLang="zh-CN" b="1">
                <a:solidFill>
                  <a:schemeClr val="accent2"/>
                </a:solidFill>
                <a:latin typeface="Times New Roman" pitchFamily="18" charset="0"/>
              </a:rPr>
              <a:t> };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>
                <a:latin typeface="Times New Roman" pitchFamily="18" charset="0"/>
              </a:rPr>
              <a:t>  cout &lt;&lt; "Please supply a date (mm dd yyyy): ";	     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提示输入数据</a:t>
            </a:r>
          </a:p>
          <a:p>
            <a:pPr eaLnBrk="1" hangingPunct="1">
              <a:lnSpc>
                <a:spcPct val="140000"/>
              </a:lnSpc>
            </a:pPr>
            <a:r>
              <a:rPr kumimoji="1" lang="zh-CN" altLang="en-US">
                <a:latin typeface="Times New Roman" pitchFamily="18" charset="0"/>
              </a:rPr>
              <a:t>  </a:t>
            </a:r>
            <a:r>
              <a:rPr kumimoji="1" lang="en-US" altLang="zh-CN">
                <a:latin typeface="Times New Roman" pitchFamily="18" charset="0"/>
              </a:rPr>
              <a:t>int Month, Day, Year;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>
                <a:latin typeface="Times New Roman" pitchFamily="18" charset="0"/>
              </a:rPr>
              <a:t>  cin &gt;&gt; Month &gt;&gt; Day &gt;&gt; Year; 	</a:t>
            </a:r>
            <a:endParaRPr kumimoji="1" lang="en-US" altLang="zh-CN" i="1">
              <a:latin typeface="Times New Roman" pitchFamily="18" charset="0"/>
            </a:endParaRPr>
          </a:p>
          <a:p>
            <a:pPr eaLnBrk="1" hangingPunct="1">
              <a:lnSpc>
                <a:spcPct val="140000"/>
              </a:lnSpc>
            </a:pPr>
            <a:r>
              <a:rPr kumimoji="1" lang="en-US" altLang="zh-CN">
                <a:latin typeface="Times New Roman" pitchFamily="18" charset="0"/>
              </a:rPr>
              <a:t>  int DaysInFebruary; 	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计算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2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月的天数</a:t>
            </a:r>
            <a:endParaRPr kumimoji="1" lang="zh-CN" altLang="en-US" b="1">
              <a:solidFill>
                <a:srgbClr val="008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40000"/>
              </a:lnSpc>
            </a:pPr>
            <a:r>
              <a:rPr kumimoji="1" lang="zh-CN" altLang="en-US">
                <a:latin typeface="Times New Roman" pitchFamily="18" charset="0"/>
              </a:rPr>
              <a:t>  </a:t>
            </a:r>
            <a:r>
              <a:rPr kumimoji="1" lang="en-US" altLang="zh-CN">
                <a:latin typeface="Times New Roman" pitchFamily="18" charset="0"/>
              </a:rPr>
              <a:t>if ((Year % 4) != 0)  DaysInFebruary = 28;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>
                <a:latin typeface="Times New Roman" pitchFamily="18" charset="0"/>
              </a:rPr>
              <a:t>    else if ((Year % 400) == 0)  DaysInFebruary = 29;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>
                <a:latin typeface="Times New Roman" pitchFamily="18" charset="0"/>
              </a:rPr>
              <a:t>             else if ((Year % 100) == 0)  DaysInFebruary = 28;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>
                <a:latin typeface="Times New Roman" pitchFamily="18" charset="0"/>
              </a:rPr>
              <a:t>                      else  DaysInFebruary = 29;</a:t>
            </a:r>
          </a:p>
        </p:txBody>
      </p:sp>
      <p:sp>
        <p:nvSpPr>
          <p:cNvPr id="574471" name="AutoShape 7"/>
          <p:cNvSpPr>
            <a:spLocks noChangeArrowheads="1"/>
          </p:cNvSpPr>
          <p:nvPr/>
        </p:nvSpPr>
        <p:spPr bwMode="auto">
          <a:xfrm>
            <a:off x="2438400" y="1504950"/>
            <a:ext cx="2590800" cy="609600"/>
          </a:xfrm>
          <a:prstGeom prst="irregularSeal2">
            <a:avLst/>
          </a:prstGeom>
          <a:gradFill rotWithShape="0">
            <a:gsLst>
              <a:gs pos="0">
                <a:srgbClr val="FFE1FF">
                  <a:gamma/>
                  <a:shade val="46275"/>
                  <a:invGamma/>
                </a:srgbClr>
              </a:gs>
              <a:gs pos="100000">
                <a:srgbClr val="FFE1FF"/>
              </a:gs>
            </a:gsLst>
            <a:path path="shape">
              <a:fillToRect l="50000" t="50000" r="50000" b="50000"/>
            </a:path>
          </a:gradFill>
          <a:ln w="12700" cap="sq">
            <a:solidFill>
              <a:srgbClr val="FFE1FF"/>
            </a:solidFill>
            <a:miter lim="800000"/>
            <a:headEnd type="none" w="sm" len="sm"/>
            <a:tailEnd type="none" w="sm" len="sm"/>
          </a:ln>
          <a:effectLst>
            <a:outerShdw dist="96720" dir="20208085" algn="ctr" rotWithShape="0">
              <a:srgbClr val="D4CCBE"/>
            </a:outerShdw>
          </a:effectLst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kumimoji="1" lang="zh-CN" altLang="en-US" b="1" i="1">
                <a:solidFill>
                  <a:srgbClr val="FF0000"/>
                </a:solidFill>
                <a:latin typeface="Times New Roman" pitchFamily="18" charset="0"/>
              </a:rPr>
              <a:t>初始化序值</a:t>
            </a:r>
          </a:p>
        </p:txBody>
      </p:sp>
      <p:sp>
        <p:nvSpPr>
          <p:cNvPr id="150533" name="Rectangle 1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228600"/>
            <a:ext cx="1104900" cy="228600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2.1.2  switch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ext Box 5"/>
          <p:cNvSpPr txBox="1">
            <a:spLocks noChangeArrowheads="1"/>
          </p:cNvSpPr>
          <p:nvPr/>
        </p:nvSpPr>
        <p:spPr bwMode="auto">
          <a:xfrm>
            <a:off x="457200" y="381000"/>
            <a:ext cx="8382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例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2-7  </a:t>
            </a:r>
            <a:r>
              <a:rPr kumimoji="1" lang="zh-CN" altLang="en-US" sz="2000" b="1">
                <a:latin typeface="Times New Roman" pitchFamily="18" charset="0"/>
              </a:rPr>
              <a:t>判断日期的有效性。</a:t>
            </a:r>
          </a:p>
        </p:txBody>
      </p:sp>
      <p:sp>
        <p:nvSpPr>
          <p:cNvPr id="151555" name="Text Box 6"/>
          <p:cNvSpPr txBox="1">
            <a:spLocks noChangeArrowheads="1"/>
          </p:cNvSpPr>
          <p:nvPr/>
        </p:nvSpPr>
        <p:spPr bwMode="auto">
          <a:xfrm>
            <a:off x="457200" y="1076325"/>
            <a:ext cx="8305800" cy="5086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kumimoji="1" lang="en-US" altLang="zh-CN">
                <a:latin typeface="Times New Roman" pitchFamily="18" charset="0"/>
              </a:rPr>
              <a:t>#include &lt;iostream&gt;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>
                <a:latin typeface="Times New Roman" pitchFamily="18" charset="0"/>
              </a:rPr>
              <a:t>int main()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>
                <a:latin typeface="Times New Roman" pitchFamily="18" charset="0"/>
              </a:rPr>
              <a:t>{ enum MonthsOfYear {January=1,February=2,March=3,April=4,May=5,June=6,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>
                <a:latin typeface="Times New Roman" pitchFamily="18" charset="0"/>
              </a:rPr>
              <a:t>           July=7, August=8,September=9, October=10, November=11, December=12 };</a:t>
            </a:r>
            <a:endParaRPr kumimoji="1" lang="en-US" altLang="zh-CN" b="1">
              <a:solidFill>
                <a:srgbClr val="0033CC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40000"/>
              </a:lnSpc>
            </a:pPr>
            <a:r>
              <a:rPr kumimoji="1" lang="en-US" altLang="zh-CN">
                <a:latin typeface="Times New Roman" pitchFamily="18" charset="0"/>
              </a:rPr>
              <a:t>  cout &lt;&lt; "Please supply a date (mm dd yyyy): ";	     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提示输入数据</a:t>
            </a:r>
          </a:p>
          <a:p>
            <a:pPr eaLnBrk="1" hangingPunct="1">
              <a:lnSpc>
                <a:spcPct val="140000"/>
              </a:lnSpc>
            </a:pPr>
            <a:r>
              <a:rPr kumimoji="1" lang="zh-CN" altLang="en-US">
                <a:latin typeface="Times New Roman" pitchFamily="18" charset="0"/>
              </a:rPr>
              <a:t>  </a:t>
            </a:r>
            <a:r>
              <a:rPr kumimoji="1" lang="en-US" altLang="zh-CN">
                <a:latin typeface="Times New Roman" pitchFamily="18" charset="0"/>
              </a:rPr>
              <a:t>int Month, Day, Year;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>
                <a:latin typeface="Times New Roman" pitchFamily="18" charset="0"/>
              </a:rPr>
              <a:t>  cin &gt;&gt; Month &gt;&gt; Day &gt;&gt; Year; 	</a:t>
            </a:r>
            <a:endParaRPr kumimoji="1" lang="en-US" altLang="zh-CN" i="1">
              <a:latin typeface="Times New Roman" pitchFamily="18" charset="0"/>
            </a:endParaRPr>
          </a:p>
          <a:p>
            <a:pPr eaLnBrk="1" hangingPunct="1">
              <a:lnSpc>
                <a:spcPct val="140000"/>
              </a:lnSpc>
            </a:pPr>
            <a:r>
              <a:rPr kumimoji="1" lang="en-US" altLang="zh-CN">
                <a:latin typeface="Times New Roman" pitchFamily="18" charset="0"/>
              </a:rPr>
              <a:t>  int DaysInFebruary; 	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计算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2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月的天数</a:t>
            </a:r>
            <a:endParaRPr kumimoji="1" lang="zh-CN" altLang="en-US" b="1">
              <a:solidFill>
                <a:srgbClr val="008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40000"/>
              </a:lnSpc>
            </a:pPr>
            <a:r>
              <a:rPr kumimoji="1" lang="zh-CN" altLang="en-US">
                <a:latin typeface="Times New Roman" pitchFamily="18" charset="0"/>
              </a:rPr>
              <a:t> 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if ((Year % 4) != 0)  DaysInFebruary = 28;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    else if ((Year % 400) == 0)  DaysInFebruary = 29;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              else if ((Year % 100) == 0)  DaysInFebruary = 28;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                        else  DaysInFebruary = 29;</a:t>
            </a:r>
          </a:p>
        </p:txBody>
      </p:sp>
      <p:sp>
        <p:nvSpPr>
          <p:cNvPr id="575495" name="AutoShape 7"/>
          <p:cNvSpPr>
            <a:spLocks/>
          </p:cNvSpPr>
          <p:nvPr/>
        </p:nvSpPr>
        <p:spPr bwMode="auto">
          <a:xfrm>
            <a:off x="4572000" y="2266950"/>
            <a:ext cx="2209800" cy="838200"/>
          </a:xfrm>
          <a:prstGeom prst="borderCallout2">
            <a:avLst>
              <a:gd name="adj1" fmla="val 13634"/>
              <a:gd name="adj2" fmla="val -3449"/>
              <a:gd name="adj3" fmla="val 13634"/>
              <a:gd name="adj4" fmla="val -39509"/>
              <a:gd name="adj5" fmla="val 269509"/>
              <a:gd name="adj6" fmla="val -86782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if – else </a:t>
            </a:r>
            <a:r>
              <a:rPr kumimoji="1" lang="zh-CN" altLang="en-US" b="1">
                <a:latin typeface="Times New Roman" pitchFamily="18" charset="0"/>
              </a:rPr>
              <a:t>语句</a:t>
            </a:r>
          </a:p>
          <a:p>
            <a:pPr algn="ctr" eaLnBrk="1" hangingPunct="1">
              <a:lnSpc>
                <a:spcPct val="140000"/>
              </a:lnSpc>
            </a:pPr>
            <a:r>
              <a:rPr kumimoji="1" lang="zh-CN" altLang="en-US" b="1">
                <a:latin typeface="Times New Roman" pitchFamily="18" charset="0"/>
              </a:rPr>
              <a:t>  判断是否闰年</a:t>
            </a:r>
            <a:endParaRPr kumimoji="1" lang="zh-CN" altLang="en-US" b="1"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151557" name="Rectangle 1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228600"/>
            <a:ext cx="1104900" cy="228600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2.1.2  switch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75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495" grpId="0" animBg="1" autoUpdateAnimBg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7" name="Text Box 5"/>
          <p:cNvSpPr txBox="1">
            <a:spLocks noChangeArrowheads="1"/>
          </p:cNvSpPr>
          <p:nvPr/>
        </p:nvSpPr>
        <p:spPr bwMode="auto">
          <a:xfrm>
            <a:off x="533400" y="328613"/>
            <a:ext cx="8610600" cy="61341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/>
            <a:r>
              <a:rPr kumimoji="1" lang="en-US" altLang="zh-CN" b="1">
                <a:solidFill>
                  <a:srgbClr val="008000"/>
                </a:solidFill>
                <a:latin typeface="Times New Roman" pitchFamily="18" charset="0"/>
              </a:rPr>
              <a:t>  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如果月份有效，决定当月天数</a:t>
            </a:r>
          </a:p>
          <a:p>
            <a:pPr eaLnBrk="1" hangingPunct="1"/>
            <a:r>
              <a:rPr kumimoji="1" lang="zh-CN" altLang="en-US" b="1">
                <a:latin typeface="Times New Roman" pitchFamily="18" charset="0"/>
              </a:rPr>
              <a:t>  </a:t>
            </a:r>
            <a:r>
              <a:rPr kumimoji="1" lang="en-US" altLang="zh-CN" b="1">
                <a:latin typeface="Times New Roman" pitchFamily="18" charset="0"/>
              </a:rPr>
              <a:t>int DaysInMonth;</a:t>
            </a:r>
          </a:p>
          <a:p>
            <a:pPr eaLnBrk="1" hangingPunct="1"/>
            <a:r>
              <a:rPr kumimoji="1" lang="en-US" altLang="zh-CN" b="1">
                <a:latin typeface="Times New Roman" pitchFamily="18" charset="0"/>
              </a:rPr>
              <a:t>  switch (Month)</a:t>
            </a:r>
          </a:p>
          <a:p>
            <a:pPr eaLnBrk="1" hangingPunct="1"/>
            <a:r>
              <a:rPr kumimoji="1" lang="en-US" altLang="zh-CN" b="1">
                <a:latin typeface="Times New Roman" pitchFamily="18" charset="0"/>
              </a:rPr>
              <a:t> { case January: case March: case May: case July:</a:t>
            </a:r>
          </a:p>
          <a:p>
            <a:pPr eaLnBrk="1" hangingPunct="1"/>
            <a:r>
              <a:rPr kumimoji="1" lang="en-US" altLang="zh-CN" b="1">
                <a:latin typeface="Times New Roman" pitchFamily="18" charset="0"/>
              </a:rPr>
              <a:t>    case August: case October: case December: </a:t>
            </a:r>
          </a:p>
          <a:p>
            <a:pPr eaLnBrk="1" hangingPunct="1"/>
            <a:r>
              <a:rPr kumimoji="1" lang="en-US" altLang="zh-CN" b="1">
                <a:latin typeface="Times New Roman" pitchFamily="18" charset="0"/>
              </a:rPr>
              <a:t>	DaysInMonth = 31; break;</a:t>
            </a:r>
          </a:p>
          <a:p>
            <a:pPr eaLnBrk="1" hangingPunct="1"/>
            <a:r>
              <a:rPr kumimoji="1" lang="en-US" altLang="zh-CN" b="1">
                <a:latin typeface="Times New Roman" pitchFamily="18" charset="0"/>
              </a:rPr>
              <a:t>    case April: case June: case September: case November:</a:t>
            </a:r>
          </a:p>
          <a:p>
            <a:pPr eaLnBrk="1" hangingPunct="1"/>
            <a:r>
              <a:rPr kumimoji="1" lang="en-US" altLang="zh-CN" b="1">
                <a:latin typeface="Times New Roman" pitchFamily="18" charset="0"/>
              </a:rPr>
              <a:t>	DaysInMonth = 30;	break;</a:t>
            </a:r>
          </a:p>
          <a:p>
            <a:pPr eaLnBrk="1" hangingPunct="1"/>
            <a:r>
              <a:rPr kumimoji="1" lang="en-US" altLang="zh-CN" b="1">
                <a:latin typeface="Times New Roman" pitchFamily="18" charset="0"/>
              </a:rPr>
              <a:t>    case February:</a:t>
            </a:r>
          </a:p>
          <a:p>
            <a:pPr eaLnBrk="1" hangingPunct="1"/>
            <a:r>
              <a:rPr kumimoji="1" lang="en-US" altLang="zh-CN" b="1">
                <a:latin typeface="Times New Roman" pitchFamily="18" charset="0"/>
              </a:rPr>
              <a:t>	DaysInMonth = DaysInFebruary; break;</a:t>
            </a:r>
          </a:p>
          <a:p>
            <a:pPr eaLnBrk="1" hangingPunct="1"/>
            <a:r>
              <a:rPr kumimoji="1" lang="en-US" altLang="zh-CN" b="1">
                <a:latin typeface="Times New Roman" pitchFamily="18" charset="0"/>
              </a:rPr>
              <a:t>    default:</a:t>
            </a:r>
          </a:p>
          <a:p>
            <a:pPr eaLnBrk="1" hangingPunct="1"/>
            <a:r>
              <a:rPr kumimoji="1" lang="en-US" altLang="zh-CN" b="1">
                <a:latin typeface="Times New Roman" pitchFamily="18" charset="0"/>
              </a:rPr>
              <a:t>	cout &lt;&lt; "Invalid month: " &lt;&lt; Month &lt;&lt; endl;</a:t>
            </a:r>
          </a:p>
          <a:p>
            <a:pPr eaLnBrk="1" hangingPunct="1"/>
            <a:r>
              <a:rPr kumimoji="1" lang="en-US" altLang="zh-CN" b="1">
                <a:latin typeface="Times New Roman" pitchFamily="18" charset="0"/>
              </a:rPr>
              <a:t>	return ;</a:t>
            </a:r>
          </a:p>
          <a:p>
            <a:pPr eaLnBrk="1" hangingPunct="1"/>
            <a:r>
              <a:rPr kumimoji="1" lang="en-US" altLang="zh-CN" b="1">
                <a:latin typeface="Times New Roman" pitchFamily="18" charset="0"/>
              </a:rPr>
              <a:t>  }</a:t>
            </a:r>
          </a:p>
          <a:p>
            <a:pPr eaLnBrk="1" hangingPunct="1"/>
            <a:r>
              <a:rPr kumimoji="1" lang="en-US" altLang="zh-CN" b="1">
                <a:solidFill>
                  <a:srgbClr val="008000"/>
                </a:solidFill>
                <a:latin typeface="Times New Roman" pitchFamily="18" charset="0"/>
              </a:rPr>
              <a:t>  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判断输入日的有效性</a:t>
            </a:r>
          </a:p>
          <a:p>
            <a:pPr eaLnBrk="1" hangingPunct="1"/>
            <a:r>
              <a:rPr kumimoji="1" lang="zh-CN" altLang="en-US" b="1">
                <a:latin typeface="Times New Roman" pitchFamily="18" charset="0"/>
              </a:rPr>
              <a:t>  </a:t>
            </a:r>
            <a:r>
              <a:rPr kumimoji="1" lang="en-US" altLang="zh-CN" b="1">
                <a:latin typeface="Times New Roman" pitchFamily="18" charset="0"/>
              </a:rPr>
              <a:t>if ((Day &lt; 1) || (Day &gt; DaysInMonth))</a:t>
            </a:r>
          </a:p>
          <a:p>
            <a:pPr eaLnBrk="1" hangingPunct="1"/>
            <a:r>
              <a:rPr kumimoji="1" lang="en-US" altLang="zh-CN" b="1">
                <a:latin typeface="Times New Roman" pitchFamily="18" charset="0"/>
              </a:rPr>
              <a:t>  { cout &lt;&lt; "Invalid day of month: " &lt;&lt; Day &lt;&lt; endl;</a:t>
            </a:r>
          </a:p>
          <a:p>
            <a:pPr eaLnBrk="1" hangingPunct="1"/>
            <a:r>
              <a:rPr kumimoji="1" lang="en-US" altLang="zh-CN" b="1">
                <a:latin typeface="Times New Roman" pitchFamily="18" charset="0"/>
              </a:rPr>
              <a:t>     return ;</a:t>
            </a:r>
          </a:p>
          <a:p>
            <a:pPr eaLnBrk="1" hangingPunct="1"/>
            <a:r>
              <a:rPr kumimoji="1" lang="en-US" altLang="zh-CN" b="1">
                <a:latin typeface="Times New Roman" pitchFamily="18" charset="0"/>
              </a:rPr>
              <a:t>  }</a:t>
            </a:r>
          </a:p>
          <a:p>
            <a:pPr eaLnBrk="1" hangingPunct="1"/>
            <a:r>
              <a:rPr kumimoji="1" lang="en-US" altLang="zh-CN" b="1">
                <a:solidFill>
                  <a:srgbClr val="008000"/>
                </a:solidFill>
                <a:latin typeface="Times New Roman" pitchFamily="18" charset="0"/>
              </a:rPr>
              <a:t>  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输出结果</a:t>
            </a:r>
          </a:p>
          <a:p>
            <a:pPr eaLnBrk="1" hangingPunct="1"/>
            <a:r>
              <a:rPr kumimoji="1" lang="zh-CN" altLang="en-US" b="1">
                <a:latin typeface="Times New Roman" pitchFamily="18" charset="0"/>
              </a:rPr>
              <a:t>  </a:t>
            </a:r>
            <a:r>
              <a:rPr kumimoji="1" lang="en-US" altLang="zh-CN" b="1">
                <a:latin typeface="Times New Roman" pitchFamily="18" charset="0"/>
              </a:rPr>
              <a:t>cout &lt;&lt; Month &lt;&lt; "/" &lt;&lt; Day &lt;&lt; "/" &lt;&lt; Year	&lt;&lt; " is a valid date" &lt;&lt; endl;</a:t>
            </a:r>
          </a:p>
          <a:p>
            <a:pPr eaLnBrk="1" hangingPunct="1"/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  <p:sp>
        <p:nvSpPr>
          <p:cNvPr id="152579" name="Rectangle 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48600" y="115888"/>
            <a:ext cx="1104900" cy="228600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00" b="1" smtClean="0">
                <a:solidFill>
                  <a:schemeClr val="bg1"/>
                </a:solidFill>
              </a:rPr>
              <a:t>2.1.2  switch </a:t>
            </a:r>
            <a:r>
              <a:rPr lang="zh-CN" altLang="en-US" sz="300" b="1" smtClean="0">
                <a:solidFill>
                  <a:schemeClr val="bg1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76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517" grpId="0" autoUpdateAnimBg="0"/>
    </p:bldLst>
  </p:timing>
</p:sld>
</file>

<file path=ppt/theme/theme1.xml><?xml version="1.0" encoding="utf-8"?>
<a:theme xmlns:a="http://schemas.openxmlformats.org/drawingml/2006/main" name="Strategic">
  <a:themeElements>
    <a:clrScheme name="Strategic 7">
      <a:dk1>
        <a:srgbClr val="000000"/>
      </a:dk1>
      <a:lt1>
        <a:srgbClr val="E9E2B6"/>
      </a:lt1>
      <a:dk2>
        <a:srgbClr val="996600"/>
      </a:dk2>
      <a:lt2>
        <a:srgbClr val="786950"/>
      </a:lt2>
      <a:accent1>
        <a:srgbClr val="727DE0"/>
      </a:accent1>
      <a:accent2>
        <a:srgbClr val="D54F41"/>
      </a:accent2>
      <a:accent3>
        <a:srgbClr val="F2EED7"/>
      </a:accent3>
      <a:accent4>
        <a:srgbClr val="000000"/>
      </a:accent4>
      <a:accent5>
        <a:srgbClr val="BCBFED"/>
      </a:accent5>
      <a:accent6>
        <a:srgbClr val="C1473A"/>
      </a:accent6>
      <a:hlink>
        <a:srgbClr val="FFFFFF"/>
      </a:hlink>
      <a:folHlink>
        <a:srgbClr val="FFFFCC"/>
      </a:folHlink>
    </a:clrScheme>
    <a:fontScheme name="Strategic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5F6FD"/>
        </a:solidFill>
        <a:ln w="19050" cap="flat" cmpd="sng" algn="ctr">
          <a:solidFill>
            <a:srgbClr val="FF3300"/>
          </a:solidFill>
          <a:prstDash val="solid"/>
          <a:round/>
          <a:headEnd type="oval" w="lg" len="lg"/>
          <a:tailEnd type="none" w="sm" len="sm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5F6FD"/>
        </a:solidFill>
        <a:ln w="19050" cap="flat" cmpd="sng" algn="ctr">
          <a:solidFill>
            <a:srgbClr val="FF3300"/>
          </a:solidFill>
          <a:prstDash val="solid"/>
          <a:round/>
          <a:headEnd type="oval" w="lg" len="lg"/>
          <a:tailEnd type="none" w="sm" len="sm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Strategic 1">
        <a:dk1>
          <a:srgbClr val="000000"/>
        </a:dk1>
        <a:lt1>
          <a:srgbClr val="EAEAEA"/>
        </a:lt1>
        <a:dk2>
          <a:srgbClr val="819E81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C1CCC1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2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4">
        <a:dk1>
          <a:srgbClr val="000000"/>
        </a:dk1>
        <a:lt1>
          <a:srgbClr val="EAEAEA"/>
        </a:lt1>
        <a:dk2>
          <a:srgbClr val="BC6262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DAB7B7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0066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5">
        <a:dk1>
          <a:srgbClr val="000000"/>
        </a:dk1>
        <a:lt1>
          <a:srgbClr val="EAEAEA"/>
        </a:lt1>
        <a:dk2>
          <a:srgbClr val="5C74A4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B5BCCF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FF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6">
        <a:dk1>
          <a:srgbClr val="000000"/>
        </a:dk1>
        <a:lt1>
          <a:srgbClr val="EAEAEA"/>
        </a:lt1>
        <a:dk2>
          <a:srgbClr val="996600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CAB8AA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7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FFFFFF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7115</TotalTime>
  <Words>22136</Words>
  <Application>Microsoft Office PowerPoint</Application>
  <PresentationFormat>全屏显示(4:3)</PresentationFormat>
  <Paragraphs>5244</Paragraphs>
  <Slides>291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291</vt:i4>
      </vt:variant>
    </vt:vector>
  </HeadingPairs>
  <TitlesOfParts>
    <vt:vector size="297" baseType="lpstr">
      <vt:lpstr>Strategic</vt:lpstr>
      <vt:lpstr>BMP 图象</vt:lpstr>
      <vt:lpstr>Equation</vt:lpstr>
      <vt:lpstr>位图图像</vt:lpstr>
      <vt:lpstr>Microsoft 公式 3.0</vt:lpstr>
      <vt:lpstr>公式</vt:lpstr>
      <vt:lpstr>第2章  程序控制结构</vt:lpstr>
      <vt:lpstr>第2章  程序控制结构</vt:lpstr>
      <vt:lpstr>2.1  选择控制 </vt:lpstr>
      <vt:lpstr>2.1.1  if 语句</vt:lpstr>
      <vt:lpstr>2.1.1  if 语句</vt:lpstr>
      <vt:lpstr>2.1.1  if 语句</vt:lpstr>
      <vt:lpstr>2.1.1  if 语句</vt:lpstr>
      <vt:lpstr>2.1.1  if 语句</vt:lpstr>
      <vt:lpstr>2.1.1  if 语句</vt:lpstr>
      <vt:lpstr>2.1.1  if 语句</vt:lpstr>
      <vt:lpstr>2.1.1  if 语句</vt:lpstr>
      <vt:lpstr>2.1.1  if 语句</vt:lpstr>
      <vt:lpstr>2.1.1  if 语句</vt:lpstr>
      <vt:lpstr>2.1.1  if 语句</vt:lpstr>
      <vt:lpstr>2.1.1  if 语句</vt:lpstr>
      <vt:lpstr>2.1.1  if 语句</vt:lpstr>
      <vt:lpstr>2.1.1  if 语句</vt:lpstr>
      <vt:lpstr>2.1.1  if 语句</vt:lpstr>
      <vt:lpstr>2.1.1  if 语句</vt:lpstr>
      <vt:lpstr>2.1.1  if 语句</vt:lpstr>
      <vt:lpstr>2.1.1  if 语句</vt:lpstr>
      <vt:lpstr>2.1.1  if 语句</vt:lpstr>
      <vt:lpstr>2.1.1  if 语句</vt:lpstr>
      <vt:lpstr>2.1.1  if 语句</vt:lpstr>
      <vt:lpstr>2.1.1  if 语句</vt:lpstr>
      <vt:lpstr>2.1.1  if 语句</vt:lpstr>
      <vt:lpstr>2.1.1  if 语句</vt:lpstr>
      <vt:lpstr>2.1.1  if 语句</vt:lpstr>
      <vt:lpstr>2.1.1  if 语句</vt:lpstr>
      <vt:lpstr>2.1.1  if 语句</vt:lpstr>
      <vt:lpstr>2.1.1  if 语句</vt:lpstr>
      <vt:lpstr>2.1.1  if 语句</vt:lpstr>
      <vt:lpstr>2.1.1  if 语句</vt:lpstr>
      <vt:lpstr>2.1.1  if 语句</vt:lpstr>
      <vt:lpstr>2.1.1  if 语句</vt:lpstr>
      <vt:lpstr>2.1.1  if 语句</vt:lpstr>
      <vt:lpstr>2.1.1  if 语句</vt:lpstr>
      <vt:lpstr>2.1.1  if 语句</vt:lpstr>
      <vt:lpstr>2.1.1  if 语句</vt:lpstr>
      <vt:lpstr>2.1.1  if 语句</vt:lpstr>
      <vt:lpstr>2.1.1  if 语句</vt:lpstr>
      <vt:lpstr>2.1.1  if 语句</vt:lpstr>
      <vt:lpstr>2.1.1  if 语句</vt:lpstr>
      <vt:lpstr>2.1.1  if 语句</vt:lpstr>
      <vt:lpstr>2.1.1  if 语句</vt:lpstr>
      <vt:lpstr>2.1.1  if 语句</vt:lpstr>
      <vt:lpstr>2.1.1  if 语句</vt:lpstr>
      <vt:lpstr>2.1.1  if 语句</vt:lpstr>
      <vt:lpstr>2.1.1  if 语句</vt:lpstr>
      <vt:lpstr>2.1.1  if 语句</vt:lpstr>
      <vt:lpstr>2.1.1  if 语句</vt:lpstr>
      <vt:lpstr>2.1.1  if 语句</vt:lpstr>
      <vt:lpstr>2.1.1  if 语句</vt:lpstr>
      <vt:lpstr>2.1.1  if 语句</vt:lpstr>
      <vt:lpstr>2.1.1  if 语句</vt:lpstr>
      <vt:lpstr>2.1.1  if 语句</vt:lpstr>
      <vt:lpstr>2.1.1  if 语句</vt:lpstr>
      <vt:lpstr>2.1.1  if 语句</vt:lpstr>
      <vt:lpstr>2.1.1  if 语句</vt:lpstr>
      <vt:lpstr>2.1.1  if 语句</vt:lpstr>
      <vt:lpstr>2.1.1  if 语句</vt:lpstr>
      <vt:lpstr>2.1.1  if 语句</vt:lpstr>
      <vt:lpstr>2.1.1  if 语句</vt:lpstr>
      <vt:lpstr>2.1.1  if 语句</vt:lpstr>
      <vt:lpstr>2.1.1  if 语句</vt:lpstr>
      <vt:lpstr>2.1.1  if 语句</vt:lpstr>
      <vt:lpstr>2.1.1  if 语句</vt:lpstr>
      <vt:lpstr>2.1.1  if 语句</vt:lpstr>
      <vt:lpstr>2.1.1  if 语句</vt:lpstr>
      <vt:lpstr>2.1.1  if 语句</vt:lpstr>
      <vt:lpstr>2.1.1  if 语句</vt:lpstr>
      <vt:lpstr>2.1.1  if 语句</vt:lpstr>
      <vt:lpstr>2.1.2  switch 语句</vt:lpstr>
      <vt:lpstr>2.1.2  switch 语句</vt:lpstr>
      <vt:lpstr>2.1.2  switch 语句</vt:lpstr>
      <vt:lpstr>2.1.2  switch 语句</vt:lpstr>
      <vt:lpstr>2.1.2  switch 语句</vt:lpstr>
      <vt:lpstr>2.1.2  switch 语句</vt:lpstr>
      <vt:lpstr>2.1.2  switch 语句</vt:lpstr>
      <vt:lpstr>2.1.2  switch 语句</vt:lpstr>
      <vt:lpstr>2.1.2  switch 语句</vt:lpstr>
      <vt:lpstr>2.1.2  switch 语句</vt:lpstr>
      <vt:lpstr>2.1.2  switch 语句</vt:lpstr>
      <vt:lpstr>2.1.2  switch 语句</vt:lpstr>
      <vt:lpstr>2.1.2  switch 语句</vt:lpstr>
      <vt:lpstr>2.1.2  switch 语句</vt:lpstr>
      <vt:lpstr>2.1.2  switch 语句</vt:lpstr>
      <vt:lpstr>2.1.2  switch 语句</vt:lpstr>
      <vt:lpstr>2.1.2  switch 语句</vt:lpstr>
      <vt:lpstr>2.1.2  switch 语句</vt:lpstr>
      <vt:lpstr>2.1.2  switch 语句</vt:lpstr>
      <vt:lpstr>2.1.2  switch 语句</vt:lpstr>
      <vt:lpstr>2.1.2  switch 语句</vt:lpstr>
      <vt:lpstr>2.1.2  switch 语句</vt:lpstr>
      <vt:lpstr>2.1.2  switch 语句</vt:lpstr>
      <vt:lpstr>2.1.2  switch 语句</vt:lpstr>
      <vt:lpstr>2.1.2  switch 语句</vt:lpstr>
      <vt:lpstr>2.1.2  switch 语句</vt:lpstr>
      <vt:lpstr>2.1.2  switch 语句</vt:lpstr>
      <vt:lpstr>2.1.2  switch 语句</vt:lpstr>
      <vt:lpstr>2.1.2  switch 语句</vt:lpstr>
      <vt:lpstr>2.1.2  switch 语句</vt:lpstr>
      <vt:lpstr>2.1.2  switch 语句</vt:lpstr>
      <vt:lpstr>2.1.2  switch 语句</vt:lpstr>
      <vt:lpstr>2.1.2  switch 语句</vt:lpstr>
      <vt:lpstr>2.1.2  switch 语句</vt:lpstr>
      <vt:lpstr>2.1.2  switch 语句</vt:lpstr>
      <vt:lpstr>2.1.2  switch 语句</vt:lpstr>
      <vt:lpstr>2.1.2  switch 语句</vt:lpstr>
      <vt:lpstr>2.1.2  switch 语句</vt:lpstr>
      <vt:lpstr>2.1.2  switch 语句</vt:lpstr>
      <vt:lpstr>幻灯片 112</vt:lpstr>
      <vt:lpstr>2.2  循环控制</vt:lpstr>
      <vt:lpstr>2.2  循环控制</vt:lpstr>
      <vt:lpstr>2.2  循环控制</vt:lpstr>
      <vt:lpstr>2.2  循环控制</vt:lpstr>
      <vt:lpstr>2.2  循环控制</vt:lpstr>
      <vt:lpstr>2.2  循环控制</vt:lpstr>
      <vt:lpstr>2.2  循环控制</vt:lpstr>
      <vt:lpstr>2.2  循环控制</vt:lpstr>
      <vt:lpstr>2.2.1  while语句</vt:lpstr>
      <vt:lpstr>2.2.1  while语句</vt:lpstr>
      <vt:lpstr>2.2.1  while语句</vt:lpstr>
      <vt:lpstr>2.2.1  while语句</vt:lpstr>
      <vt:lpstr>2.2.1  while语句</vt:lpstr>
      <vt:lpstr>2.2.1  while语句</vt:lpstr>
      <vt:lpstr>2.2.1  while语句</vt:lpstr>
      <vt:lpstr>2.2.1  while语句</vt:lpstr>
      <vt:lpstr>2.2.1  while语句</vt:lpstr>
      <vt:lpstr>2.2.1  while语句</vt:lpstr>
      <vt:lpstr>2.2.1  while语句</vt:lpstr>
      <vt:lpstr>2.2.1  while语句</vt:lpstr>
      <vt:lpstr>2.2.1  while语句</vt:lpstr>
      <vt:lpstr>2.2.1  while语句</vt:lpstr>
      <vt:lpstr>2.2.1  while语句</vt:lpstr>
      <vt:lpstr>2.2.1  while语句</vt:lpstr>
      <vt:lpstr>2.2.1  while语句</vt:lpstr>
      <vt:lpstr>2.2.1  while语句</vt:lpstr>
      <vt:lpstr>2.2.1  while语句</vt:lpstr>
      <vt:lpstr>2.2.1  while语句</vt:lpstr>
      <vt:lpstr>2.2.1  while语句</vt:lpstr>
      <vt:lpstr>2.2.1  while语句</vt:lpstr>
      <vt:lpstr>2.2.1  while语句</vt:lpstr>
      <vt:lpstr>2.2.1  while语句</vt:lpstr>
      <vt:lpstr>2.2.1  while语句</vt:lpstr>
      <vt:lpstr>2.2.1  while语句</vt:lpstr>
      <vt:lpstr>2.2.1  while语句</vt:lpstr>
      <vt:lpstr>2.2.1  while语句</vt:lpstr>
      <vt:lpstr>2.2.1  while语句</vt:lpstr>
      <vt:lpstr>2.2.1  while语句</vt:lpstr>
      <vt:lpstr>2.2.1  while语句</vt:lpstr>
      <vt:lpstr>2.2.1  while语句</vt:lpstr>
      <vt:lpstr>2.2.1  while语句</vt:lpstr>
      <vt:lpstr>2.2.1  while语句</vt:lpstr>
      <vt:lpstr>2.2.1  while语句</vt:lpstr>
      <vt:lpstr>2.2.1  while语句</vt:lpstr>
      <vt:lpstr>2.2.1  while语句</vt:lpstr>
      <vt:lpstr>2.2.1  while语句</vt:lpstr>
      <vt:lpstr>2.2.1  while语句</vt:lpstr>
      <vt:lpstr>2.2.1  while语句</vt:lpstr>
      <vt:lpstr>2.2.1  while语句</vt:lpstr>
      <vt:lpstr>2.2.1  while语句</vt:lpstr>
      <vt:lpstr>2.2.1  while语句</vt:lpstr>
      <vt:lpstr>2.2.1  while语句</vt:lpstr>
      <vt:lpstr>2.2.1  while语句</vt:lpstr>
      <vt:lpstr>2.2.1  while语句</vt:lpstr>
      <vt:lpstr>2.2.1  while语句</vt:lpstr>
      <vt:lpstr>2.2.1  while语句</vt:lpstr>
      <vt:lpstr>2.2.1  while语句</vt:lpstr>
      <vt:lpstr>2.2.1  while语句</vt:lpstr>
      <vt:lpstr>2.2.1  while语句</vt:lpstr>
      <vt:lpstr>2.2.1  while语句</vt:lpstr>
      <vt:lpstr>2.2.1  while语句</vt:lpstr>
      <vt:lpstr>2.2.1  while语句</vt:lpstr>
      <vt:lpstr>2.2.1  while语句</vt:lpstr>
      <vt:lpstr>2.2.1  while语句</vt:lpstr>
      <vt:lpstr>2.2.1  while语句</vt:lpstr>
      <vt:lpstr>2.2.2  do_while语句</vt:lpstr>
      <vt:lpstr>2.2.2  do_while语句</vt:lpstr>
      <vt:lpstr>2.2.2  do_while语句</vt:lpstr>
      <vt:lpstr>2.2.2  do_while语句</vt:lpstr>
      <vt:lpstr>2.2.2  do_while语句</vt:lpstr>
      <vt:lpstr>2.2.2  do_while语句</vt:lpstr>
      <vt:lpstr>2.2.2  do_while语句</vt:lpstr>
      <vt:lpstr>2.2.2  do_while语句</vt:lpstr>
      <vt:lpstr>2.2.2  do_while语句</vt:lpstr>
      <vt:lpstr>2.2.2  do_while语句</vt:lpstr>
      <vt:lpstr>2.2.2  do_while语句</vt:lpstr>
      <vt:lpstr>2.2.2  do_while语句</vt:lpstr>
      <vt:lpstr>2.2.2  do_while语句</vt:lpstr>
      <vt:lpstr>2.2.2  do_while语句</vt:lpstr>
      <vt:lpstr>2.2.2  do_while语句</vt:lpstr>
      <vt:lpstr>2.2.2  do_while语句</vt:lpstr>
      <vt:lpstr>2.2.2  do_while语句</vt:lpstr>
      <vt:lpstr>2.2.2  do_while语句</vt:lpstr>
      <vt:lpstr>2.2.2  do_while语句</vt:lpstr>
      <vt:lpstr>2.2.2  do_while语句</vt:lpstr>
      <vt:lpstr>2.2.2  do_while语句</vt:lpstr>
      <vt:lpstr>2.2.2  do_while语句</vt:lpstr>
      <vt:lpstr>2.2.2  do_while语句</vt:lpstr>
      <vt:lpstr>2.2.2  do_while语句</vt:lpstr>
      <vt:lpstr>2.2.2  do_while语句</vt:lpstr>
      <vt:lpstr>2.2.2  do_while语句</vt:lpstr>
      <vt:lpstr>2.2.2  do_while语句</vt:lpstr>
      <vt:lpstr>2.2.2  do_while语句</vt:lpstr>
      <vt:lpstr>2.2.2  do_while语句</vt:lpstr>
      <vt:lpstr>2.2.2  do_while语句</vt:lpstr>
      <vt:lpstr>2.2.2  do_while语句</vt:lpstr>
      <vt:lpstr>2.2.2  do_while语句</vt:lpstr>
      <vt:lpstr>2.2.2  do_while语句</vt:lpstr>
      <vt:lpstr>2.2.2  do_while语句</vt:lpstr>
      <vt:lpstr>2.2.2  do_while语句</vt:lpstr>
      <vt:lpstr>2.2.2  do_while语句</vt:lpstr>
      <vt:lpstr>2.2.2  do_while语句</vt:lpstr>
      <vt:lpstr>2.2.2  do_while语句</vt:lpstr>
      <vt:lpstr>2.2.3  for语句</vt:lpstr>
      <vt:lpstr>2.2.3  for语句</vt:lpstr>
      <vt:lpstr>2.2.3  for语句</vt:lpstr>
      <vt:lpstr>2.2.3  for语句</vt:lpstr>
      <vt:lpstr>2.2.3  for语句</vt:lpstr>
      <vt:lpstr>2.2.3  for语句</vt:lpstr>
      <vt:lpstr>2.2.3  for语句</vt:lpstr>
      <vt:lpstr>2.2.3  for语句</vt:lpstr>
      <vt:lpstr>2.2.3  for语句</vt:lpstr>
      <vt:lpstr>2.2.3  for语句</vt:lpstr>
      <vt:lpstr>2.2.3  for语句</vt:lpstr>
      <vt:lpstr>2.2.3  for语句</vt:lpstr>
      <vt:lpstr>2.2.3  for语句</vt:lpstr>
      <vt:lpstr>2.2.3  for语句</vt:lpstr>
      <vt:lpstr>2.2.3  for语句</vt:lpstr>
      <vt:lpstr>2.2.3  for语句</vt:lpstr>
      <vt:lpstr>2.2.3  for语句</vt:lpstr>
      <vt:lpstr>2.2.3  for语句</vt:lpstr>
      <vt:lpstr>2.2.3  for语句</vt:lpstr>
      <vt:lpstr>2.2.3  for语句</vt:lpstr>
      <vt:lpstr>2.2.3  for语句</vt:lpstr>
      <vt:lpstr>2.2.3  for语句</vt:lpstr>
      <vt:lpstr>2.2.3  for语句</vt:lpstr>
      <vt:lpstr>2.2.3  for语句</vt:lpstr>
      <vt:lpstr>2.2.3  for语句</vt:lpstr>
      <vt:lpstr>2.2.3  for语句</vt:lpstr>
      <vt:lpstr>2.2.3  for语句</vt:lpstr>
      <vt:lpstr>2.2.3  for语句</vt:lpstr>
      <vt:lpstr>2.2.3  for语句</vt:lpstr>
      <vt:lpstr>2.2.3  for语句</vt:lpstr>
      <vt:lpstr>2.2.3  for语句</vt:lpstr>
      <vt:lpstr>2.2.3  for语句</vt:lpstr>
      <vt:lpstr>2.2.3  for语句</vt:lpstr>
      <vt:lpstr>2.2.3  for语句</vt:lpstr>
      <vt:lpstr>2.2.4  循环的嵌套</vt:lpstr>
      <vt:lpstr>2.2.4  循环的嵌套</vt:lpstr>
      <vt:lpstr>2.2.4  循环的嵌套</vt:lpstr>
      <vt:lpstr>2.2.4  循环的嵌套</vt:lpstr>
      <vt:lpstr>2.2.4  循环的嵌套</vt:lpstr>
      <vt:lpstr>2.2.4  循环的嵌套</vt:lpstr>
      <vt:lpstr>2.2.4  循环的嵌套</vt:lpstr>
      <vt:lpstr>2.2.4  循环的嵌套</vt:lpstr>
      <vt:lpstr>2.2.4  循环的嵌套</vt:lpstr>
      <vt:lpstr>2.2.4  循环的嵌套</vt:lpstr>
      <vt:lpstr>2.2.4  循环的嵌套</vt:lpstr>
      <vt:lpstr>2.2.4  循环的嵌套</vt:lpstr>
      <vt:lpstr>2.2.4  循环的嵌套</vt:lpstr>
      <vt:lpstr>2.2.4  循环的嵌套</vt:lpstr>
      <vt:lpstr>2.2.4  循环的嵌套</vt:lpstr>
      <vt:lpstr>幻灯片 265</vt:lpstr>
      <vt:lpstr>幻灯片 266</vt:lpstr>
      <vt:lpstr>幻灯片 267</vt:lpstr>
      <vt:lpstr>幻灯片 268</vt:lpstr>
      <vt:lpstr>幻灯片 269</vt:lpstr>
      <vt:lpstr>幻灯片 270</vt:lpstr>
      <vt:lpstr>幻灯片 271</vt:lpstr>
      <vt:lpstr>幻灯片 272</vt:lpstr>
      <vt:lpstr>2.3  判断表达式的使用 </vt:lpstr>
      <vt:lpstr>2.3  判断表达式的使用 </vt:lpstr>
      <vt:lpstr>2.3  判断表达式的使用 </vt:lpstr>
      <vt:lpstr>2.3  判断表达式的使用 </vt:lpstr>
      <vt:lpstr>2.3  判断表达式的使用 </vt:lpstr>
      <vt:lpstr>2.3  判断表达式的使用 </vt:lpstr>
      <vt:lpstr>2.3  判断表达式的使用 </vt:lpstr>
      <vt:lpstr>2.3  判断表达式的使用 </vt:lpstr>
      <vt:lpstr>2.3  判断表达式的使用 </vt:lpstr>
      <vt:lpstr>2.3  判断表达式的使用 </vt:lpstr>
      <vt:lpstr>2.3  判断表达式的使用 </vt:lpstr>
      <vt:lpstr>2.3  判断表达式的使用 </vt:lpstr>
      <vt:lpstr>幻灯片 285</vt:lpstr>
      <vt:lpstr>2.4  转向语句</vt:lpstr>
      <vt:lpstr>2.4  转向语句</vt:lpstr>
      <vt:lpstr>2.4  转向语句</vt:lpstr>
      <vt:lpstr>幻灯片 289</vt:lpstr>
      <vt:lpstr>小结</vt:lpstr>
      <vt:lpstr>幻灯片 291</vt:lpstr>
    </vt:vector>
  </TitlesOfParts>
  <Company>zhou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zhouairu</dc:creator>
  <cp:lastModifiedBy>wwuhnwu01</cp:lastModifiedBy>
  <cp:revision>237</cp:revision>
  <dcterms:created xsi:type="dcterms:W3CDTF">2002-08-30T17:00:15Z</dcterms:created>
  <dcterms:modified xsi:type="dcterms:W3CDTF">2020-11-01T02:30:23Z</dcterms:modified>
</cp:coreProperties>
</file>